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92" r:id="rId2"/>
  </p:sldMasterIdLst>
  <p:notesMasterIdLst>
    <p:notesMasterId r:id="rId9"/>
  </p:notesMasterIdLst>
  <p:handoutMasterIdLst>
    <p:handoutMasterId r:id="rId10"/>
  </p:handoutMasterIdLst>
  <p:sldIdLst>
    <p:sldId id="256" r:id="rId3"/>
    <p:sldId id="419" r:id="rId4"/>
    <p:sldId id="422" r:id="rId5"/>
    <p:sldId id="407" r:id="rId6"/>
    <p:sldId id="420" r:id="rId7"/>
    <p:sldId id="427" r:id="rId8"/>
  </p:sldIdLst>
  <p:sldSz cx="9144000" cy="6858000" type="screen4x3"/>
  <p:notesSz cx="6797675" cy="9926638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2CC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2" autoAdjust="0"/>
    <p:restoredTop sz="94145" autoAdjust="0"/>
  </p:normalViewPr>
  <p:slideViewPr>
    <p:cSldViewPr>
      <p:cViewPr>
        <p:scale>
          <a:sx n="100" d="100"/>
          <a:sy n="100" d="100"/>
        </p:scale>
        <p:origin x="-1608" y="-23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8.9849979937949992E-3"/>
          <c:y val="3.8735510869162687E-2"/>
          <c:w val="0.97470115808987257"/>
          <c:h val="0.604757606297713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Средняя заработная плата за 2012 год</c:v>
                </c:pt>
              </c:strCache>
            </c:strRef>
          </c:tx>
          <c:cat>
            <c:strRef>
              <c:f>Лист1!$A$3:$A$7</c:f>
              <c:strCache>
                <c:ptCount val="5"/>
                <c:pt idx="0">
                  <c:v>Педагогические работники образовательных учреждений общего образования</c:v>
                </c:pt>
                <c:pt idx="1">
                  <c:v>Педагогические работники дошкольных образовательных учреждений </c:v>
                </c:pt>
                <c:pt idx="2">
                  <c:v>Педагогические работники дополнительного образования</c:v>
                </c:pt>
                <c:pt idx="3">
                  <c:v>Преподаватели и мастера производственного обучения образовательных учреждений начального и среднего профессионального образования </c:v>
                </c:pt>
                <c:pt idx="4">
                  <c:v>Работники учреждений культуры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55652</c:v>
                </c:pt>
                <c:pt idx="1">
                  <c:v>39273.5</c:v>
                </c:pt>
                <c:pt idx="2">
                  <c:v>43823.3</c:v>
                </c:pt>
                <c:pt idx="3">
                  <c:v>65623.8</c:v>
                </c:pt>
                <c:pt idx="4">
                  <c:v>38500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Средняя заработная плата за 2013 год</c:v>
                </c:pt>
              </c:strCache>
            </c:strRef>
          </c:tx>
          <c:cat>
            <c:strRef>
              <c:f>Лист1!$A$3:$A$7</c:f>
              <c:strCache>
                <c:ptCount val="5"/>
                <c:pt idx="0">
                  <c:v>Педагогические работники образовательных учреждений общего образования</c:v>
                </c:pt>
                <c:pt idx="1">
                  <c:v>Педагогические работники дошкольных образовательных учреждений </c:v>
                </c:pt>
                <c:pt idx="2">
                  <c:v>Педагогические работники дополнительного образования</c:v>
                </c:pt>
                <c:pt idx="3">
                  <c:v>Преподаватели и мастера производственного обучения образовательных учреждений начального и среднего профессионального образования </c:v>
                </c:pt>
                <c:pt idx="4">
                  <c:v>Работники учреждений культуры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64887.7</c:v>
                </c:pt>
                <c:pt idx="1">
                  <c:v>49510.7</c:v>
                </c:pt>
                <c:pt idx="2">
                  <c:v>74259.100000000006</c:v>
                </c:pt>
                <c:pt idx="3">
                  <c:v>77127</c:v>
                </c:pt>
                <c:pt idx="4">
                  <c:v>47929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Средняя заработная плата за 2014 год</c:v>
                </c:pt>
              </c:strCache>
            </c:strRef>
          </c:tx>
          <c:cat>
            <c:strRef>
              <c:f>Лист1!$A$3:$A$7</c:f>
              <c:strCache>
                <c:ptCount val="5"/>
                <c:pt idx="0">
                  <c:v>Педагогические работники образовательных учреждений общего образования</c:v>
                </c:pt>
                <c:pt idx="1">
                  <c:v>Педагогические работники дошкольных образовательных учреждений </c:v>
                </c:pt>
                <c:pt idx="2">
                  <c:v>Педагогические работники дополнительного образования</c:v>
                </c:pt>
                <c:pt idx="3">
                  <c:v>Преподаватели и мастера производственного обучения образовательных учреждений начального и среднего профессионального образования </c:v>
                </c:pt>
                <c:pt idx="4">
                  <c:v>Работники учреждений культуры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68869</c:v>
                </c:pt>
                <c:pt idx="1">
                  <c:v>55094</c:v>
                </c:pt>
                <c:pt idx="2">
                  <c:v>78312</c:v>
                </c:pt>
                <c:pt idx="3">
                  <c:v>94841</c:v>
                </c:pt>
                <c:pt idx="4">
                  <c:v>53135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Средняя заработная плата за I квартал 2015 года</c:v>
                </c:pt>
              </c:strCache>
            </c:strRef>
          </c:tx>
          <c:cat>
            <c:strRef>
              <c:f>Лист1!$A$3:$A$7</c:f>
              <c:strCache>
                <c:ptCount val="5"/>
                <c:pt idx="0">
                  <c:v>Педагогические работники образовательных учреждений общего образования</c:v>
                </c:pt>
                <c:pt idx="1">
                  <c:v>Педагогические работники дошкольных образовательных учреждений </c:v>
                </c:pt>
                <c:pt idx="2">
                  <c:v>Педагогические работники дополнительного образования</c:v>
                </c:pt>
                <c:pt idx="3">
                  <c:v>Преподаватели и мастера производственного обучения образовательных учреждений начального и среднего профессионального образования </c:v>
                </c:pt>
                <c:pt idx="4">
                  <c:v>Работники учреждений культуры</c:v>
                </c:pt>
              </c:strCache>
            </c:strRef>
          </c:cat>
          <c:val>
            <c:numRef>
              <c:f>Лист1!$E$3:$E$7</c:f>
              <c:numCache>
                <c:formatCode>General</c:formatCode>
                <c:ptCount val="5"/>
                <c:pt idx="0">
                  <c:v>68764.03</c:v>
                </c:pt>
                <c:pt idx="1">
                  <c:v>54078</c:v>
                </c:pt>
                <c:pt idx="2">
                  <c:v>72587</c:v>
                </c:pt>
                <c:pt idx="3">
                  <c:v>90566</c:v>
                </c:pt>
                <c:pt idx="4">
                  <c:v>52776</c:v>
                </c:pt>
              </c:numCache>
            </c:numRef>
          </c:val>
        </c:ser>
        <c:dLbls/>
        <c:shape val="box"/>
        <c:axId val="54304768"/>
        <c:axId val="54306304"/>
        <c:axId val="0"/>
      </c:bar3DChart>
      <c:catAx>
        <c:axId val="54304768"/>
        <c:scaling>
          <c:orientation val="minMax"/>
        </c:scaling>
        <c:delete val="1"/>
        <c:axPos val="b"/>
        <c:minorGridlines>
          <c:spPr>
            <a:ln>
              <a:noFill/>
            </a:ln>
          </c:spPr>
        </c:minorGridlines>
        <c:tickLblPos val="none"/>
        <c:crossAx val="54306304"/>
        <c:crosses val="autoZero"/>
        <c:auto val="1"/>
        <c:lblAlgn val="ctr"/>
        <c:lblOffset val="100"/>
      </c:catAx>
      <c:valAx>
        <c:axId val="543063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54304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265330482104376"/>
          <c:y val="0"/>
          <c:w val="0.69686701477613611"/>
          <c:h val="0.12974684859228752"/>
        </c:manualLayout>
      </c:layout>
      <c:txPr>
        <a:bodyPr/>
        <a:lstStyle/>
        <a:p>
          <a:pPr>
            <a:defRPr sz="1100" baseline="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0.04132</cdr:x>
      <cdr:y>0.62667</cdr:y>
    </cdr:from>
    <cdr:to>
      <cdr:x>0.19835</cdr:x>
      <cdr:y>0.95801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363016" y="3317961"/>
          <a:ext cx="1379458" cy="175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Педагогические работники образовательных </a:t>
          </a:r>
          <a:r>
            <a:rPr lang="ru-RU" sz="1200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учреждений </a:t>
          </a:r>
          <a:r>
            <a:rPr lang="ru-RU" sz="1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общего </a:t>
          </a:r>
          <a:r>
            <a:rPr lang="ru-RU" sz="1200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образования Ненецкого автономного округа</a:t>
          </a:r>
          <a:endParaRPr lang="ru-RU" sz="15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0.23967</cdr:x>
      <cdr:y>0.62973</cdr:y>
    </cdr:from>
    <cdr:to>
      <cdr:x>0.39669</cdr:x>
      <cdr:y>0.92619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2105490" y="3334186"/>
          <a:ext cx="1379458" cy="15696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Педагогические работники дошкольных образовательных учреждений </a:t>
          </a:r>
          <a:r>
            <a:rPr lang="ru-RU" sz="1200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Ненецкого автономного округа</a:t>
          </a:r>
          <a:endParaRPr lang="ru-RU" sz="15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0.42149</cdr:x>
      <cdr:y>0.62973</cdr:y>
    </cdr:from>
    <cdr:to>
      <cdr:x>0.57851</cdr:x>
      <cdr:y>0.89132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3702758" y="3334186"/>
          <a:ext cx="1379459" cy="13849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Педагогические работники дополнительного </a:t>
          </a:r>
          <a:r>
            <a:rPr lang="ru-RU" sz="1200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образования Ненецкого автономного округа</a:t>
          </a:r>
          <a:endParaRPr lang="ru-RU" sz="15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0.58678</cdr:x>
      <cdr:y>0.62973</cdr:y>
    </cdr:from>
    <cdr:to>
      <cdr:x>0.7686</cdr:x>
      <cdr:y>0.98876</cdr:y>
    </cdr:to>
    <cdr:sp macro="" textlink="">
      <cdr:nvSpPr>
        <cdr:cNvPr id="5" name="TextBox 10"/>
        <cdr:cNvSpPr txBox="1"/>
      </cdr:nvSpPr>
      <cdr:spPr>
        <a:xfrm xmlns:a="http://schemas.openxmlformats.org/drawingml/2006/main">
          <a:off x="5112568" y="3400926"/>
          <a:ext cx="1584176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Преподаватели и мастера производственного обучения образовательных учреждений начального и среднего профессионального образования </a:t>
          </a:r>
          <a:endParaRPr lang="ru-RU" sz="15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0.77869</cdr:x>
      <cdr:y>0.64058</cdr:y>
    </cdr:from>
    <cdr:to>
      <cdr:x>0.93571</cdr:x>
      <cdr:y>0.86728</cdr:y>
    </cdr:to>
    <cdr:sp macro="" textlink="">
      <cdr:nvSpPr>
        <cdr:cNvPr id="6" name="TextBox 10"/>
        <cdr:cNvSpPr txBox="1"/>
      </cdr:nvSpPr>
      <cdr:spPr>
        <a:xfrm xmlns:a="http://schemas.openxmlformats.org/drawingml/2006/main">
          <a:off x="6840760" y="3391602"/>
          <a:ext cx="1379458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Работники учреждений </a:t>
          </a:r>
          <a:r>
            <a:rPr lang="ru-RU" sz="1200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культуры Ненецкого автономного округа</a:t>
          </a:r>
          <a:endParaRPr lang="ru-RU" sz="15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0.06557</cdr:x>
      <cdr:y>0.39945</cdr:y>
    </cdr:from>
    <cdr:to>
      <cdr:x>0.09886</cdr:x>
      <cdr:y>0.54604</cdr:y>
    </cdr:to>
    <cdr:sp macro="" textlink="">
      <cdr:nvSpPr>
        <cdr:cNvPr id="9" name="TextBox 3"/>
        <cdr:cNvSpPr txBox="1"/>
      </cdr:nvSpPr>
      <cdr:spPr>
        <a:xfrm xmlns:a="http://schemas.openxmlformats.org/drawingml/2006/main" rot="16200000">
          <a:off x="334172" y="2356812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55 652,0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0.09836</cdr:x>
      <cdr:y>0.40159</cdr:y>
    </cdr:from>
    <cdr:to>
      <cdr:x>0.13164</cdr:x>
      <cdr:y>0.54819</cdr:y>
    </cdr:to>
    <cdr:sp macro="" textlink="">
      <cdr:nvSpPr>
        <cdr:cNvPr id="10" name="TextBox 3"/>
        <cdr:cNvSpPr txBox="1"/>
      </cdr:nvSpPr>
      <cdr:spPr>
        <a:xfrm xmlns:a="http://schemas.openxmlformats.org/drawingml/2006/main" rot="16200000">
          <a:off x="622204" y="2368161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64 887,7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0.13115</cdr:x>
      <cdr:y>0.40159</cdr:y>
    </cdr:from>
    <cdr:to>
      <cdr:x>0.16443</cdr:x>
      <cdr:y>0.54819</cdr:y>
    </cdr:to>
    <cdr:sp macro="" textlink="">
      <cdr:nvSpPr>
        <cdr:cNvPr id="11" name="TextBox 3"/>
        <cdr:cNvSpPr txBox="1"/>
      </cdr:nvSpPr>
      <cdr:spPr>
        <a:xfrm xmlns:a="http://schemas.openxmlformats.org/drawingml/2006/main" rot="16200000">
          <a:off x="910236" y="2368161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68 869,0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0.16393</cdr:x>
      <cdr:y>0.40159</cdr:y>
    </cdr:from>
    <cdr:to>
      <cdr:x>0.19722</cdr:x>
      <cdr:y>0.54819</cdr:y>
    </cdr:to>
    <cdr:sp macro="" textlink="">
      <cdr:nvSpPr>
        <cdr:cNvPr id="12" name="TextBox 3"/>
        <cdr:cNvSpPr txBox="1"/>
      </cdr:nvSpPr>
      <cdr:spPr>
        <a:xfrm xmlns:a="http://schemas.openxmlformats.org/drawingml/2006/main" rot="16200000">
          <a:off x="1198259" y="2368168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68 981,0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0.2459</cdr:x>
      <cdr:y>0.40159</cdr:y>
    </cdr:from>
    <cdr:to>
      <cdr:x>0.27918</cdr:x>
      <cdr:y>0.54819</cdr:y>
    </cdr:to>
    <cdr:sp macro="" textlink="">
      <cdr:nvSpPr>
        <cdr:cNvPr id="13" name="TextBox 3"/>
        <cdr:cNvSpPr txBox="1"/>
      </cdr:nvSpPr>
      <cdr:spPr>
        <a:xfrm xmlns:a="http://schemas.openxmlformats.org/drawingml/2006/main" rot="16200000">
          <a:off x="1918347" y="2368161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39 273,5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0.27869</cdr:x>
      <cdr:y>0.40159</cdr:y>
    </cdr:from>
    <cdr:to>
      <cdr:x>0.31197</cdr:x>
      <cdr:y>0.54819</cdr:y>
    </cdr:to>
    <cdr:sp macro="" textlink="">
      <cdr:nvSpPr>
        <cdr:cNvPr id="14" name="TextBox 3"/>
        <cdr:cNvSpPr txBox="1"/>
      </cdr:nvSpPr>
      <cdr:spPr>
        <a:xfrm xmlns:a="http://schemas.openxmlformats.org/drawingml/2006/main" rot="16200000">
          <a:off x="2206379" y="2368160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49 510,7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0.31148</cdr:x>
      <cdr:y>0.40159</cdr:y>
    </cdr:from>
    <cdr:to>
      <cdr:x>0.34476</cdr:x>
      <cdr:y>0.54819</cdr:y>
    </cdr:to>
    <cdr:sp macro="" textlink="">
      <cdr:nvSpPr>
        <cdr:cNvPr id="15" name="TextBox 3"/>
        <cdr:cNvSpPr txBox="1"/>
      </cdr:nvSpPr>
      <cdr:spPr>
        <a:xfrm xmlns:a="http://schemas.openxmlformats.org/drawingml/2006/main" rot="16200000">
          <a:off x="2494411" y="2368162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55 094,0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0.34426</cdr:x>
      <cdr:y>0.40159</cdr:y>
    </cdr:from>
    <cdr:to>
      <cdr:x>0.37755</cdr:x>
      <cdr:y>0.54819</cdr:y>
    </cdr:to>
    <cdr:sp macro="" textlink="">
      <cdr:nvSpPr>
        <cdr:cNvPr id="16" name="TextBox 3"/>
        <cdr:cNvSpPr txBox="1"/>
      </cdr:nvSpPr>
      <cdr:spPr>
        <a:xfrm xmlns:a="http://schemas.openxmlformats.org/drawingml/2006/main" rot="16200000">
          <a:off x="2782443" y="2368162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54 078,0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0.42573</cdr:x>
      <cdr:y>0.40159</cdr:y>
    </cdr:from>
    <cdr:to>
      <cdr:x>0.45902</cdr:x>
      <cdr:y>0.54819</cdr:y>
    </cdr:to>
    <cdr:sp macro="" textlink="">
      <cdr:nvSpPr>
        <cdr:cNvPr id="17" name="TextBox 3"/>
        <cdr:cNvSpPr txBox="1"/>
      </cdr:nvSpPr>
      <cdr:spPr>
        <a:xfrm xmlns:a="http://schemas.openxmlformats.org/drawingml/2006/main" rot="16200000">
          <a:off x="3498167" y="2368160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43 823,3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0.45902</cdr:x>
      <cdr:y>0.40159</cdr:y>
    </cdr:from>
    <cdr:to>
      <cdr:x>0.4923</cdr:x>
      <cdr:y>0.54819</cdr:y>
    </cdr:to>
    <cdr:sp macro="" textlink="">
      <cdr:nvSpPr>
        <cdr:cNvPr id="18" name="TextBox 3"/>
        <cdr:cNvSpPr txBox="1"/>
      </cdr:nvSpPr>
      <cdr:spPr>
        <a:xfrm xmlns:a="http://schemas.openxmlformats.org/drawingml/2006/main" rot="16200000">
          <a:off x="3790555" y="2368161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74 259,1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0.49156</cdr:x>
      <cdr:y>0.40159</cdr:y>
    </cdr:from>
    <cdr:to>
      <cdr:x>0.52484</cdr:x>
      <cdr:y>0.54819</cdr:y>
    </cdr:to>
    <cdr:sp macro="" textlink="">
      <cdr:nvSpPr>
        <cdr:cNvPr id="19" name="TextBox 3"/>
        <cdr:cNvSpPr txBox="1"/>
      </cdr:nvSpPr>
      <cdr:spPr>
        <a:xfrm xmlns:a="http://schemas.openxmlformats.org/drawingml/2006/main" rot="16200000">
          <a:off x="4076409" y="2368160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78 312,0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0.52459</cdr:x>
      <cdr:y>0.40159</cdr:y>
    </cdr:from>
    <cdr:to>
      <cdr:x>0.55787</cdr:x>
      <cdr:y>0.54819</cdr:y>
    </cdr:to>
    <cdr:sp macro="" textlink="">
      <cdr:nvSpPr>
        <cdr:cNvPr id="21" name="TextBox 3"/>
        <cdr:cNvSpPr txBox="1"/>
      </cdr:nvSpPr>
      <cdr:spPr>
        <a:xfrm xmlns:a="http://schemas.openxmlformats.org/drawingml/2006/main" rot="16200000">
          <a:off x="4366619" y="2368161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72 587,0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0.60656</cdr:x>
      <cdr:y>0.40159</cdr:y>
    </cdr:from>
    <cdr:to>
      <cdr:x>0.63984</cdr:x>
      <cdr:y>0.54819</cdr:y>
    </cdr:to>
    <cdr:sp macro="" textlink="">
      <cdr:nvSpPr>
        <cdr:cNvPr id="22" name="TextBox 3"/>
        <cdr:cNvSpPr txBox="1"/>
      </cdr:nvSpPr>
      <cdr:spPr>
        <a:xfrm xmlns:a="http://schemas.openxmlformats.org/drawingml/2006/main" rot="16200000">
          <a:off x="5086700" y="2368161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65 623,8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0.63934</cdr:x>
      <cdr:y>0.40159</cdr:y>
    </cdr:from>
    <cdr:to>
      <cdr:x>0.67263</cdr:x>
      <cdr:y>0.54819</cdr:y>
    </cdr:to>
    <cdr:sp macro="" textlink="">
      <cdr:nvSpPr>
        <cdr:cNvPr id="23" name="TextBox 3"/>
        <cdr:cNvSpPr txBox="1"/>
      </cdr:nvSpPr>
      <cdr:spPr>
        <a:xfrm xmlns:a="http://schemas.openxmlformats.org/drawingml/2006/main" rot="16200000">
          <a:off x="5374732" y="2368161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77 127,0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0.67213</cdr:x>
      <cdr:y>0.40159</cdr:y>
    </cdr:from>
    <cdr:to>
      <cdr:x>0.70541</cdr:x>
      <cdr:y>0.54819</cdr:y>
    </cdr:to>
    <cdr:sp macro="" textlink="">
      <cdr:nvSpPr>
        <cdr:cNvPr id="24" name="TextBox 3"/>
        <cdr:cNvSpPr txBox="1"/>
      </cdr:nvSpPr>
      <cdr:spPr>
        <a:xfrm xmlns:a="http://schemas.openxmlformats.org/drawingml/2006/main" rot="16200000">
          <a:off x="5662764" y="2368161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94 841,0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0.70492</cdr:x>
      <cdr:y>0.40159</cdr:y>
    </cdr:from>
    <cdr:to>
      <cdr:x>0.7382</cdr:x>
      <cdr:y>0.54819</cdr:y>
    </cdr:to>
    <cdr:sp macro="" textlink="">
      <cdr:nvSpPr>
        <cdr:cNvPr id="25" name="TextBox 3"/>
        <cdr:cNvSpPr txBox="1"/>
      </cdr:nvSpPr>
      <cdr:spPr>
        <a:xfrm xmlns:a="http://schemas.openxmlformats.org/drawingml/2006/main" rot="16200000">
          <a:off x="5950799" y="2368168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90 556,0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0.77779</cdr:x>
      <cdr:y>0.40159</cdr:y>
    </cdr:from>
    <cdr:to>
      <cdr:x>0.81108</cdr:x>
      <cdr:y>0.54819</cdr:y>
    </cdr:to>
    <cdr:sp macro="" textlink="">
      <cdr:nvSpPr>
        <cdr:cNvPr id="26" name="TextBox 3"/>
        <cdr:cNvSpPr txBox="1"/>
      </cdr:nvSpPr>
      <cdr:spPr>
        <a:xfrm xmlns:a="http://schemas.openxmlformats.org/drawingml/2006/main" rot="16200000">
          <a:off x="6591010" y="2368161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38 500,0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0.81967</cdr:x>
      <cdr:y>0.40159</cdr:y>
    </cdr:from>
    <cdr:to>
      <cdr:x>0.85296</cdr:x>
      <cdr:y>0.54819</cdr:y>
    </cdr:to>
    <cdr:sp macro="" textlink="">
      <cdr:nvSpPr>
        <cdr:cNvPr id="27" name="TextBox 3"/>
        <cdr:cNvSpPr txBox="1"/>
      </cdr:nvSpPr>
      <cdr:spPr>
        <a:xfrm xmlns:a="http://schemas.openxmlformats.org/drawingml/2006/main" rot="16200000">
          <a:off x="6958908" y="2368161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47 929,0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0.85196</cdr:x>
      <cdr:y>0.40159</cdr:y>
    </cdr:from>
    <cdr:to>
      <cdr:x>0.88525</cdr:x>
      <cdr:y>0.54819</cdr:y>
    </cdr:to>
    <cdr:sp macro="" textlink="">
      <cdr:nvSpPr>
        <cdr:cNvPr id="28" name="TextBox 3"/>
        <cdr:cNvSpPr txBox="1"/>
      </cdr:nvSpPr>
      <cdr:spPr>
        <a:xfrm xmlns:a="http://schemas.openxmlformats.org/drawingml/2006/main" rot="16200000">
          <a:off x="7242584" y="2368161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53 135,0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0.88525</cdr:x>
      <cdr:y>0.40159</cdr:y>
    </cdr:from>
    <cdr:to>
      <cdr:x>0.91853</cdr:x>
      <cdr:y>0.54819</cdr:y>
    </cdr:to>
    <cdr:sp macro="" textlink="">
      <cdr:nvSpPr>
        <cdr:cNvPr id="29" name="TextBox 3"/>
        <cdr:cNvSpPr txBox="1"/>
      </cdr:nvSpPr>
      <cdr:spPr>
        <a:xfrm xmlns:a="http://schemas.openxmlformats.org/drawingml/2006/main" rot="16200000">
          <a:off x="7534972" y="2368161"/>
          <a:ext cx="77617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solidFill>
                <a:srgbClr val="002060"/>
              </a:solidFill>
              <a:latin typeface="Calibri" panose="020F0502020204030204" pitchFamily="34" charset="0"/>
            </a:rPr>
            <a:t>52 776,0</a:t>
          </a:r>
          <a:endParaRPr lang="ru-RU" sz="1300" b="1" dirty="0">
            <a:solidFill>
              <a:srgbClr val="002060"/>
            </a:solidFill>
            <a:latin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lIns="91001" tIns="45501" rIns="91001" bIns="45501"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lIns="91001" tIns="45501" rIns="91001" bIns="45501"/>
          <a:lstStyle/>
          <a:p>
            <a:fld id="{A849C5AD-4428-4E9C-9C84-11B72C9365FB}" type="datetimeFigureOut">
              <a:rPr lang="en-US" smtClean="0"/>
              <a:pPr/>
              <a:t>6/10/2015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4" y="9428586"/>
            <a:ext cx="2945659" cy="496332"/>
          </a:xfrm>
          <a:prstGeom prst="rect">
            <a:avLst/>
          </a:prstGeom>
        </p:spPr>
        <p:txBody>
          <a:bodyPr lIns="91001" tIns="45501" rIns="91001" bIns="45501"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lIns="91001" tIns="45501" rIns="91001" bIns="45501"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3758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lIns="91001" tIns="45501" rIns="91001" bIns="45501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lIns="91001" tIns="45501" rIns="91001" bIns="45501"/>
          <a:lstStyle/>
          <a:p>
            <a:fld id="{D7547E60-4BE7-4E4E-9AAA-5EE35AEC995C}" type="datetimeFigureOut">
              <a:rPr lang="en-US" smtClean="0"/>
              <a:pPr/>
              <a:t>6/10/2015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1001" tIns="45501" rIns="91001" bIns="45501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lIns="91001" tIns="45501" rIns="91001" bIns="45501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6332"/>
          </a:xfrm>
          <a:prstGeom prst="rect">
            <a:avLst/>
          </a:prstGeom>
        </p:spPr>
        <p:txBody>
          <a:bodyPr lIns="91001" tIns="45501" rIns="91001" bIns="45501"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lIns="91001" tIns="45501" rIns="91001" bIns="45501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9638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0046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624744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0046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D9CA-4AC4-4797-BC11-208CF9808BBC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396-B1A9-4DA1-A44F-D5F8C566B738}" type="datetime1">
              <a:rPr lang="en-US" smtClean="0"/>
              <a:pPr/>
              <a:t>6/10/2015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396-B1A9-4DA1-A44F-D5F8C566B738}" type="datetime1">
              <a:rPr lang="en-US" smtClean="0"/>
              <a:pPr/>
              <a:t>6/10/2015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D7F6-1F0D-4A51-8CC0-9B6D8AD0192F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396-B1A9-4DA1-A44F-D5F8C566B738}" type="datetime1">
              <a:rPr lang="en-US" smtClean="0"/>
              <a:pPr/>
              <a:t>6/10/2015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396-B1A9-4DA1-A44F-D5F8C566B738}" type="datetime1">
              <a:rPr lang="en-US" smtClean="0"/>
              <a:pPr/>
              <a:t>6/10/2015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396-B1A9-4DA1-A44F-D5F8C566B738}" type="datetime1">
              <a:rPr lang="en-US" smtClean="0"/>
              <a:pPr/>
              <a:t>6/10/2015</a:t>
            </a:fld>
            <a:endParaRPr lang="en-US" sz="10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01D5-A900-4910-B47D-94DE287FB7CA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A54D-A621-476F-A167-FDF0588A9E7B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396-B1A9-4DA1-A44F-D5F8C566B738}" type="datetime1">
              <a:rPr lang="en-US" smtClean="0"/>
              <a:pPr/>
              <a:t>6/10/2015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0396-B1A9-4DA1-A44F-D5F8C566B738}" type="datetime1">
              <a:rPr lang="en-US" smtClean="0"/>
              <a:pPr/>
              <a:t>6/10/2015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130396-B1A9-4DA1-A44F-D5F8C566B738}" type="datetime1">
              <a:rPr lang="en-US" smtClean="0"/>
              <a:pPr/>
              <a:t>6/10/2015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420888"/>
            <a:ext cx="7772400" cy="1470025"/>
          </a:xfrm>
          <a:prstGeom prst="rect">
            <a:avLst/>
          </a:prstGeom>
        </p:spPr>
        <p:txBody>
          <a:bodyPr anchor="b" anchorCtr="0">
            <a:normAutofit fontScale="975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24" name="Рисунок 23" descr="готов.gif"/>
          <p:cNvPicPr>
            <a:picLocks noChangeAspect="1"/>
          </p:cNvPicPr>
          <p:nvPr/>
        </p:nvPicPr>
        <p:blipFill rotWithShape="1">
          <a:blip r:embed="rId3" cstate="print"/>
          <a:srcRect r="20052" b="71968"/>
          <a:stretch/>
        </p:blipFill>
        <p:spPr>
          <a:xfrm>
            <a:off x="3165612" y="1900436"/>
            <a:ext cx="2808312" cy="1448051"/>
          </a:xfrm>
          <a:prstGeom prst="rect">
            <a:avLst/>
          </a:prstGeom>
        </p:spPr>
      </p:pic>
      <p:pic>
        <p:nvPicPr>
          <p:cNvPr id="30" name="Рисунок 29" descr="Без-имени-22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0464" y="260648"/>
            <a:ext cx="1298608" cy="156906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9819" y="3717032"/>
            <a:ext cx="9144000" cy="22034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ИСПОЛНЕНИИ УКАЗА</a:t>
            </a:r>
            <a:b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ПРЕЗИДЕНТА РОССИЙСКОЙ ФЕДЕРАЦИИ</a:t>
            </a:r>
            <a:b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7 МАЯ 2012 ГОДА № 597 «О МЕРОПРИЯТИЯХ ПО РЕАЛИЗАЦИИ ГОСУДАРСТВЕННОЙ СОЦИАЛЬНОЙ ПОЛИТИКИ»</a:t>
            </a:r>
            <a:endParaRPr lang="ru-RU" sz="22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602128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Нарьян-Мар</a:t>
            </a:r>
          </a:p>
          <a:p>
            <a:pPr algn="ctr"/>
            <a:r>
              <a:rPr lang="ru-RU" sz="20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июня 2015 года</a:t>
            </a:r>
            <a:endParaRPr lang="ru-RU" sz="20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Изображение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206"/>
          <a:stretch/>
        </p:blipFill>
        <p:spPr bwMode="auto">
          <a:xfrm>
            <a:off x="7884368" y="283795"/>
            <a:ext cx="1107232" cy="59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77734"/>
            <a:ext cx="9144000" cy="470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+mn-lt"/>
              <a:cs typeface="Aharon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65044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alibri" panose="020F0502020204030204" pitchFamily="34" charset="0"/>
              </a:rPr>
              <a:t>Уровень оплаты труда педагогических работников </a:t>
            </a:r>
          </a:p>
          <a:p>
            <a:pPr algn="ctr"/>
            <a:r>
              <a:rPr lang="ru-RU" sz="2200" b="1" dirty="0" smtClean="0">
                <a:latin typeface="Calibri" panose="020F0502020204030204" pitchFamily="34" charset="0"/>
              </a:rPr>
              <a:t>и работников учреждений культуры </a:t>
            </a:r>
          </a:p>
          <a:p>
            <a:pPr algn="ctr"/>
            <a:r>
              <a:rPr lang="ru-RU" sz="2200" b="1" dirty="0" smtClean="0">
                <a:latin typeface="Calibri" panose="020F0502020204030204" pitchFamily="34" charset="0"/>
              </a:rPr>
              <a:t>в Ненецком автономном округе</a:t>
            </a:r>
            <a:endParaRPr lang="ru-RU" sz="2200" dirty="0">
              <a:latin typeface="Calibri" panose="020F0502020204030204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76613"/>
            <a:ext cx="274712" cy="264755"/>
          </a:xfrm>
        </p:spPr>
        <p:txBody>
          <a:bodyPr/>
          <a:lstStyle/>
          <a:p>
            <a:pPr algn="r"/>
            <a:r>
              <a:rPr lang="ru-RU" sz="1200" b="1" dirty="0" smtClean="0">
                <a:solidFill>
                  <a:srgbClr val="AAAC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S" sz="1200" b="1" dirty="0">
              <a:solidFill>
                <a:srgbClr val="AAACD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4264667"/>
              </p:ext>
            </p:extLst>
          </p:nvPr>
        </p:nvGraphicFramePr>
        <p:xfrm>
          <a:off x="107504" y="1302733"/>
          <a:ext cx="8784976" cy="529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27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420888"/>
            <a:ext cx="7772400" cy="1470025"/>
          </a:xfrm>
          <a:prstGeom prst="rect">
            <a:avLst/>
          </a:prstGeom>
        </p:spPr>
        <p:txBody>
          <a:bodyPr anchor="b" anchorCtr="0">
            <a:normAutofit fontScale="975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24" name="Рисунок 23" descr="готов.gif"/>
          <p:cNvPicPr>
            <a:picLocks noChangeAspect="1"/>
          </p:cNvPicPr>
          <p:nvPr/>
        </p:nvPicPr>
        <p:blipFill rotWithShape="1">
          <a:blip r:embed="rId3" cstate="print"/>
          <a:srcRect r="20052" b="71968"/>
          <a:stretch/>
        </p:blipFill>
        <p:spPr>
          <a:xfrm>
            <a:off x="3165612" y="1900436"/>
            <a:ext cx="2808312" cy="1448051"/>
          </a:xfrm>
          <a:prstGeom prst="rect">
            <a:avLst/>
          </a:prstGeom>
        </p:spPr>
      </p:pic>
      <p:pic>
        <p:nvPicPr>
          <p:cNvPr id="30" name="Рисунок 29" descr="Без-имени-22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0464" y="260648"/>
            <a:ext cx="1298608" cy="156906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9819" y="3717032"/>
            <a:ext cx="9144000" cy="22034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ИСПОЛНЕНИИ УКАЗА</a:t>
            </a:r>
            <a:b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ПРЕЗИДЕНТА РОССИЙСКОЙ ФЕДЕРАЦИИ</a:t>
            </a:r>
            <a:b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7 МАЯ 2012 ГОДА № 599 «О МЕРАХ ПО РЕАЛИЗАЦИИ ГОСУДАРСТВЕННОЙ ПОЛИТИКИ В ОБЛАСТИ ОБРАЗОВАНИЯ И НАУКИ»</a:t>
            </a:r>
            <a:endParaRPr lang="ru-RU" sz="22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602128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Нарьян-Мар</a:t>
            </a:r>
          </a:p>
          <a:p>
            <a:pPr algn="ctr"/>
            <a:r>
              <a:rPr lang="ru-RU" sz="20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июня 2015 года</a:t>
            </a:r>
            <a:endParaRPr lang="ru-RU" sz="20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070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Изображение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206"/>
          <a:stretch/>
        </p:blipFill>
        <p:spPr bwMode="auto">
          <a:xfrm>
            <a:off x="7884368" y="283795"/>
            <a:ext cx="1107232" cy="59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77734"/>
            <a:ext cx="9144000" cy="470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+mn-lt"/>
              <a:cs typeface="Aharon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445" y="194737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Calibri" panose="020F0502020204030204" pitchFamily="34" charset="0"/>
                <a:ea typeface="HiddenHorzOCR"/>
                <a:cs typeface="Times New Roman" panose="02020603050405020304" pitchFamily="18" charset="0"/>
              </a:rPr>
              <a:t>Ликвидирована очередность на предоставление мест</a:t>
            </a:r>
          </a:p>
          <a:p>
            <a:pPr algn="ctr">
              <a:defRPr/>
            </a:pPr>
            <a:r>
              <a:rPr lang="ru-RU" sz="2200" b="1" dirty="0">
                <a:latin typeface="Calibri" panose="020F0502020204030204" pitchFamily="34" charset="0"/>
                <a:ea typeface="HiddenHorzOCR"/>
                <a:cs typeface="Times New Roman" panose="02020603050405020304" pitchFamily="18" charset="0"/>
              </a:rPr>
              <a:t>в детских садах для детей в возрасте от 3 до 7 лет</a:t>
            </a:r>
            <a:endParaRPr lang="ru-RU" altLang="ru-RU" sz="2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76613"/>
            <a:ext cx="274712" cy="264755"/>
          </a:xfrm>
        </p:spPr>
        <p:txBody>
          <a:bodyPr/>
          <a:lstStyle/>
          <a:p>
            <a:pPr algn="r"/>
            <a:r>
              <a:rPr lang="ru-RU" sz="1200" b="1" dirty="0" smtClean="0">
                <a:solidFill>
                  <a:srgbClr val="AAAC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S" sz="1200" b="1" dirty="0">
              <a:solidFill>
                <a:srgbClr val="AAACD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9552" y="1052736"/>
            <a:ext cx="49695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введено </a:t>
            </a:r>
            <a:r>
              <a:rPr lang="ru-RU" dirty="0">
                <a:latin typeface="Calibri" panose="020F0502020204030204" pitchFamily="34" charset="0"/>
              </a:rPr>
              <a:t>51 место за счёт внутренних резервов;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</a:rPr>
              <a:t>к началу учебного года планируется  ввести с эксплуатацию здания дошкольных образовательных учреждений на 220 мест (по улице Заводской) в г. Нарьян-Маре и на 80 мест в п. </a:t>
            </a:r>
            <a:r>
              <a:rPr lang="ru-RU" dirty="0" err="1">
                <a:latin typeface="Calibri" panose="020F0502020204030204" pitchFamily="34" charset="0"/>
              </a:rPr>
              <a:t>Усть</a:t>
            </a:r>
            <a:r>
              <a:rPr lang="ru-RU" dirty="0">
                <a:latin typeface="Calibri" panose="020F0502020204030204" pitchFamily="34" charset="0"/>
              </a:rPr>
              <a:t> -Кара. </a:t>
            </a:r>
            <a:endParaRPr lang="ru-RU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&amp;Vcy;&amp;iecy;&amp;lcy;&amp;icy;&amp;kcy;&amp;icy;&amp;jcy; &amp;Ncy;&amp;ocy;&amp;vcy;&amp;gcy;&amp;ocy;&amp;rcy;&amp;ocy;&amp;dcy; &amp;Vcy; &amp;Pcy;&amp;scy;&amp;kcy;&amp;ocy;&amp;vcy;&amp;scy;&amp;kcy;&amp;ocy;&amp;mcy; &amp;mcy;&amp;icy;&amp;kcy;&amp;rcy;&amp;ocy;&amp;rcy;&amp;acy;&amp;jcy;&amp;ocy;&amp;ncy;&amp;iecy; &amp;ocy;&amp;tcy;&amp;kcy;&amp;rcy;&amp;ocy;&amp;yucy;&amp;tcy;&amp;scy;&amp;yacy; 150 &amp;dcy;&amp;ocy;&amp;pcy;&amp;ocy;&amp;lcy;&amp;ncy;&amp;icy;&amp;tcy;&amp;iecy;&amp;lcy;&amp;softcy;&amp;ncy;&amp;ycy;&amp;khcy; &amp;mcy;&amp;iecy;&amp;scy;&amp;tcy; &amp;vcy; &amp;dcy;&amp;iecy;&amp;tcy;&amp;scy;&amp;kcy;&amp;icy;&amp;khcy; &amp;scy;&amp;acy;&amp;dcy;&amp;acy;&amp;khcy; - &amp;Bcy;&amp;iecy;&amp;zcy;&amp;Fcy;&amp;ocy;&amp;rcy;&amp;mcy;&amp;acy;&amp;tcy;&amp;acy;.Ru - &amp;Ncy;&amp;ocy;&amp;vcy;&amp;ocy;&amp;scy;&amp;t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568" y="3356992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Содержимое 9" descr="img_f191fcf91ead0266a6b7c66fe810ecb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124744"/>
            <a:ext cx="3129948" cy="2134055"/>
          </a:xfrm>
          <a:prstGeom prst="rect">
            <a:avLst/>
          </a:prstGeom>
        </p:spPr>
      </p:pic>
      <p:pic>
        <p:nvPicPr>
          <p:cNvPr id="11" name="Рисунок 10" descr="DSC_20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9" y="3424790"/>
            <a:ext cx="4104456" cy="27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60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Изображение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206"/>
          <a:stretch/>
        </p:blipFill>
        <p:spPr bwMode="auto">
          <a:xfrm>
            <a:off x="7884368" y="283795"/>
            <a:ext cx="1107232" cy="59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77734"/>
            <a:ext cx="9144000" cy="470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+mn-lt"/>
              <a:cs typeface="Aharon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445" y="163959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200" b="1" dirty="0">
                <a:latin typeface="Calibri" panose="020F0502020204030204" pitchFamily="34" charset="0"/>
                <a:ea typeface="HiddenHorzOCR"/>
                <a:cs typeface="Times New Roman" panose="02020603050405020304" pitchFamily="18" charset="0"/>
              </a:rPr>
              <a:t>Создание </a:t>
            </a:r>
            <a:r>
              <a:rPr lang="ru-RU" altLang="ru-RU" sz="2200" b="1" dirty="0" smtClean="0">
                <a:latin typeface="Calibri" panose="020F0502020204030204" pitchFamily="34" charset="0"/>
                <a:ea typeface="HiddenHorzOCR"/>
                <a:cs typeface="Times New Roman" panose="02020603050405020304" pitchFamily="18" charset="0"/>
              </a:rPr>
              <a:t>многофункционального центра</a:t>
            </a:r>
            <a:endParaRPr lang="ru-RU" altLang="ru-RU" sz="2200" b="1" dirty="0">
              <a:latin typeface="Calibri" panose="020F0502020204030204" pitchFamily="34" charset="0"/>
              <a:ea typeface="HiddenHorzOCR"/>
              <a:cs typeface="Times New Roman" panose="02020603050405020304" pitchFamily="18" charset="0"/>
            </a:endParaRPr>
          </a:p>
          <a:p>
            <a:pPr algn="ctr"/>
            <a:r>
              <a:rPr lang="ru-RU" altLang="ru-RU" sz="2200" b="1" dirty="0">
                <a:latin typeface="Calibri" panose="020F0502020204030204" pitchFamily="34" charset="0"/>
                <a:ea typeface="HiddenHorzOCR"/>
                <a:cs typeface="Times New Roman" panose="02020603050405020304" pitchFamily="18" charset="0"/>
              </a:rPr>
              <a:t>прикладных квалификаций  (МФЦПК)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0473" y="1173861"/>
            <a:ext cx="465239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dirty="0">
                <a:latin typeface="Calibri" panose="020F0502020204030204" pitchFamily="34" charset="0"/>
              </a:rPr>
              <a:t>Профессиональная подготовка, переподготовка и повышение квалификации рабочих, повышение квалификации специалистов по заявкам предприятий и организаций региона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1166593"/>
            <a:ext cx="399015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1400" dirty="0"/>
          </a:p>
          <a:p>
            <a:pPr algn="ctr" eaLnBrk="0" hangingPunct="0">
              <a:defRPr/>
            </a:pPr>
            <a:r>
              <a:rPr lang="ru-RU" dirty="0">
                <a:latin typeface="Calibri" panose="020F0502020204030204" pitchFamily="34" charset="0"/>
              </a:rPr>
              <a:t>Реализация краткосрочных программ профессионального обучения</a:t>
            </a:r>
          </a:p>
          <a:p>
            <a:pPr algn="ctr" eaLnBrk="0" hangingPunct="0">
              <a:defRPr/>
            </a:pPr>
            <a:endParaRPr lang="ru-RU" sz="1400" dirty="0"/>
          </a:p>
        </p:txBody>
      </p:sp>
      <p:pic>
        <p:nvPicPr>
          <p:cNvPr id="21" name="Picture 10" descr="&amp;Vcy;&amp;icy;&amp;dcy; &amp;ncy;&amp;acy; &amp;zcy;&amp;dcy;&amp;acy;&amp;ncy;&amp;icy;&amp;iecy; &amp;ucy;&amp;chcy;&amp;icy;&amp;lcy;&amp;icy;&amp;shch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387158" cy="179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pda.fedpress.ru/sites/fedpress/files/albalaev/news/s8jstty8v76t77p212l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3136"/>
            <a:ext cx="2888704" cy="187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old.nvinder.ru/archive/2012/jun/23/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582096" cy="17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35696" y="2744039"/>
            <a:ext cx="576064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ru-RU" sz="1400" dirty="0" smtClean="0"/>
          </a:p>
          <a:p>
            <a:pPr algn="ctr" eaLnBrk="0" hangingPunct="0">
              <a:defRPr/>
            </a:pPr>
            <a:r>
              <a:rPr lang="ru-RU" dirty="0" smtClean="0">
                <a:latin typeface="Calibri" panose="020F0502020204030204" pitchFamily="34" charset="0"/>
              </a:rPr>
              <a:t>За 2014-2015 учебный год подготовлены  по рабочим профессиям 175 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1290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7046168" cy="2160240"/>
          </a:xfrm>
        </p:spPr>
        <p:txBody>
          <a:bodyPr/>
          <a:lstStyle/>
          <a:p>
            <a:r>
              <a:rPr lang="ru-RU" dirty="0" err="1" smtClean="0"/>
              <a:t>Оооч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4752528" cy="45548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10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организаций дополнительного 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образования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</a:rPr>
              <a:t>5700 </a:t>
            </a:r>
            <a:r>
              <a:rPr lang="ru-RU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обучающихся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Доля детей в возрасте от 5 до 18 лет, обучающихся по дополнительным образовательным программам, в общей численности детей этого возраста 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40080" lvl="2" indent="0">
              <a:buNone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2013 – 69,2%;</a:t>
            </a:r>
          </a:p>
          <a:p>
            <a:pPr marL="640080" lvl="2" indent="0">
              <a:buNone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2014 –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77,4%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IMG_9364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268760"/>
            <a:ext cx="3674705" cy="2448272"/>
          </a:xfrm>
          <a:prstGeom prst="rect">
            <a:avLst/>
          </a:prstGeom>
        </p:spPr>
      </p:pic>
      <p:pic>
        <p:nvPicPr>
          <p:cNvPr id="6" name="Рисунок 5" descr="phoca_thumb_l_sch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149080"/>
            <a:ext cx="4104456" cy="244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445" y="194737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2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 детей</a:t>
            </a:r>
            <a:endParaRPr lang="ru-RU" altLang="ru-RU" sz="2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5825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c7a8acf2bb8ae9a7d4ece0ca238c861d9121ea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</Words>
  <Application>Microsoft Office PowerPoint</Application>
  <PresentationFormat>Экран (4:3)</PresentationFormat>
  <Paragraphs>58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ОБ ИСПОЛНЕНИИ УКАЗА ПРЕЗИДЕНТА РОССИЙСКОЙ ФЕДЕРАЦИИ ОТ 7 МАЯ 2012 ГОДА № 597 «О МЕРОПРИЯТИЯХ ПО РЕАЛИЗАЦИИ ГОСУДАРСТВЕННОЙ СОЦИАЛЬНОЙ ПОЛИТИКИ»</vt:lpstr>
      <vt:lpstr>Слайд 2</vt:lpstr>
      <vt:lpstr>ОБ ИСПОЛНЕНИИ УКАЗА ПРЕЗИДЕНТА РОССИЙСКОЙ ФЕДЕРАЦИИ ОТ 7 МАЯ 2012 ГОДА № 599 «О МЕРАХ ПО РЕАЛИЗАЦИИ ГОСУДАРСТВЕННОЙ ПОЛИТИКИ В ОБЛАСТИ ОБРАЗОВАНИЯ И НАУКИ»</vt:lpstr>
      <vt:lpstr>Слайд 4</vt:lpstr>
      <vt:lpstr>Слайд 5</vt:lpstr>
      <vt:lpstr>Оооч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2012-04-16T07:40:27Z</dcterms:created>
  <dcterms:modified xsi:type="dcterms:W3CDTF">2015-06-10T15:07:09Z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