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72" r:id="rId1"/>
  </p:sldMasterIdLst>
  <p:notesMasterIdLst>
    <p:notesMasterId r:id="rId14"/>
  </p:notesMasterIdLst>
  <p:handoutMasterIdLst>
    <p:handoutMasterId r:id="rId15"/>
  </p:handoutMasterIdLst>
  <p:sldIdLst>
    <p:sldId id="256" r:id="rId2"/>
    <p:sldId id="313" r:id="rId3"/>
    <p:sldId id="323" r:id="rId4"/>
    <p:sldId id="298" r:id="rId5"/>
    <p:sldId id="314" r:id="rId6"/>
    <p:sldId id="315" r:id="rId7"/>
    <p:sldId id="309" r:id="rId8"/>
    <p:sldId id="318" r:id="rId9"/>
    <p:sldId id="272" r:id="rId10"/>
    <p:sldId id="290" r:id="rId11"/>
    <p:sldId id="321" r:id="rId12"/>
    <p:sldId id="322" r:id="rId13"/>
  </p:sldIdLst>
  <p:sldSz cx="9144000" cy="6858000" type="screen4x3"/>
  <p:notesSz cx="6742113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2634" y="-8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C12C05-E17B-4EB2-B27E-13FD78EA41E4}" type="doc">
      <dgm:prSet loTypeId="urn:microsoft.com/office/officeart/2005/8/layout/hierarchy2" loCatId="hierarchy" qsTypeId="urn:microsoft.com/office/officeart/2005/8/quickstyle/3d5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DACB0CAF-A745-4D1C-A26C-E86DEE9B083B}">
      <dgm:prSet phldrT="[Текст]" custT="1"/>
      <dgm:spPr/>
      <dgm:t>
        <a:bodyPr/>
        <a:lstStyle/>
        <a:p>
          <a:r>
            <a:rPr lang="ru-RU" sz="4400" b="1" dirty="0" smtClean="0"/>
            <a:t>82 ОУ</a:t>
          </a:r>
          <a:endParaRPr lang="ru-RU" sz="4400" b="1" dirty="0"/>
        </a:p>
      </dgm:t>
    </dgm:pt>
    <dgm:pt modelId="{0B5E111B-CEC8-4FD3-923E-60D27363CD70}" type="parTrans" cxnId="{39003891-0030-4E24-9766-368E4AFAC4BB}">
      <dgm:prSet/>
      <dgm:spPr/>
      <dgm:t>
        <a:bodyPr/>
        <a:lstStyle/>
        <a:p>
          <a:endParaRPr lang="ru-RU"/>
        </a:p>
      </dgm:t>
    </dgm:pt>
    <dgm:pt modelId="{235CE7CC-4882-4D15-A25E-8E9DDEE3A425}" type="sibTrans" cxnId="{39003891-0030-4E24-9766-368E4AFAC4BB}">
      <dgm:prSet/>
      <dgm:spPr/>
      <dgm:t>
        <a:bodyPr/>
        <a:lstStyle/>
        <a:p>
          <a:endParaRPr lang="ru-RU"/>
        </a:p>
      </dgm:t>
    </dgm:pt>
    <dgm:pt modelId="{509ABEFD-6702-46D0-85E6-B1B4DBA7E568}">
      <dgm:prSet phldrT="[Текст]"/>
      <dgm:spPr/>
      <dgm:t>
        <a:bodyPr/>
        <a:lstStyle/>
        <a:p>
          <a:r>
            <a:rPr lang="ru-RU" dirty="0" smtClean="0"/>
            <a:t>37 школ</a:t>
          </a:r>
          <a:endParaRPr lang="ru-RU" dirty="0"/>
        </a:p>
      </dgm:t>
    </dgm:pt>
    <dgm:pt modelId="{400BD989-A0B0-4E0B-AD9F-B5DF40072596}" type="parTrans" cxnId="{96E7EA97-2208-4F4B-947A-00A296499221}">
      <dgm:prSet/>
      <dgm:spPr/>
      <dgm:t>
        <a:bodyPr/>
        <a:lstStyle/>
        <a:p>
          <a:endParaRPr lang="ru-RU"/>
        </a:p>
      </dgm:t>
    </dgm:pt>
    <dgm:pt modelId="{D2770872-7F7F-432F-807A-DB26CE182E45}" type="sibTrans" cxnId="{96E7EA97-2208-4F4B-947A-00A296499221}">
      <dgm:prSet/>
      <dgm:spPr/>
      <dgm:t>
        <a:bodyPr/>
        <a:lstStyle/>
        <a:p>
          <a:endParaRPr lang="ru-RU"/>
        </a:p>
      </dgm:t>
    </dgm:pt>
    <dgm:pt modelId="{678BF60F-14DB-4DC8-936C-6645F03BB39F}">
      <dgm:prSet phldrT="[Текст]"/>
      <dgm:spPr/>
      <dgm:t>
        <a:bodyPr/>
        <a:lstStyle/>
        <a:p>
          <a:r>
            <a:rPr lang="ru-RU" dirty="0" smtClean="0"/>
            <a:t>10 ДОД</a:t>
          </a:r>
          <a:endParaRPr lang="ru-RU" dirty="0"/>
        </a:p>
      </dgm:t>
    </dgm:pt>
    <dgm:pt modelId="{9992CB92-C44B-4069-80FE-69AE08E40D9A}" type="parTrans" cxnId="{F07F5020-6407-45CB-83CA-AC554EB5B99A}">
      <dgm:prSet/>
      <dgm:spPr/>
      <dgm:t>
        <a:bodyPr/>
        <a:lstStyle/>
        <a:p>
          <a:endParaRPr lang="ru-RU"/>
        </a:p>
      </dgm:t>
    </dgm:pt>
    <dgm:pt modelId="{483B6FBF-CBF1-4D5A-A4AA-D9980927FECA}" type="sibTrans" cxnId="{F07F5020-6407-45CB-83CA-AC554EB5B99A}">
      <dgm:prSet/>
      <dgm:spPr/>
      <dgm:t>
        <a:bodyPr/>
        <a:lstStyle/>
        <a:p>
          <a:endParaRPr lang="ru-RU"/>
        </a:p>
      </dgm:t>
    </dgm:pt>
    <dgm:pt modelId="{61BC97E5-96A5-4222-96FC-E1514CAF12ED}">
      <dgm:prSet/>
      <dgm:spPr/>
      <dgm:t>
        <a:bodyPr/>
        <a:lstStyle/>
        <a:p>
          <a:r>
            <a:rPr lang="ru-RU" dirty="0" smtClean="0"/>
            <a:t>32 ДОО</a:t>
          </a:r>
          <a:endParaRPr lang="ru-RU" dirty="0"/>
        </a:p>
      </dgm:t>
    </dgm:pt>
    <dgm:pt modelId="{A507F93F-8260-45AB-AB15-7977EAD06087}" type="parTrans" cxnId="{C69E51E7-105B-4BA9-AD5F-AED82DFC1437}">
      <dgm:prSet/>
      <dgm:spPr/>
      <dgm:t>
        <a:bodyPr/>
        <a:lstStyle/>
        <a:p>
          <a:endParaRPr lang="ru-RU"/>
        </a:p>
      </dgm:t>
    </dgm:pt>
    <dgm:pt modelId="{A45F6DD0-18E0-4C4B-B0FF-69FA03F899FC}" type="sibTrans" cxnId="{C69E51E7-105B-4BA9-AD5F-AED82DFC1437}">
      <dgm:prSet/>
      <dgm:spPr/>
      <dgm:t>
        <a:bodyPr/>
        <a:lstStyle/>
        <a:p>
          <a:endParaRPr lang="ru-RU"/>
        </a:p>
      </dgm:t>
    </dgm:pt>
    <dgm:pt modelId="{1B3C75FE-4702-4F46-9E60-E67F9B568EFB}">
      <dgm:prSet/>
      <dgm:spPr/>
      <dgm:t>
        <a:bodyPr/>
        <a:lstStyle/>
        <a:p>
          <a:r>
            <a:rPr lang="ru-RU" dirty="0" smtClean="0"/>
            <a:t>3 ПОО</a:t>
          </a:r>
          <a:endParaRPr lang="ru-RU" dirty="0"/>
        </a:p>
      </dgm:t>
    </dgm:pt>
    <dgm:pt modelId="{5C351670-C695-4E04-9315-B9EAD1020F36}" type="parTrans" cxnId="{C01C3799-3ED1-4C0F-97CA-431DF51CB326}">
      <dgm:prSet/>
      <dgm:spPr/>
      <dgm:t>
        <a:bodyPr/>
        <a:lstStyle/>
        <a:p>
          <a:endParaRPr lang="ru-RU"/>
        </a:p>
      </dgm:t>
    </dgm:pt>
    <dgm:pt modelId="{B4B0E01E-1767-4823-A57E-96C066C7F2C7}" type="sibTrans" cxnId="{C01C3799-3ED1-4C0F-97CA-431DF51CB326}">
      <dgm:prSet/>
      <dgm:spPr/>
      <dgm:t>
        <a:bodyPr/>
        <a:lstStyle/>
        <a:p>
          <a:endParaRPr lang="ru-RU"/>
        </a:p>
      </dgm:t>
    </dgm:pt>
    <dgm:pt modelId="{18044B48-31A0-4CBF-B9C4-08D5824072B6}" type="pres">
      <dgm:prSet presAssocID="{E4C12C05-E17B-4EB2-B27E-13FD78EA41E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AFF8199-DB30-4F37-987B-BE2E6B4515D7}" type="pres">
      <dgm:prSet presAssocID="{DACB0CAF-A745-4D1C-A26C-E86DEE9B083B}" presName="root1" presStyleCnt="0"/>
      <dgm:spPr/>
    </dgm:pt>
    <dgm:pt modelId="{D0ED0086-2AD6-4813-BFE2-CF3019CAB178}" type="pres">
      <dgm:prSet presAssocID="{DACB0CAF-A745-4D1C-A26C-E86DEE9B083B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9E555A4-F7D7-485F-904B-DB5B385A2ADD}" type="pres">
      <dgm:prSet presAssocID="{DACB0CAF-A745-4D1C-A26C-E86DEE9B083B}" presName="level2hierChild" presStyleCnt="0"/>
      <dgm:spPr/>
    </dgm:pt>
    <dgm:pt modelId="{1D68A59A-31E8-4714-92EC-4A25CE77CA5D}" type="pres">
      <dgm:prSet presAssocID="{400BD989-A0B0-4E0B-AD9F-B5DF40072596}" presName="conn2-1" presStyleLbl="parChTrans1D2" presStyleIdx="0" presStyleCnt="4"/>
      <dgm:spPr/>
      <dgm:t>
        <a:bodyPr/>
        <a:lstStyle/>
        <a:p>
          <a:endParaRPr lang="ru-RU"/>
        </a:p>
      </dgm:t>
    </dgm:pt>
    <dgm:pt modelId="{4835CCA3-0E1E-4593-A5BA-BA2513BF4D56}" type="pres">
      <dgm:prSet presAssocID="{400BD989-A0B0-4E0B-AD9F-B5DF40072596}" presName="connTx" presStyleLbl="parChTrans1D2" presStyleIdx="0" presStyleCnt="4"/>
      <dgm:spPr/>
      <dgm:t>
        <a:bodyPr/>
        <a:lstStyle/>
        <a:p>
          <a:endParaRPr lang="ru-RU"/>
        </a:p>
      </dgm:t>
    </dgm:pt>
    <dgm:pt modelId="{29A44556-36EA-4A38-A3D7-6E6B3679AD18}" type="pres">
      <dgm:prSet presAssocID="{509ABEFD-6702-46D0-85E6-B1B4DBA7E568}" presName="root2" presStyleCnt="0"/>
      <dgm:spPr/>
    </dgm:pt>
    <dgm:pt modelId="{ACB3DD96-1A92-49EF-8251-4AA28947B426}" type="pres">
      <dgm:prSet presAssocID="{509ABEFD-6702-46D0-85E6-B1B4DBA7E568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1FEE4AA-BE58-43EE-8D29-87F6717FA0A3}" type="pres">
      <dgm:prSet presAssocID="{509ABEFD-6702-46D0-85E6-B1B4DBA7E568}" presName="level3hierChild" presStyleCnt="0"/>
      <dgm:spPr/>
    </dgm:pt>
    <dgm:pt modelId="{0B25582A-DC2F-4CD0-A0BB-7279575A23BC}" type="pres">
      <dgm:prSet presAssocID="{A507F93F-8260-45AB-AB15-7977EAD06087}" presName="conn2-1" presStyleLbl="parChTrans1D2" presStyleIdx="1" presStyleCnt="4"/>
      <dgm:spPr/>
      <dgm:t>
        <a:bodyPr/>
        <a:lstStyle/>
        <a:p>
          <a:endParaRPr lang="ru-RU"/>
        </a:p>
      </dgm:t>
    </dgm:pt>
    <dgm:pt modelId="{0B6413BB-1C98-4B3D-B29B-955F9DFDF0FE}" type="pres">
      <dgm:prSet presAssocID="{A507F93F-8260-45AB-AB15-7977EAD06087}" presName="connTx" presStyleLbl="parChTrans1D2" presStyleIdx="1" presStyleCnt="4"/>
      <dgm:spPr/>
      <dgm:t>
        <a:bodyPr/>
        <a:lstStyle/>
        <a:p>
          <a:endParaRPr lang="ru-RU"/>
        </a:p>
      </dgm:t>
    </dgm:pt>
    <dgm:pt modelId="{4963CFEE-C499-458D-BB29-41E8FA807195}" type="pres">
      <dgm:prSet presAssocID="{61BC97E5-96A5-4222-96FC-E1514CAF12ED}" presName="root2" presStyleCnt="0"/>
      <dgm:spPr/>
    </dgm:pt>
    <dgm:pt modelId="{48560028-690F-46D2-811E-35D3FF5D603F}" type="pres">
      <dgm:prSet presAssocID="{61BC97E5-96A5-4222-96FC-E1514CAF12ED}" presName="LevelTwoTextNode" presStyleLbl="node2" presStyleIdx="1" presStyleCnt="4" custLinFactNeighborX="2354" custLinFactNeighborY="-2089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6F7AA77-CA67-4661-92B3-C248D287791C}" type="pres">
      <dgm:prSet presAssocID="{61BC97E5-96A5-4222-96FC-E1514CAF12ED}" presName="level3hierChild" presStyleCnt="0"/>
      <dgm:spPr/>
    </dgm:pt>
    <dgm:pt modelId="{A3667FBE-FB9D-4DF9-B737-63D8286C0FC1}" type="pres">
      <dgm:prSet presAssocID="{5C351670-C695-4E04-9315-B9EAD1020F36}" presName="conn2-1" presStyleLbl="parChTrans1D2" presStyleIdx="2" presStyleCnt="4"/>
      <dgm:spPr/>
      <dgm:t>
        <a:bodyPr/>
        <a:lstStyle/>
        <a:p>
          <a:endParaRPr lang="ru-RU"/>
        </a:p>
      </dgm:t>
    </dgm:pt>
    <dgm:pt modelId="{514F80BA-483F-4C84-8313-F8879A8C9632}" type="pres">
      <dgm:prSet presAssocID="{5C351670-C695-4E04-9315-B9EAD1020F36}" presName="connTx" presStyleLbl="parChTrans1D2" presStyleIdx="2" presStyleCnt="4"/>
      <dgm:spPr/>
      <dgm:t>
        <a:bodyPr/>
        <a:lstStyle/>
        <a:p>
          <a:endParaRPr lang="ru-RU"/>
        </a:p>
      </dgm:t>
    </dgm:pt>
    <dgm:pt modelId="{F4A66B01-081F-42BD-A336-B4606B4E07B4}" type="pres">
      <dgm:prSet presAssocID="{1B3C75FE-4702-4F46-9E60-E67F9B568EFB}" presName="root2" presStyleCnt="0"/>
      <dgm:spPr/>
    </dgm:pt>
    <dgm:pt modelId="{FF617736-5F4B-420C-BA81-44A35E1AE500}" type="pres">
      <dgm:prSet presAssocID="{1B3C75FE-4702-4F46-9E60-E67F9B568EFB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78D6B3F-54E9-4745-B2C3-128DE61C3D1E}" type="pres">
      <dgm:prSet presAssocID="{1B3C75FE-4702-4F46-9E60-E67F9B568EFB}" presName="level3hierChild" presStyleCnt="0"/>
      <dgm:spPr/>
    </dgm:pt>
    <dgm:pt modelId="{7CC51341-DE96-46BE-8619-B0B13412FAAC}" type="pres">
      <dgm:prSet presAssocID="{9992CB92-C44B-4069-80FE-69AE08E40D9A}" presName="conn2-1" presStyleLbl="parChTrans1D2" presStyleIdx="3" presStyleCnt="4"/>
      <dgm:spPr/>
      <dgm:t>
        <a:bodyPr/>
        <a:lstStyle/>
        <a:p>
          <a:endParaRPr lang="ru-RU"/>
        </a:p>
      </dgm:t>
    </dgm:pt>
    <dgm:pt modelId="{B4AC2A50-BCEE-41F2-AD2E-42465B2E1CB0}" type="pres">
      <dgm:prSet presAssocID="{9992CB92-C44B-4069-80FE-69AE08E40D9A}" presName="connTx" presStyleLbl="parChTrans1D2" presStyleIdx="3" presStyleCnt="4"/>
      <dgm:spPr/>
      <dgm:t>
        <a:bodyPr/>
        <a:lstStyle/>
        <a:p>
          <a:endParaRPr lang="ru-RU"/>
        </a:p>
      </dgm:t>
    </dgm:pt>
    <dgm:pt modelId="{D769F344-E5CC-44AA-B8E3-A2AFEC296996}" type="pres">
      <dgm:prSet presAssocID="{678BF60F-14DB-4DC8-936C-6645F03BB39F}" presName="root2" presStyleCnt="0"/>
      <dgm:spPr/>
    </dgm:pt>
    <dgm:pt modelId="{9E3C8718-8FD8-4D60-A082-49C6804180C1}" type="pres">
      <dgm:prSet presAssocID="{678BF60F-14DB-4DC8-936C-6645F03BB39F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ADE152B-E3EF-4F37-A3F6-E02E1A0B5A30}" type="pres">
      <dgm:prSet presAssocID="{678BF60F-14DB-4DC8-936C-6645F03BB39F}" presName="level3hierChild" presStyleCnt="0"/>
      <dgm:spPr/>
    </dgm:pt>
  </dgm:ptLst>
  <dgm:cxnLst>
    <dgm:cxn modelId="{9A243194-62D4-4E98-A6DB-0F9347ADB74A}" type="presOf" srcId="{678BF60F-14DB-4DC8-936C-6645F03BB39F}" destId="{9E3C8718-8FD8-4D60-A082-49C6804180C1}" srcOrd="0" destOrd="0" presId="urn:microsoft.com/office/officeart/2005/8/layout/hierarchy2"/>
    <dgm:cxn modelId="{895FBCEE-8B96-4250-8B5B-BC136F246D75}" type="presOf" srcId="{A507F93F-8260-45AB-AB15-7977EAD06087}" destId="{0B25582A-DC2F-4CD0-A0BB-7279575A23BC}" srcOrd="0" destOrd="0" presId="urn:microsoft.com/office/officeart/2005/8/layout/hierarchy2"/>
    <dgm:cxn modelId="{96E7EA97-2208-4F4B-947A-00A296499221}" srcId="{DACB0CAF-A745-4D1C-A26C-E86DEE9B083B}" destId="{509ABEFD-6702-46D0-85E6-B1B4DBA7E568}" srcOrd="0" destOrd="0" parTransId="{400BD989-A0B0-4E0B-AD9F-B5DF40072596}" sibTransId="{D2770872-7F7F-432F-807A-DB26CE182E45}"/>
    <dgm:cxn modelId="{BC149CA0-9096-4FF4-8AC0-CA15A528D112}" type="presOf" srcId="{A507F93F-8260-45AB-AB15-7977EAD06087}" destId="{0B6413BB-1C98-4B3D-B29B-955F9DFDF0FE}" srcOrd="1" destOrd="0" presId="urn:microsoft.com/office/officeart/2005/8/layout/hierarchy2"/>
    <dgm:cxn modelId="{B07D3288-1A33-4549-B944-06E1BDB74801}" type="presOf" srcId="{5C351670-C695-4E04-9315-B9EAD1020F36}" destId="{A3667FBE-FB9D-4DF9-B737-63D8286C0FC1}" srcOrd="0" destOrd="0" presId="urn:microsoft.com/office/officeart/2005/8/layout/hierarchy2"/>
    <dgm:cxn modelId="{F07F5020-6407-45CB-83CA-AC554EB5B99A}" srcId="{DACB0CAF-A745-4D1C-A26C-E86DEE9B083B}" destId="{678BF60F-14DB-4DC8-936C-6645F03BB39F}" srcOrd="3" destOrd="0" parTransId="{9992CB92-C44B-4069-80FE-69AE08E40D9A}" sibTransId="{483B6FBF-CBF1-4D5A-A4AA-D9980927FECA}"/>
    <dgm:cxn modelId="{A6AC0718-045F-4BE5-AFB1-8BD9A02D30CD}" type="presOf" srcId="{1B3C75FE-4702-4F46-9E60-E67F9B568EFB}" destId="{FF617736-5F4B-420C-BA81-44A35E1AE500}" srcOrd="0" destOrd="0" presId="urn:microsoft.com/office/officeart/2005/8/layout/hierarchy2"/>
    <dgm:cxn modelId="{A8FE962E-7140-4B7E-8C05-8DF68C00DE61}" type="presOf" srcId="{400BD989-A0B0-4E0B-AD9F-B5DF40072596}" destId="{4835CCA3-0E1E-4593-A5BA-BA2513BF4D56}" srcOrd="1" destOrd="0" presId="urn:microsoft.com/office/officeart/2005/8/layout/hierarchy2"/>
    <dgm:cxn modelId="{C01C3799-3ED1-4C0F-97CA-431DF51CB326}" srcId="{DACB0CAF-A745-4D1C-A26C-E86DEE9B083B}" destId="{1B3C75FE-4702-4F46-9E60-E67F9B568EFB}" srcOrd="2" destOrd="0" parTransId="{5C351670-C695-4E04-9315-B9EAD1020F36}" sibTransId="{B4B0E01E-1767-4823-A57E-96C066C7F2C7}"/>
    <dgm:cxn modelId="{487D9E34-42B1-446E-A92D-C2E7C6C9CD1B}" type="presOf" srcId="{9992CB92-C44B-4069-80FE-69AE08E40D9A}" destId="{B4AC2A50-BCEE-41F2-AD2E-42465B2E1CB0}" srcOrd="1" destOrd="0" presId="urn:microsoft.com/office/officeart/2005/8/layout/hierarchy2"/>
    <dgm:cxn modelId="{39003891-0030-4E24-9766-368E4AFAC4BB}" srcId="{E4C12C05-E17B-4EB2-B27E-13FD78EA41E4}" destId="{DACB0CAF-A745-4D1C-A26C-E86DEE9B083B}" srcOrd="0" destOrd="0" parTransId="{0B5E111B-CEC8-4FD3-923E-60D27363CD70}" sibTransId="{235CE7CC-4882-4D15-A25E-8E9DDEE3A425}"/>
    <dgm:cxn modelId="{FC92A18F-A6F0-46E0-B2B9-B0849C0ECD71}" type="presOf" srcId="{DACB0CAF-A745-4D1C-A26C-E86DEE9B083B}" destId="{D0ED0086-2AD6-4813-BFE2-CF3019CAB178}" srcOrd="0" destOrd="0" presId="urn:microsoft.com/office/officeart/2005/8/layout/hierarchy2"/>
    <dgm:cxn modelId="{593F90D4-993D-45EF-BB02-23C08C7CAF60}" type="presOf" srcId="{5C351670-C695-4E04-9315-B9EAD1020F36}" destId="{514F80BA-483F-4C84-8313-F8879A8C9632}" srcOrd="1" destOrd="0" presId="urn:microsoft.com/office/officeart/2005/8/layout/hierarchy2"/>
    <dgm:cxn modelId="{C69E51E7-105B-4BA9-AD5F-AED82DFC1437}" srcId="{DACB0CAF-A745-4D1C-A26C-E86DEE9B083B}" destId="{61BC97E5-96A5-4222-96FC-E1514CAF12ED}" srcOrd="1" destOrd="0" parTransId="{A507F93F-8260-45AB-AB15-7977EAD06087}" sibTransId="{A45F6DD0-18E0-4C4B-B0FF-69FA03F899FC}"/>
    <dgm:cxn modelId="{ECE22310-136D-400B-9B47-84164C1BA8D0}" type="presOf" srcId="{509ABEFD-6702-46D0-85E6-B1B4DBA7E568}" destId="{ACB3DD96-1A92-49EF-8251-4AA28947B426}" srcOrd="0" destOrd="0" presId="urn:microsoft.com/office/officeart/2005/8/layout/hierarchy2"/>
    <dgm:cxn modelId="{35C38F74-ABCB-49AA-BF20-859AC61390A7}" type="presOf" srcId="{E4C12C05-E17B-4EB2-B27E-13FD78EA41E4}" destId="{18044B48-31A0-4CBF-B9C4-08D5824072B6}" srcOrd="0" destOrd="0" presId="urn:microsoft.com/office/officeart/2005/8/layout/hierarchy2"/>
    <dgm:cxn modelId="{E6C7B3DD-8CF5-4F23-A72D-53EB76FE99EA}" type="presOf" srcId="{61BC97E5-96A5-4222-96FC-E1514CAF12ED}" destId="{48560028-690F-46D2-811E-35D3FF5D603F}" srcOrd="0" destOrd="0" presId="urn:microsoft.com/office/officeart/2005/8/layout/hierarchy2"/>
    <dgm:cxn modelId="{F880D000-1DD2-46E3-9D91-3621EBF83058}" type="presOf" srcId="{9992CB92-C44B-4069-80FE-69AE08E40D9A}" destId="{7CC51341-DE96-46BE-8619-B0B13412FAAC}" srcOrd="0" destOrd="0" presId="urn:microsoft.com/office/officeart/2005/8/layout/hierarchy2"/>
    <dgm:cxn modelId="{EDFE6CE6-1D8B-4489-90A9-DEBA46D2F57E}" type="presOf" srcId="{400BD989-A0B0-4E0B-AD9F-B5DF40072596}" destId="{1D68A59A-31E8-4714-92EC-4A25CE77CA5D}" srcOrd="0" destOrd="0" presId="urn:microsoft.com/office/officeart/2005/8/layout/hierarchy2"/>
    <dgm:cxn modelId="{D7E7C2DE-385A-4BA6-BD16-7320977A18E4}" type="presParOf" srcId="{18044B48-31A0-4CBF-B9C4-08D5824072B6}" destId="{1AFF8199-DB30-4F37-987B-BE2E6B4515D7}" srcOrd="0" destOrd="0" presId="urn:microsoft.com/office/officeart/2005/8/layout/hierarchy2"/>
    <dgm:cxn modelId="{A5598FD7-E30C-4E8E-BE43-3C4B087AC267}" type="presParOf" srcId="{1AFF8199-DB30-4F37-987B-BE2E6B4515D7}" destId="{D0ED0086-2AD6-4813-BFE2-CF3019CAB178}" srcOrd="0" destOrd="0" presId="urn:microsoft.com/office/officeart/2005/8/layout/hierarchy2"/>
    <dgm:cxn modelId="{62D48405-B303-4325-93CD-1E428960E97B}" type="presParOf" srcId="{1AFF8199-DB30-4F37-987B-BE2E6B4515D7}" destId="{E9E555A4-F7D7-485F-904B-DB5B385A2ADD}" srcOrd="1" destOrd="0" presId="urn:microsoft.com/office/officeart/2005/8/layout/hierarchy2"/>
    <dgm:cxn modelId="{76B484BF-1366-4D8F-9613-C080EAC07AAA}" type="presParOf" srcId="{E9E555A4-F7D7-485F-904B-DB5B385A2ADD}" destId="{1D68A59A-31E8-4714-92EC-4A25CE77CA5D}" srcOrd="0" destOrd="0" presId="urn:microsoft.com/office/officeart/2005/8/layout/hierarchy2"/>
    <dgm:cxn modelId="{AC92F539-74D5-4F93-9E0C-4DE787EDE803}" type="presParOf" srcId="{1D68A59A-31E8-4714-92EC-4A25CE77CA5D}" destId="{4835CCA3-0E1E-4593-A5BA-BA2513BF4D56}" srcOrd="0" destOrd="0" presId="urn:microsoft.com/office/officeart/2005/8/layout/hierarchy2"/>
    <dgm:cxn modelId="{33005588-87B3-4B80-A603-9D4A2B306D9F}" type="presParOf" srcId="{E9E555A4-F7D7-485F-904B-DB5B385A2ADD}" destId="{29A44556-36EA-4A38-A3D7-6E6B3679AD18}" srcOrd="1" destOrd="0" presId="urn:microsoft.com/office/officeart/2005/8/layout/hierarchy2"/>
    <dgm:cxn modelId="{D41428A9-C7E1-44F9-9874-3ABE63A42856}" type="presParOf" srcId="{29A44556-36EA-4A38-A3D7-6E6B3679AD18}" destId="{ACB3DD96-1A92-49EF-8251-4AA28947B426}" srcOrd="0" destOrd="0" presId="urn:microsoft.com/office/officeart/2005/8/layout/hierarchy2"/>
    <dgm:cxn modelId="{ED532D9D-99AC-4832-AB70-1E327A76628B}" type="presParOf" srcId="{29A44556-36EA-4A38-A3D7-6E6B3679AD18}" destId="{31FEE4AA-BE58-43EE-8D29-87F6717FA0A3}" srcOrd="1" destOrd="0" presId="urn:microsoft.com/office/officeart/2005/8/layout/hierarchy2"/>
    <dgm:cxn modelId="{4E4DC319-F0DA-48D7-ACE5-72D7DB3BA35C}" type="presParOf" srcId="{E9E555A4-F7D7-485F-904B-DB5B385A2ADD}" destId="{0B25582A-DC2F-4CD0-A0BB-7279575A23BC}" srcOrd="2" destOrd="0" presId="urn:microsoft.com/office/officeart/2005/8/layout/hierarchy2"/>
    <dgm:cxn modelId="{6B631D05-3976-4563-AEE1-783ED82D880D}" type="presParOf" srcId="{0B25582A-DC2F-4CD0-A0BB-7279575A23BC}" destId="{0B6413BB-1C98-4B3D-B29B-955F9DFDF0FE}" srcOrd="0" destOrd="0" presId="urn:microsoft.com/office/officeart/2005/8/layout/hierarchy2"/>
    <dgm:cxn modelId="{56BB5594-26A3-4A0E-81CF-F36AB8629CF5}" type="presParOf" srcId="{E9E555A4-F7D7-485F-904B-DB5B385A2ADD}" destId="{4963CFEE-C499-458D-BB29-41E8FA807195}" srcOrd="3" destOrd="0" presId="urn:microsoft.com/office/officeart/2005/8/layout/hierarchy2"/>
    <dgm:cxn modelId="{DFC0B688-02DB-40AB-8F48-F934D194387A}" type="presParOf" srcId="{4963CFEE-C499-458D-BB29-41E8FA807195}" destId="{48560028-690F-46D2-811E-35D3FF5D603F}" srcOrd="0" destOrd="0" presId="urn:microsoft.com/office/officeart/2005/8/layout/hierarchy2"/>
    <dgm:cxn modelId="{887D5BB6-7E63-45C5-B935-CFFA717B4AB9}" type="presParOf" srcId="{4963CFEE-C499-458D-BB29-41E8FA807195}" destId="{76F7AA77-CA67-4661-92B3-C248D287791C}" srcOrd="1" destOrd="0" presId="urn:microsoft.com/office/officeart/2005/8/layout/hierarchy2"/>
    <dgm:cxn modelId="{01CFA83D-888B-49A0-9274-3CEF2C487FE2}" type="presParOf" srcId="{E9E555A4-F7D7-485F-904B-DB5B385A2ADD}" destId="{A3667FBE-FB9D-4DF9-B737-63D8286C0FC1}" srcOrd="4" destOrd="0" presId="urn:microsoft.com/office/officeart/2005/8/layout/hierarchy2"/>
    <dgm:cxn modelId="{8A76B72A-98A9-4ADC-96E7-E058685F1605}" type="presParOf" srcId="{A3667FBE-FB9D-4DF9-B737-63D8286C0FC1}" destId="{514F80BA-483F-4C84-8313-F8879A8C9632}" srcOrd="0" destOrd="0" presId="urn:microsoft.com/office/officeart/2005/8/layout/hierarchy2"/>
    <dgm:cxn modelId="{8DDEBA2D-E182-4176-982E-267F6AACC91B}" type="presParOf" srcId="{E9E555A4-F7D7-485F-904B-DB5B385A2ADD}" destId="{F4A66B01-081F-42BD-A336-B4606B4E07B4}" srcOrd="5" destOrd="0" presId="urn:microsoft.com/office/officeart/2005/8/layout/hierarchy2"/>
    <dgm:cxn modelId="{79B0052E-673F-48DE-9758-A17868BE95B6}" type="presParOf" srcId="{F4A66B01-081F-42BD-A336-B4606B4E07B4}" destId="{FF617736-5F4B-420C-BA81-44A35E1AE500}" srcOrd="0" destOrd="0" presId="urn:microsoft.com/office/officeart/2005/8/layout/hierarchy2"/>
    <dgm:cxn modelId="{175CBC30-E15C-4B7B-A481-02379570BB0B}" type="presParOf" srcId="{F4A66B01-081F-42BD-A336-B4606B4E07B4}" destId="{E78D6B3F-54E9-4745-B2C3-128DE61C3D1E}" srcOrd="1" destOrd="0" presId="urn:microsoft.com/office/officeart/2005/8/layout/hierarchy2"/>
    <dgm:cxn modelId="{AF66FE83-30B4-42DB-B4F0-A23EFE5ECA6D}" type="presParOf" srcId="{E9E555A4-F7D7-485F-904B-DB5B385A2ADD}" destId="{7CC51341-DE96-46BE-8619-B0B13412FAAC}" srcOrd="6" destOrd="0" presId="urn:microsoft.com/office/officeart/2005/8/layout/hierarchy2"/>
    <dgm:cxn modelId="{7EE5987B-0B32-4696-9EF6-C3A4F2E792AF}" type="presParOf" srcId="{7CC51341-DE96-46BE-8619-B0B13412FAAC}" destId="{B4AC2A50-BCEE-41F2-AD2E-42465B2E1CB0}" srcOrd="0" destOrd="0" presId="urn:microsoft.com/office/officeart/2005/8/layout/hierarchy2"/>
    <dgm:cxn modelId="{18D709D8-EFCC-44BC-9C51-3708A26E730F}" type="presParOf" srcId="{E9E555A4-F7D7-485F-904B-DB5B385A2ADD}" destId="{D769F344-E5CC-44AA-B8E3-A2AFEC296996}" srcOrd="7" destOrd="0" presId="urn:microsoft.com/office/officeart/2005/8/layout/hierarchy2"/>
    <dgm:cxn modelId="{1E7D3319-89C9-4D5A-AFF0-0E9BEC58BE35}" type="presParOf" srcId="{D769F344-E5CC-44AA-B8E3-A2AFEC296996}" destId="{9E3C8718-8FD8-4D60-A082-49C6804180C1}" srcOrd="0" destOrd="0" presId="urn:microsoft.com/office/officeart/2005/8/layout/hierarchy2"/>
    <dgm:cxn modelId="{92B78F7F-9804-4E1E-998B-7C6D45AB5C93}" type="presParOf" srcId="{D769F344-E5CC-44AA-B8E3-A2AFEC296996}" destId="{BADE152B-E3EF-4F37-A3F6-E02E1A0B5A30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ED0086-2AD6-4813-BFE2-CF3019CAB178}">
      <dsp:nvSpPr>
        <dsp:cNvPr id="0" name=""/>
        <dsp:cNvSpPr/>
      </dsp:nvSpPr>
      <dsp:spPr>
        <a:xfrm>
          <a:off x="788" y="1598776"/>
          <a:ext cx="1682092" cy="8410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b="1" kern="1200" dirty="0" smtClean="0"/>
            <a:t>82 ОУ</a:t>
          </a:r>
          <a:endParaRPr lang="ru-RU" sz="4400" b="1" kern="1200" dirty="0"/>
        </a:p>
      </dsp:txBody>
      <dsp:txXfrm>
        <a:off x="25421" y="1623409"/>
        <a:ext cx="1632826" cy="791780"/>
      </dsp:txXfrm>
    </dsp:sp>
    <dsp:sp modelId="{1D68A59A-31E8-4714-92EC-4A25CE77CA5D}">
      <dsp:nvSpPr>
        <dsp:cNvPr id="0" name=""/>
        <dsp:cNvSpPr/>
      </dsp:nvSpPr>
      <dsp:spPr>
        <a:xfrm rot="17692822">
          <a:off x="1219683" y="1275154"/>
          <a:ext cx="1599232" cy="37485"/>
        </a:xfrm>
        <a:custGeom>
          <a:avLst/>
          <a:gdLst/>
          <a:ahLst/>
          <a:cxnLst/>
          <a:rect l="0" t="0" r="0" b="0"/>
          <a:pathLst>
            <a:path>
              <a:moveTo>
                <a:pt x="0" y="18742"/>
              </a:moveTo>
              <a:lnTo>
                <a:pt x="1599232" y="18742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979319" y="1253916"/>
        <a:ext cx="79961" cy="79961"/>
      </dsp:txXfrm>
    </dsp:sp>
    <dsp:sp modelId="{ACB3DD96-1A92-49EF-8251-4AA28947B426}">
      <dsp:nvSpPr>
        <dsp:cNvPr id="0" name=""/>
        <dsp:cNvSpPr/>
      </dsp:nvSpPr>
      <dsp:spPr>
        <a:xfrm>
          <a:off x="2355718" y="147971"/>
          <a:ext cx="1682092" cy="84104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37 школ</a:t>
          </a:r>
          <a:endParaRPr lang="ru-RU" sz="3600" kern="1200" dirty="0"/>
        </a:p>
      </dsp:txBody>
      <dsp:txXfrm>
        <a:off x="2380351" y="172604"/>
        <a:ext cx="1632826" cy="791780"/>
      </dsp:txXfrm>
    </dsp:sp>
    <dsp:sp modelId="{0B25582A-DC2F-4CD0-A0BB-7279575A23BC}">
      <dsp:nvSpPr>
        <dsp:cNvPr id="0" name=""/>
        <dsp:cNvSpPr/>
      </dsp:nvSpPr>
      <dsp:spPr>
        <a:xfrm rot="18936912">
          <a:off x="1548402" y="1670900"/>
          <a:ext cx="942584" cy="37485"/>
        </a:xfrm>
        <a:custGeom>
          <a:avLst/>
          <a:gdLst/>
          <a:ahLst/>
          <a:cxnLst/>
          <a:rect l="0" t="0" r="0" b="0"/>
          <a:pathLst>
            <a:path>
              <a:moveTo>
                <a:pt x="0" y="18742"/>
              </a:moveTo>
              <a:lnTo>
                <a:pt x="942584" y="18742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996129" y="1666078"/>
        <a:ext cx="47129" cy="47129"/>
      </dsp:txXfrm>
    </dsp:sp>
    <dsp:sp modelId="{48560028-690F-46D2-811E-35D3FF5D603F}">
      <dsp:nvSpPr>
        <dsp:cNvPr id="0" name=""/>
        <dsp:cNvSpPr/>
      </dsp:nvSpPr>
      <dsp:spPr>
        <a:xfrm>
          <a:off x="2356507" y="939463"/>
          <a:ext cx="1682092" cy="84104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32 ДОО</a:t>
          </a:r>
          <a:endParaRPr lang="ru-RU" sz="3600" kern="1200" dirty="0"/>
        </a:p>
      </dsp:txBody>
      <dsp:txXfrm>
        <a:off x="2381140" y="964096"/>
        <a:ext cx="1632826" cy="791780"/>
      </dsp:txXfrm>
    </dsp:sp>
    <dsp:sp modelId="{A3667FBE-FB9D-4DF9-B737-63D8286C0FC1}">
      <dsp:nvSpPr>
        <dsp:cNvPr id="0" name=""/>
        <dsp:cNvSpPr/>
      </dsp:nvSpPr>
      <dsp:spPr>
        <a:xfrm rot="2142401">
          <a:off x="1604999" y="2242358"/>
          <a:ext cx="828601" cy="37485"/>
        </a:xfrm>
        <a:custGeom>
          <a:avLst/>
          <a:gdLst/>
          <a:ahLst/>
          <a:cxnLst/>
          <a:rect l="0" t="0" r="0" b="0"/>
          <a:pathLst>
            <a:path>
              <a:moveTo>
                <a:pt x="0" y="18742"/>
              </a:moveTo>
              <a:lnTo>
                <a:pt x="828601" y="18742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998584" y="2240385"/>
        <a:ext cx="41430" cy="41430"/>
      </dsp:txXfrm>
    </dsp:sp>
    <dsp:sp modelId="{FF617736-5F4B-420C-BA81-44A35E1AE500}">
      <dsp:nvSpPr>
        <dsp:cNvPr id="0" name=""/>
        <dsp:cNvSpPr/>
      </dsp:nvSpPr>
      <dsp:spPr>
        <a:xfrm>
          <a:off x="2355718" y="2082378"/>
          <a:ext cx="1682092" cy="84104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3 ПОО</a:t>
          </a:r>
          <a:endParaRPr lang="ru-RU" sz="3600" kern="1200" dirty="0"/>
        </a:p>
      </dsp:txBody>
      <dsp:txXfrm>
        <a:off x="2380351" y="2107011"/>
        <a:ext cx="1632826" cy="791780"/>
      </dsp:txXfrm>
    </dsp:sp>
    <dsp:sp modelId="{7CC51341-DE96-46BE-8619-B0B13412FAAC}">
      <dsp:nvSpPr>
        <dsp:cNvPr id="0" name=""/>
        <dsp:cNvSpPr/>
      </dsp:nvSpPr>
      <dsp:spPr>
        <a:xfrm rot="3907178">
          <a:off x="1219683" y="2725959"/>
          <a:ext cx="1599232" cy="37485"/>
        </a:xfrm>
        <a:custGeom>
          <a:avLst/>
          <a:gdLst/>
          <a:ahLst/>
          <a:cxnLst/>
          <a:rect l="0" t="0" r="0" b="0"/>
          <a:pathLst>
            <a:path>
              <a:moveTo>
                <a:pt x="0" y="18742"/>
              </a:moveTo>
              <a:lnTo>
                <a:pt x="1599232" y="18742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979319" y="2704721"/>
        <a:ext cx="79961" cy="79961"/>
      </dsp:txXfrm>
    </dsp:sp>
    <dsp:sp modelId="{9E3C8718-8FD8-4D60-A082-49C6804180C1}">
      <dsp:nvSpPr>
        <dsp:cNvPr id="0" name=""/>
        <dsp:cNvSpPr/>
      </dsp:nvSpPr>
      <dsp:spPr>
        <a:xfrm>
          <a:off x="2355718" y="3049581"/>
          <a:ext cx="1682092" cy="84104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10 ДОД</a:t>
          </a:r>
          <a:endParaRPr lang="ru-RU" sz="3600" kern="1200" dirty="0"/>
        </a:p>
      </dsp:txBody>
      <dsp:txXfrm>
        <a:off x="2380351" y="3074214"/>
        <a:ext cx="1632826" cy="7917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0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9525" y="0"/>
            <a:ext cx="29210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58D27D-EEF3-411E-BAE5-3E7D0CCD7801}" type="datetimeFigureOut">
              <a:rPr lang="ru-RU" smtClean="0"/>
              <a:t>01.09.2015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9210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9525" y="9377363"/>
            <a:ext cx="29210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0A87C4-0C80-45BE-B787-C54E17FF46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78661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6844A9-3851-4EE4-B344-7E409A9A83A4}" type="datetimeFigureOut">
              <a:rPr lang="ru-RU" smtClean="0"/>
              <a:pPr/>
              <a:t>01.09.2015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35537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4212" y="4689515"/>
            <a:ext cx="539369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8971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A349F1-F723-4FF4-A4B4-0123AF2708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683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6F3D1F91-2238-4A28-B6E7-940D5F039C96}" type="datetime1">
              <a:rPr lang="ru-RU" smtClean="0"/>
              <a:pPr/>
              <a:t>01.09.2015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lang="ru-RU" smtClean="0"/>
              <a:t>Департамент образования, культуры и спорта Ненецкого автономного округа</a:t>
            </a: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DF62053F-661F-41AC-B925-C10876EDE8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5F31C-F8D4-41CA-9F1F-7878900261D1}" type="datetime1">
              <a:rPr lang="ru-RU" smtClean="0"/>
              <a:pPr/>
              <a:t>01.09.2015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Департамент образования, культуры и спорта Ненецкого автономного округа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2053F-661F-41AC-B925-C10876EDE8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79D25-B926-4E50-8D0C-DE4E685313A0}" type="datetime1">
              <a:rPr lang="ru-RU" smtClean="0"/>
              <a:pPr/>
              <a:t>01.09.2015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Департамент образования, культуры и спорта Ненецкого автономного округа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2053F-661F-41AC-B925-C10876EDE8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95F9A-B7E9-4995-8098-B2C73D330F2E}" type="datetime1">
              <a:rPr lang="ru-RU" smtClean="0"/>
              <a:pPr/>
              <a:t>01.09.2015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Департамент образования, культуры и спорта Ненецкого автономного округа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2053F-661F-41AC-B925-C10876EDE8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36361043-ED7E-431C-9742-E612DB16AEA6}" type="datetime1">
              <a:rPr lang="ru-RU" smtClean="0"/>
              <a:pPr/>
              <a:t>01.09.2015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lang="ru-RU" smtClean="0"/>
              <a:t>Департамент образования, культуры и спорта Ненецкого автономного округа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DF62053F-661F-41AC-B925-C10876EDE8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EC1BC-5187-4083-A285-E3A7DEED7C7B}" type="datetime1">
              <a:rPr lang="ru-RU" smtClean="0"/>
              <a:pPr/>
              <a:t>01.09.2015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Департамент образования, культуры и спорта Ненецкого автономного округа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2053F-661F-41AC-B925-C10876EDE8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E46D2-74C0-4D66-BBD8-303F574784C6}" type="datetime1">
              <a:rPr lang="ru-RU" smtClean="0"/>
              <a:pPr/>
              <a:t>01.09.2015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Департамент образования, культуры и спорта Ненецкого автономного округа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2053F-661F-41AC-B925-C10876EDE8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D3894-7CAC-4E5C-923E-6768754CB49B}" type="datetime1">
              <a:rPr lang="ru-RU" smtClean="0"/>
              <a:pPr/>
              <a:t>01.09.2015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Департамент образования, культуры и спорта Ненецкого автономного округа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2053F-661F-41AC-B925-C10876EDE8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BFC63-C7D6-4FBC-8CC1-7B0272BB52A8}" type="datetime1">
              <a:rPr lang="ru-RU" smtClean="0"/>
              <a:pPr/>
              <a:t>01.09.2015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Департамент образования, культуры и спорта Ненецкого автономного округа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2053F-661F-41AC-B925-C10876EDE8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F223C-F67B-4233-AE90-217DCE1B8F01}" type="datetime1">
              <a:rPr lang="ru-RU" smtClean="0"/>
              <a:pPr/>
              <a:t>01.09.2015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Департамент образования, культуры и спорта Ненецкого автономного округа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2053F-661F-41AC-B925-C10876EDE8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93F85-37B3-493A-9CEE-FFB997821335}" type="datetime1">
              <a:rPr lang="ru-RU" smtClean="0"/>
              <a:pPr/>
              <a:t>01.09.2015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Департамент образования, культуры и спорта Ненецкого автономного округа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2053F-661F-41AC-B925-C10876EDE8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F2B779E-AEA9-461F-AE6C-0A5C0E6AC064}" type="datetime1">
              <a:rPr lang="ru-RU" smtClean="0"/>
              <a:pPr/>
              <a:t>01.09.2015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Департамент образования, культуры и спорта Ненецкого автономного округа</a:t>
            </a: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F62053F-661F-41AC-B925-C10876EDE8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23628" y="1196752"/>
            <a:ext cx="7056784" cy="2304256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cs typeface="Times New Roman" panose="02020603050405020304" pitchFamily="18" charset="0"/>
              </a:rPr>
              <a:t>Актуальные </a:t>
            </a:r>
            <a:r>
              <a:rPr lang="ru-RU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направления развития </a:t>
            </a:r>
            <a:r>
              <a:rPr lang="ru-RU" b="1" dirty="0">
                <a:solidFill>
                  <a:srgbClr val="C00000"/>
                </a:solidFill>
                <a:cs typeface="Times New Roman" panose="02020603050405020304" pitchFamily="18" charset="0"/>
              </a:rPr>
              <a:t>образования на современном этапе. </a:t>
            </a:r>
            <a:r>
              <a:rPr lang="ru-RU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Задачи </a:t>
            </a:r>
            <a:r>
              <a:rPr lang="ru-RU" b="1" dirty="0">
                <a:solidFill>
                  <a:srgbClr val="C00000"/>
                </a:solidFill>
                <a:cs typeface="Times New Roman" panose="02020603050405020304" pitchFamily="18" charset="0"/>
              </a:rPr>
              <a:t>на 2015-2016 учебный год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3573016"/>
            <a:ext cx="6858000" cy="677416"/>
          </a:xfrm>
        </p:spPr>
        <p:txBody>
          <a:bodyPr>
            <a:noAutofit/>
          </a:bodyPr>
          <a:lstStyle/>
          <a:p>
            <a:r>
              <a:rPr lang="ru-RU" sz="1700" b="1" dirty="0" smtClean="0"/>
              <a:t>Заместитель губернатора </a:t>
            </a:r>
          </a:p>
          <a:p>
            <a:r>
              <a:rPr lang="ru-RU" sz="1700" b="1" dirty="0" smtClean="0"/>
              <a:t>Ненецкого автономного округа – </a:t>
            </a:r>
          </a:p>
          <a:p>
            <a:r>
              <a:rPr lang="ru-RU" sz="1700" b="1" dirty="0" smtClean="0"/>
              <a:t>руководитель Департамента образования, культуры и спорта Г.Б. МЕДВЕДЕВА</a:t>
            </a:r>
            <a:endParaRPr lang="ru-RU" sz="1700" b="1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331640" y="3717032"/>
            <a:ext cx="6858000" cy="990600"/>
          </a:xfrm>
          <a:prstGeom prst="rect">
            <a:avLst/>
          </a:prstGeom>
        </p:spPr>
        <p:txBody>
          <a:bodyPr vert="horz" anchor="t" anchorCtr="0">
            <a:normAutofit fontScale="975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1259632" y="5157192"/>
            <a:ext cx="6858000" cy="5334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r>
              <a:rPr kumimoji="0" lang="ru-RU" sz="1400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г. Нарьян-Мар, Августовская педагогическая конференция</a:t>
            </a:r>
            <a:endParaRPr kumimoji="0" lang="ru-RU" sz="1400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Рисунок 9" descr="61060348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56376" y="188640"/>
            <a:ext cx="648072" cy="8285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Профессиональное образование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2699792" y="6356350"/>
            <a:ext cx="3704056" cy="365760"/>
          </a:xfrm>
        </p:spPr>
        <p:txBody>
          <a:bodyPr/>
          <a:lstStyle/>
          <a:p>
            <a:pPr algn="ctr"/>
            <a:r>
              <a:rPr lang="ru-RU" dirty="0" smtClean="0"/>
              <a:t>Департамент образования, культуры и спорта Ненецкого автономного округа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2053F-661F-41AC-B925-C10876EDE881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330824" cy="5162128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ru-RU" b="1" dirty="0" smtClean="0">
                <a:solidFill>
                  <a:schemeClr val="accent2"/>
                </a:solidFill>
              </a:rPr>
              <a:t>3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chemeClr val="accent2"/>
                </a:solidFill>
              </a:rPr>
              <a:t>ПОО:</a:t>
            </a:r>
          </a:p>
          <a:p>
            <a:pPr lvl="1">
              <a:defRPr/>
            </a:pPr>
            <a:r>
              <a:rPr lang="ru-RU" dirty="0"/>
              <a:t>2014/2015 – 1116 студентов</a:t>
            </a:r>
          </a:p>
          <a:p>
            <a:pPr lvl="2">
              <a:defRPr/>
            </a:pPr>
            <a:r>
              <a:rPr lang="ru-RU" dirty="0"/>
              <a:t>262 заочно</a:t>
            </a:r>
          </a:p>
          <a:p>
            <a:pPr lvl="1">
              <a:defRPr/>
            </a:pPr>
            <a:r>
              <a:rPr lang="ru-RU" dirty="0" smtClean="0"/>
              <a:t>2014 – 131 выпускник </a:t>
            </a:r>
          </a:p>
          <a:p>
            <a:pPr lvl="1">
              <a:defRPr/>
            </a:pPr>
            <a:r>
              <a:rPr lang="ru-RU" dirty="0" smtClean="0"/>
              <a:t>2015 – 223 выпускника</a:t>
            </a:r>
          </a:p>
          <a:p>
            <a:pPr>
              <a:defRPr/>
            </a:pPr>
            <a:r>
              <a:rPr lang="ru-RU" dirty="0" smtClean="0"/>
              <a:t>Направления:</a:t>
            </a:r>
          </a:p>
          <a:p>
            <a:pPr lvl="1">
              <a:defRPr/>
            </a:pPr>
            <a:r>
              <a:rPr lang="ru-RU" dirty="0" smtClean="0"/>
              <a:t>центр содействия трудоустройству;</a:t>
            </a:r>
          </a:p>
          <a:p>
            <a:pPr lvl="1">
              <a:defRPr/>
            </a:pPr>
            <a:r>
              <a:rPr lang="ru-RU" dirty="0" smtClean="0"/>
              <a:t>МФЦ  по переподготовке кадров;</a:t>
            </a:r>
          </a:p>
          <a:p>
            <a:pPr lvl="1">
              <a:defRPr/>
            </a:pPr>
            <a:r>
              <a:rPr lang="ru-RU" dirty="0" smtClean="0"/>
              <a:t>реорганизация с учетом потребности в кадрах на рынке труда НАО;</a:t>
            </a:r>
          </a:p>
          <a:p>
            <a:pPr lvl="1">
              <a:defRPr/>
            </a:pPr>
            <a:r>
              <a:rPr lang="ru-RU" dirty="0" smtClean="0"/>
              <a:t>взаимодействие с вузами;</a:t>
            </a:r>
          </a:p>
          <a:p>
            <a:pPr lvl="1">
              <a:defRPr/>
            </a:pPr>
            <a:r>
              <a:rPr lang="ru-RU" dirty="0" smtClean="0"/>
              <a:t>конкурсы </a:t>
            </a:r>
            <a:r>
              <a:rPr lang="ru-RU" dirty="0" err="1" smtClean="0"/>
              <a:t>профмастерства</a:t>
            </a:r>
            <a:r>
              <a:rPr lang="ru-RU" dirty="0" smtClean="0"/>
              <a:t>;</a:t>
            </a:r>
          </a:p>
          <a:p>
            <a:pPr lvl="1">
              <a:defRPr/>
            </a:pPr>
            <a:r>
              <a:rPr lang="ru-RU" dirty="0"/>
              <a:t>м</a:t>
            </a:r>
            <a:r>
              <a:rPr lang="ru-RU" dirty="0" smtClean="0"/>
              <a:t>атериально-техническая база</a:t>
            </a:r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pPr lvl="2">
              <a:buNone/>
            </a:pPr>
            <a:endParaRPr lang="ru-RU" dirty="0" smtClean="0"/>
          </a:p>
          <a:p>
            <a:pPr lvl="2"/>
            <a:endParaRPr lang="ru-RU" dirty="0" smtClean="0"/>
          </a:p>
          <a:p>
            <a:pPr lvl="1"/>
            <a:endParaRPr lang="ru-RU" dirty="0" smtClean="0"/>
          </a:p>
          <a:p>
            <a:endParaRPr lang="ru-RU" dirty="0" smtClean="0"/>
          </a:p>
        </p:txBody>
      </p:sp>
      <p:pic>
        <p:nvPicPr>
          <p:cNvPr id="9" name="Рисунок 8" descr="61060348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56376" y="188640"/>
            <a:ext cx="648072" cy="828548"/>
          </a:xfrm>
          <a:prstGeom prst="rect">
            <a:avLst/>
          </a:prstGeom>
        </p:spPr>
      </p:pic>
      <p:pic>
        <p:nvPicPr>
          <p:cNvPr id="13" name="Содержимое 12" descr="751c499ce70378ed4765b36d1a943acf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5076056" y="3861048"/>
            <a:ext cx="3496936" cy="2338576"/>
          </a:xfrm>
        </p:spPr>
      </p:pic>
      <p:pic>
        <p:nvPicPr>
          <p:cNvPr id="14" name="Содержимое 12" descr="751c499ce70378ed4765b36d1a943acf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1340768"/>
            <a:ext cx="3454697" cy="2304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900" b="1" dirty="0">
                <a:solidFill>
                  <a:srgbClr val="C00000"/>
                </a:solidFill>
              </a:rPr>
              <a:t>Приоритетные задачи в сфере образования Ненецкого автономного округа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Департамент образования, культуры и спорта Ненецкого автономного округа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2053F-661F-41AC-B925-C10876EDE881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ru-RU" dirty="0" smtClean="0">
                <a:solidFill>
                  <a:schemeClr val="tx2"/>
                </a:solidFill>
              </a:rPr>
              <a:t>Обеспечение государственных гарантий реализации прав граждан на образование;</a:t>
            </a:r>
          </a:p>
          <a:p>
            <a:pPr algn="just"/>
            <a:r>
              <a:rPr lang="ru-RU" dirty="0" smtClean="0">
                <a:solidFill>
                  <a:schemeClr val="tx2"/>
                </a:solidFill>
              </a:rPr>
              <a:t>Модернизация, оптимизация и развитие региональной системы образования;</a:t>
            </a:r>
          </a:p>
          <a:p>
            <a:pPr algn="just"/>
            <a:r>
              <a:rPr lang="ru-RU" dirty="0" smtClean="0">
                <a:solidFill>
                  <a:schemeClr val="tx2"/>
                </a:solidFill>
              </a:rPr>
              <a:t>Поддержка негосударственного сектора в сфере дошкольного образования;</a:t>
            </a:r>
          </a:p>
          <a:p>
            <a:pPr algn="just"/>
            <a:r>
              <a:rPr lang="ru-RU" dirty="0" smtClean="0">
                <a:solidFill>
                  <a:schemeClr val="tx2"/>
                </a:solidFill>
              </a:rPr>
              <a:t>Поддержка талантливых детей и молодёжи;</a:t>
            </a:r>
          </a:p>
          <a:p>
            <a:pPr algn="just"/>
            <a:r>
              <a:rPr lang="ru-RU" dirty="0" smtClean="0">
                <a:solidFill>
                  <a:schemeClr val="tx2"/>
                </a:solidFill>
              </a:rPr>
              <a:t>Создание условий для инклюзивного образования;</a:t>
            </a:r>
          </a:p>
          <a:p>
            <a:pPr algn="just"/>
            <a:r>
              <a:rPr lang="ru-RU" dirty="0" smtClean="0">
                <a:solidFill>
                  <a:schemeClr val="tx2"/>
                </a:solidFill>
              </a:rPr>
              <a:t>Модернизация и совершенствование системы профессионального образования.</a:t>
            </a:r>
          </a:p>
          <a:p>
            <a:pPr algn="just"/>
            <a:endParaRPr lang="ru-RU" dirty="0" smtClean="0">
              <a:solidFill>
                <a:schemeClr val="tx2"/>
              </a:solidFill>
            </a:endParaRPr>
          </a:p>
          <a:p>
            <a:endParaRPr lang="ru-RU" dirty="0" smtClean="0">
              <a:solidFill>
                <a:schemeClr val="tx2"/>
              </a:solidFill>
            </a:endParaRPr>
          </a:p>
          <a:p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56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С новым 2015-2016 учебным годом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2053F-661F-41AC-B925-C10876EDE881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5" y="1405593"/>
            <a:ext cx="7817632" cy="4694886"/>
          </a:xfrm>
        </p:spPr>
      </p:pic>
    </p:spTree>
    <p:extLst>
      <p:ext uri="{BB962C8B-B14F-4D97-AF65-F5344CB8AC3E}">
        <p14:creationId xmlns:p14="http://schemas.microsoft.com/office/powerpoint/2010/main" val="323479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Образование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833592" cy="36576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1F497D"/>
                </a:solidFill>
              </a:rPr>
              <a:t>Департамент образования, культуры и спорта Ненецкого автономного округа</a:t>
            </a:r>
            <a:endParaRPr lang="ru-RU" dirty="0">
              <a:solidFill>
                <a:srgbClr val="1F497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2053F-661F-41AC-B925-C10876EDE881}" type="slidenum">
              <a:rPr lang="ru-RU" smtClean="0">
                <a:solidFill>
                  <a:srgbClr val="1F497D"/>
                </a:solidFill>
              </a:rPr>
              <a:pPr/>
              <a:t>2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2"/>
          </p:nvPr>
        </p:nvSpPr>
        <p:spPr>
          <a:xfrm>
            <a:off x="457200" y="1412776"/>
            <a:ext cx="8363272" cy="4759424"/>
          </a:xfrm>
        </p:spPr>
        <p:txBody>
          <a:bodyPr>
            <a:norm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1900" b="1" dirty="0" smtClean="0">
                <a:solidFill>
                  <a:schemeClr val="tx2"/>
                </a:solidFill>
                <a:ea typeface="Calibri"/>
                <a:cs typeface="Times New Roman"/>
              </a:rPr>
              <a:t>Закон </a:t>
            </a:r>
            <a:r>
              <a:rPr lang="ru-RU" sz="1900" b="1" dirty="0">
                <a:solidFill>
                  <a:schemeClr val="tx2"/>
                </a:solidFill>
                <a:ea typeface="Calibri"/>
                <a:cs typeface="Times New Roman"/>
              </a:rPr>
              <a:t>Ненецкого автономного округа от 23.06.2014 № 50-оз «Об утверждении договора между органами государственной власти Архангельской области и Ненецкого автономного округа о взаимодействии при осуществлении полномочий органов государственной власти субъектов Российской Федерации</a:t>
            </a:r>
            <a:r>
              <a:rPr lang="ru-RU" sz="1900" b="1" dirty="0" smtClean="0">
                <a:solidFill>
                  <a:schemeClr val="tx2"/>
                </a:solidFill>
                <a:ea typeface="Calibri"/>
                <a:cs typeface="Times New Roman"/>
              </a:rPr>
              <a:t>»</a:t>
            </a:r>
            <a:endParaRPr lang="ru-RU" sz="1900" b="1" dirty="0">
              <a:solidFill>
                <a:schemeClr val="tx2"/>
              </a:solidFill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1900" b="1" dirty="0">
                <a:solidFill>
                  <a:srgbClr val="C00000"/>
                </a:solidFill>
                <a:ea typeface="Calibri"/>
                <a:cs typeface="Times New Roman"/>
              </a:rPr>
              <a:t>З</a:t>
            </a:r>
            <a:r>
              <a:rPr lang="ru-RU" sz="1900" b="1" dirty="0" smtClean="0">
                <a:solidFill>
                  <a:srgbClr val="C00000"/>
                </a:solidFill>
                <a:ea typeface="Calibri"/>
                <a:cs typeface="Times New Roman"/>
              </a:rPr>
              <a:t>акон </a:t>
            </a:r>
            <a:r>
              <a:rPr lang="ru-RU" sz="1900" b="1" dirty="0">
                <a:solidFill>
                  <a:srgbClr val="C00000"/>
                </a:solidFill>
                <a:ea typeface="Calibri"/>
                <a:cs typeface="Times New Roman"/>
              </a:rPr>
              <a:t>Ненецкого автономного округа от 19.09.2014 № 95-оз «О перераспределении полномочий между органами местного самоуправления муниципальных образований Ненецкого автономного округа и органами государственной власти Ненецкого автономного округа</a:t>
            </a:r>
            <a:r>
              <a:rPr lang="ru-RU" sz="1900" b="1" dirty="0" smtClean="0">
                <a:solidFill>
                  <a:srgbClr val="C00000"/>
                </a:solidFill>
                <a:ea typeface="Calibri"/>
                <a:cs typeface="Times New Roman"/>
              </a:rPr>
              <a:t>»</a:t>
            </a:r>
            <a:endParaRPr lang="ru-RU" sz="1900" b="1" dirty="0">
              <a:solidFill>
                <a:srgbClr val="C00000"/>
              </a:solidFill>
              <a:ea typeface="Calibri"/>
              <a:cs typeface="Times New Roman"/>
            </a:endParaRPr>
          </a:p>
          <a:p>
            <a:pPr marL="274320" lvl="1" indent="0">
              <a:buNone/>
            </a:pPr>
            <a:endParaRPr lang="ru-RU" dirty="0"/>
          </a:p>
        </p:txBody>
      </p:sp>
      <p:pic>
        <p:nvPicPr>
          <p:cNvPr id="12" name="Рисунок 11" descr="61060348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56376" y="188640"/>
            <a:ext cx="648072" cy="828548"/>
          </a:xfrm>
          <a:prstGeom prst="rect">
            <a:avLst/>
          </a:prstGeom>
        </p:spPr>
      </p:pic>
      <p:pic>
        <p:nvPicPr>
          <p:cNvPr id="1026" name="Picture 2" descr="http://gp-1.net/UserFiles/images/Zak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378" y="4509120"/>
            <a:ext cx="2520279" cy="1593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350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Приоритетные направления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Департамент образования, культуры и спорта Ненецкого автономного округа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2053F-661F-41AC-B925-C10876EDE881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3000" dirty="0">
                <a:solidFill>
                  <a:srgbClr val="C00000"/>
                </a:solidFill>
              </a:rPr>
              <a:t>Указы Президента Российской Федерации</a:t>
            </a:r>
            <a:r>
              <a:rPr lang="ru-RU" sz="3000" dirty="0"/>
              <a:t>:</a:t>
            </a:r>
          </a:p>
          <a:p>
            <a:pPr marL="891540" lvl="1" indent="-342900">
              <a:buFont typeface="Wingdings" panose="05000000000000000000" pitchFamily="2" charset="2"/>
              <a:buChar char="q"/>
            </a:pPr>
            <a:r>
              <a:rPr lang="ru-RU" sz="2600" dirty="0"/>
              <a:t>№597 от 07.05.2012 «О мерах по реализации государственной социальной политики»,</a:t>
            </a:r>
          </a:p>
          <a:p>
            <a:pPr marL="891540" lvl="1" indent="-342900">
              <a:buFont typeface="Wingdings" panose="05000000000000000000" pitchFamily="2" charset="2"/>
              <a:buChar char="q"/>
            </a:pPr>
            <a:r>
              <a:rPr lang="ru-RU" sz="2600" dirty="0"/>
              <a:t>№599 от 07.05.2012 «О мерах по реализации государственной политики в области образования и науки</a:t>
            </a:r>
            <a:r>
              <a:rPr lang="ru-RU" sz="2600" dirty="0" smtClean="0"/>
              <a:t>»</a:t>
            </a:r>
          </a:p>
          <a:p>
            <a:pPr marL="617220" indent="-342900">
              <a:buFont typeface="Wingdings" panose="05000000000000000000" pitchFamily="2" charset="2"/>
              <a:buChar char="q"/>
            </a:pPr>
            <a:r>
              <a:rPr lang="ru-RU" sz="2800" dirty="0"/>
              <a:t>Модернизация и совершенствование системы образования Ненецкого автономного </a:t>
            </a:r>
            <a:r>
              <a:rPr lang="ru-RU" sz="2800" dirty="0" smtClean="0"/>
              <a:t>округа</a:t>
            </a:r>
          </a:p>
          <a:p>
            <a:pPr marL="617220" indent="-342900">
              <a:buFont typeface="Wingdings" panose="05000000000000000000" pitchFamily="2" charset="2"/>
              <a:buChar char="q"/>
            </a:pPr>
            <a:r>
              <a:rPr lang="ru-RU" sz="2800" dirty="0"/>
              <a:t>Поддержка одарённых и перспективных </a:t>
            </a:r>
            <a:r>
              <a:rPr lang="ru-RU" sz="2800" dirty="0" smtClean="0"/>
              <a:t>детей</a:t>
            </a:r>
            <a:endParaRPr lang="ru-RU" sz="2800" dirty="0"/>
          </a:p>
          <a:p>
            <a:pPr marL="617220" indent="-342900">
              <a:buFont typeface="Wingdings" panose="05000000000000000000" pitchFamily="2" charset="2"/>
              <a:buChar char="q"/>
            </a:pPr>
            <a:endParaRPr lang="ru-RU" sz="2900" dirty="0" smtClean="0"/>
          </a:p>
          <a:p>
            <a:pPr marL="617220" indent="-342900">
              <a:buFont typeface="Wingdings" panose="05000000000000000000" pitchFamily="2" charset="2"/>
              <a:buChar char="q"/>
            </a:pPr>
            <a:endParaRPr lang="ru-RU" sz="2900" dirty="0"/>
          </a:p>
        </p:txBody>
      </p:sp>
      <p:pic>
        <p:nvPicPr>
          <p:cNvPr id="15" name="Рисунок 14" descr="61060348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56376" y="188640"/>
            <a:ext cx="648072" cy="828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293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Образование</a:t>
            </a:r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half" idx="3"/>
          </p:nvPr>
        </p:nvSpPr>
        <p:spPr>
          <a:xfrm>
            <a:off x="395536" y="1484784"/>
            <a:ext cx="4041775" cy="685800"/>
          </a:xfrm>
        </p:spPr>
        <p:txBody>
          <a:bodyPr/>
          <a:lstStyle/>
          <a:p>
            <a:r>
              <a:rPr lang="ru-RU" dirty="0" smtClean="0"/>
              <a:t>9 тысяч детей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2699792" y="6356350"/>
            <a:ext cx="3704056" cy="365760"/>
          </a:xfrm>
        </p:spPr>
        <p:txBody>
          <a:bodyPr/>
          <a:lstStyle/>
          <a:p>
            <a:pPr algn="ctr"/>
            <a:r>
              <a:rPr lang="ru-RU" dirty="0" smtClean="0"/>
              <a:t>Департамент образования, культуры и спорта Ненецкого автономного округа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2053F-661F-41AC-B925-C10876EDE881}" type="slidenum">
              <a:rPr lang="ru-RU" smtClean="0"/>
              <a:pPr/>
              <a:t>4</a:t>
            </a:fld>
            <a:endParaRPr lang="ru-RU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quarter" idx="2"/>
          </p:nvPr>
        </p:nvGraphicFramePr>
        <p:xfrm>
          <a:off x="4860032" y="1772816"/>
          <a:ext cx="4038600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Содержимое 9" descr="DSC_0056.JPG"/>
          <p:cNvPicPr>
            <a:picLocks noGrp="1" noChangeAspect="1"/>
          </p:cNvPicPr>
          <p:nvPr>
            <p:ph sz="quarter" idx="4"/>
          </p:nvPr>
        </p:nvPicPr>
        <p:blipFill>
          <a:blip r:embed="rId7" cstate="print"/>
          <a:stretch>
            <a:fillRect/>
          </a:stretch>
        </p:blipFill>
        <p:spPr>
          <a:xfrm>
            <a:off x="395536" y="2492896"/>
            <a:ext cx="4254592" cy="2836813"/>
          </a:xfrm>
        </p:spPr>
      </p:pic>
      <p:pic>
        <p:nvPicPr>
          <p:cNvPr id="7" name="Рисунок 6" descr="610603488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956376" y="188640"/>
            <a:ext cx="648072" cy="8285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img_f191fcf91ead0266a6b7c66fe810ecb2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716016" y="1268760"/>
            <a:ext cx="3600400" cy="240143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Дошкольное образование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2699792" y="6356350"/>
            <a:ext cx="3704056" cy="36576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1F497D"/>
                </a:solidFill>
              </a:rPr>
              <a:t>Департамент образования, культуры и спорта Ненецкого автономного округа</a:t>
            </a:r>
            <a:endParaRPr lang="ru-RU" dirty="0">
              <a:solidFill>
                <a:srgbClr val="1F497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2053F-661F-41AC-B925-C10876EDE881}" type="slidenum">
              <a:rPr lang="ru-RU" smtClean="0">
                <a:solidFill>
                  <a:srgbClr val="1F497D"/>
                </a:solidFill>
              </a:rPr>
              <a:pPr/>
              <a:t>5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258816" cy="5234136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chemeClr val="accent2"/>
                </a:solidFill>
              </a:rPr>
              <a:t>Дошкольные </a:t>
            </a:r>
            <a:r>
              <a:rPr lang="ru-RU" b="1" smtClean="0">
                <a:solidFill>
                  <a:schemeClr val="accent2"/>
                </a:solidFill>
              </a:rPr>
              <a:t>образовательные программы:</a:t>
            </a:r>
            <a:endParaRPr lang="ru-RU" b="1" dirty="0" smtClean="0">
              <a:solidFill>
                <a:schemeClr val="accent2"/>
              </a:solidFill>
            </a:endParaRPr>
          </a:p>
          <a:p>
            <a:pPr lvl="1"/>
            <a:r>
              <a:rPr lang="ru-RU" dirty="0" smtClean="0"/>
              <a:t>Нарьян-Мар – 11;</a:t>
            </a:r>
          </a:p>
          <a:p>
            <a:pPr lvl="1"/>
            <a:r>
              <a:rPr lang="ru-RU" dirty="0" smtClean="0"/>
              <a:t>Заполярный район – 29      (в том числе 8 школ-садов)</a:t>
            </a:r>
          </a:p>
          <a:p>
            <a:r>
              <a:rPr lang="ru-RU" dirty="0" smtClean="0"/>
              <a:t>Направления:</a:t>
            </a:r>
          </a:p>
          <a:p>
            <a:pPr lvl="1"/>
            <a:r>
              <a:rPr lang="ru-RU" dirty="0" smtClean="0"/>
              <a:t>дети от 3 до 7 лет – 100% обеспечены местами;</a:t>
            </a:r>
          </a:p>
          <a:p>
            <a:pPr lvl="1"/>
            <a:r>
              <a:rPr lang="ru-RU" dirty="0" smtClean="0"/>
              <a:t>социальные выплаты родителям детей, не посещающим д/сад;</a:t>
            </a:r>
          </a:p>
          <a:p>
            <a:pPr lvl="1"/>
            <a:r>
              <a:rPr lang="ru-RU" dirty="0" smtClean="0"/>
              <a:t>плановое обследование ДОО на селе;</a:t>
            </a:r>
          </a:p>
          <a:p>
            <a:pPr lvl="1"/>
            <a:r>
              <a:rPr lang="ru-RU" dirty="0" smtClean="0"/>
              <a:t>капитальные ремонты и строительство</a:t>
            </a:r>
          </a:p>
          <a:p>
            <a:pPr lvl="1"/>
            <a:endParaRPr lang="ru-RU" dirty="0" smtClean="0"/>
          </a:p>
          <a:p>
            <a:pPr lvl="1"/>
            <a:endParaRPr lang="ru-RU" dirty="0" smtClean="0"/>
          </a:p>
          <a:p>
            <a:pPr lvl="1"/>
            <a:endParaRPr lang="ru-RU" dirty="0" smtClean="0"/>
          </a:p>
        </p:txBody>
      </p:sp>
      <p:pic>
        <p:nvPicPr>
          <p:cNvPr id="8" name="Содержимое 6" descr="DSC_086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3861048"/>
            <a:ext cx="3672408" cy="2448272"/>
          </a:xfrm>
          <a:prstGeom prst="rect">
            <a:avLst/>
          </a:prstGeom>
        </p:spPr>
      </p:pic>
      <p:pic>
        <p:nvPicPr>
          <p:cNvPr id="11" name="Рисунок 10" descr="61060348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56376" y="188640"/>
            <a:ext cx="648072" cy="828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02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Общее образование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2699792" y="6356350"/>
            <a:ext cx="3704056" cy="36576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1F497D"/>
                </a:solidFill>
              </a:rPr>
              <a:t>Департамент образования, культуры и спорта Ненецкого автономного округа</a:t>
            </a:r>
            <a:endParaRPr lang="ru-RU" dirty="0">
              <a:solidFill>
                <a:srgbClr val="1F497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2053F-661F-41AC-B925-C10876EDE881}" type="slidenum">
              <a:rPr lang="ru-RU" smtClean="0">
                <a:solidFill>
                  <a:srgbClr val="1F497D"/>
                </a:solidFill>
              </a:rPr>
              <a:pPr/>
              <a:t>6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5306144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>
                <a:solidFill>
                  <a:schemeClr val="accent2"/>
                </a:solidFill>
              </a:rPr>
              <a:t>37 ОУ </a:t>
            </a:r>
            <a:r>
              <a:rPr lang="ru-RU" dirty="0" smtClean="0"/>
              <a:t>(6060 обучающихся.)</a:t>
            </a:r>
          </a:p>
          <a:p>
            <a:pPr lvl="1"/>
            <a:r>
              <a:rPr lang="ru-RU" dirty="0" smtClean="0"/>
              <a:t>15 школ-интернатов</a:t>
            </a:r>
          </a:p>
          <a:p>
            <a:r>
              <a:rPr lang="ru-RU" dirty="0" smtClean="0"/>
              <a:t>Направления:</a:t>
            </a:r>
          </a:p>
          <a:p>
            <a:pPr lvl="1"/>
            <a:r>
              <a:rPr lang="ru-RU" dirty="0" smtClean="0"/>
              <a:t>новые ФГОС (1-4 </a:t>
            </a:r>
            <a:r>
              <a:rPr lang="ru-RU" dirty="0" err="1" smtClean="0"/>
              <a:t>кл</a:t>
            </a:r>
            <a:r>
              <a:rPr lang="ru-RU" dirty="0" smtClean="0"/>
              <a:t>.)</a:t>
            </a:r>
          </a:p>
          <a:p>
            <a:pPr lvl="2"/>
            <a:r>
              <a:rPr lang="ru-RU" dirty="0" smtClean="0"/>
              <a:t>2590 обучающихся (100%);</a:t>
            </a:r>
          </a:p>
          <a:p>
            <a:pPr lvl="1"/>
            <a:r>
              <a:rPr lang="ru-RU" dirty="0" smtClean="0"/>
              <a:t>профильное и </a:t>
            </a:r>
            <a:r>
              <a:rPr lang="ru-RU" dirty="0" err="1" smtClean="0"/>
              <a:t>предпрофильное</a:t>
            </a:r>
            <a:r>
              <a:rPr lang="ru-RU" dirty="0" smtClean="0"/>
              <a:t> обучение:</a:t>
            </a:r>
          </a:p>
          <a:p>
            <a:pPr lvl="2"/>
            <a:r>
              <a:rPr lang="ru-RU" dirty="0" smtClean="0"/>
              <a:t>71% старшеклассников</a:t>
            </a:r>
          </a:p>
          <a:p>
            <a:pPr lvl="1"/>
            <a:r>
              <a:rPr lang="ru-RU" dirty="0" smtClean="0"/>
              <a:t>поддержка одарённых детей (олимпиады):</a:t>
            </a:r>
          </a:p>
          <a:p>
            <a:pPr lvl="2"/>
            <a:r>
              <a:rPr lang="ru-RU" dirty="0" smtClean="0"/>
              <a:t>20 предметов;</a:t>
            </a:r>
          </a:p>
          <a:p>
            <a:pPr lvl="2"/>
            <a:r>
              <a:rPr lang="ru-RU" dirty="0" smtClean="0"/>
              <a:t>273 чел. (24%);</a:t>
            </a:r>
          </a:p>
          <a:p>
            <a:pPr lvl="2"/>
            <a:r>
              <a:rPr lang="ru-RU" dirty="0" smtClean="0"/>
              <a:t>13 победителей, </a:t>
            </a:r>
          </a:p>
          <a:p>
            <a:pPr lvl="2"/>
            <a:r>
              <a:rPr lang="ru-RU" dirty="0" smtClean="0"/>
              <a:t>45 призёров;</a:t>
            </a:r>
          </a:p>
          <a:p>
            <a:pPr lvl="2"/>
            <a:r>
              <a:rPr lang="ru-RU" dirty="0" smtClean="0"/>
              <a:t>3 – всероссийский этап</a:t>
            </a:r>
          </a:p>
          <a:p>
            <a:pPr lvl="1"/>
            <a:r>
              <a:rPr lang="ru-RU" dirty="0" smtClean="0"/>
              <a:t>ГИА; </a:t>
            </a:r>
          </a:p>
          <a:p>
            <a:pPr lvl="2"/>
            <a:r>
              <a:rPr lang="ru-RU" dirty="0" smtClean="0"/>
              <a:t>9 класс – 524;</a:t>
            </a:r>
          </a:p>
          <a:p>
            <a:pPr lvl="2"/>
            <a:r>
              <a:rPr lang="ru-RU" dirty="0" smtClean="0"/>
              <a:t>11 класс – 214;</a:t>
            </a:r>
          </a:p>
          <a:p>
            <a:pPr lvl="2"/>
            <a:r>
              <a:rPr lang="ru-RU" dirty="0" smtClean="0"/>
              <a:t>прошлых лет - 28</a:t>
            </a:r>
          </a:p>
          <a:p>
            <a:pPr lvl="1"/>
            <a:endParaRPr lang="ru-RU" dirty="0" smtClean="0"/>
          </a:p>
          <a:p>
            <a:pPr lvl="1"/>
            <a:endParaRPr lang="ru-RU" dirty="0" smtClean="0"/>
          </a:p>
          <a:p>
            <a:pPr lvl="1"/>
            <a:endParaRPr lang="ru-RU" dirty="0" smtClean="0"/>
          </a:p>
          <a:p>
            <a:pPr lvl="1"/>
            <a:endParaRPr lang="ru-RU" dirty="0" smtClean="0"/>
          </a:p>
        </p:txBody>
      </p:sp>
      <p:pic>
        <p:nvPicPr>
          <p:cNvPr id="11" name="Рисунок 10" descr="61060348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56376" y="188640"/>
            <a:ext cx="648072" cy="828548"/>
          </a:xfrm>
          <a:prstGeom prst="rect">
            <a:avLst/>
          </a:prstGeom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2" t="2323" b="-2323"/>
          <a:stretch/>
        </p:blipFill>
        <p:spPr bwMode="auto">
          <a:xfrm>
            <a:off x="4838485" y="1365903"/>
            <a:ext cx="2640393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Grp="1" noChangeAspect="1" noChangeArrowheads="1"/>
          </p:cNvPicPr>
          <p:nvPr>
            <p:ph sz="quarter" idx="2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66" r="8423"/>
          <a:stretch/>
        </p:blipFill>
        <p:spPr bwMode="auto">
          <a:xfrm>
            <a:off x="3396557" y="3742167"/>
            <a:ext cx="2736244" cy="2228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21" y="3744999"/>
            <a:ext cx="2690685" cy="2204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403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1F497D"/>
                </a:solidFill>
              </a:rPr>
              <a:t>Общее образование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2014-2015 учебный год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1622 работника ОУ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half" idx="3"/>
          </p:nvPr>
        </p:nvSpPr>
        <p:spPr>
          <a:xfrm>
            <a:off x="4506280" y="1412776"/>
            <a:ext cx="4244280" cy="1421659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sz="3200" dirty="0" smtClean="0"/>
              <a:t>Поддержка </a:t>
            </a:r>
          </a:p>
          <a:p>
            <a:pPr algn="ctr"/>
            <a:r>
              <a:rPr lang="ru-RU" sz="3200" dirty="0" smtClean="0"/>
              <a:t>молодых педагогов</a:t>
            </a:r>
          </a:p>
          <a:p>
            <a:pPr algn="ctr"/>
            <a:r>
              <a:rPr lang="ru-RU" sz="2200" dirty="0" smtClean="0">
                <a:solidFill>
                  <a:schemeClr val="tx1"/>
                </a:solidFill>
              </a:rPr>
              <a:t>Постановление Администрации НАО </a:t>
            </a:r>
          </a:p>
          <a:p>
            <a:pPr algn="ctr"/>
            <a:r>
              <a:rPr lang="ru-RU" sz="2200" dirty="0" smtClean="0">
                <a:solidFill>
                  <a:schemeClr val="tx1"/>
                </a:solidFill>
              </a:rPr>
              <a:t>от </a:t>
            </a:r>
            <a:r>
              <a:rPr lang="ru-RU" sz="2200" dirty="0">
                <a:solidFill>
                  <a:schemeClr val="tx1"/>
                </a:solidFill>
              </a:rPr>
              <a:t>30 января 2013 г. N 24-п</a:t>
            </a:r>
          </a:p>
          <a:p>
            <a:pPr algn="ctr"/>
            <a:endParaRPr lang="ru-RU" dirty="0" smtClean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2627784" y="6356350"/>
            <a:ext cx="3776064" cy="365760"/>
          </a:xfrm>
        </p:spPr>
        <p:txBody>
          <a:bodyPr/>
          <a:lstStyle/>
          <a:p>
            <a:pPr algn="ctr"/>
            <a:r>
              <a:rPr lang="ru-RU" dirty="0" smtClean="0"/>
              <a:t>Департамент образования, культуры и спорта Ненецкого автономного округа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2053F-661F-41AC-B925-C10876EDE881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474840" cy="4038600"/>
          </a:xfrm>
        </p:spPr>
        <p:txBody>
          <a:bodyPr>
            <a:normAutofit/>
          </a:bodyPr>
          <a:lstStyle/>
          <a:p>
            <a:r>
              <a:rPr lang="ru-RU" dirty="0" smtClean="0"/>
              <a:t>Из них педагогов, в т.ч. учителей:</a:t>
            </a:r>
          </a:p>
          <a:p>
            <a:pPr lvl="1"/>
            <a:r>
              <a:rPr lang="ru-RU" dirty="0" smtClean="0"/>
              <a:t>707 /525</a:t>
            </a:r>
          </a:p>
          <a:p>
            <a:r>
              <a:rPr lang="ru-RU" dirty="0" smtClean="0"/>
              <a:t>Высшее </a:t>
            </a:r>
            <a:r>
              <a:rPr lang="ru-RU" dirty="0" err="1" smtClean="0"/>
              <a:t>педобразование</a:t>
            </a:r>
            <a:r>
              <a:rPr lang="ru-RU" dirty="0" smtClean="0"/>
              <a:t>:</a:t>
            </a:r>
          </a:p>
          <a:p>
            <a:pPr lvl="1"/>
            <a:r>
              <a:rPr lang="ru-RU" dirty="0" smtClean="0"/>
              <a:t>473/390</a:t>
            </a:r>
          </a:p>
          <a:p>
            <a:r>
              <a:rPr lang="ru-RU" dirty="0" smtClean="0"/>
              <a:t>Возраст:</a:t>
            </a:r>
          </a:p>
          <a:p>
            <a:pPr lvl="1"/>
            <a:r>
              <a:rPr lang="ru-RU" dirty="0" smtClean="0"/>
              <a:t>моложе 25 лет – 36/25;</a:t>
            </a:r>
          </a:p>
          <a:p>
            <a:pPr lvl="1"/>
            <a:r>
              <a:rPr lang="ru-RU" dirty="0" smtClean="0"/>
              <a:t>25-35 лет – 161/116;</a:t>
            </a:r>
          </a:p>
          <a:p>
            <a:pPr lvl="1"/>
            <a:r>
              <a:rPr lang="ru-RU" dirty="0" smtClean="0"/>
              <a:t>старше 35 лет – 522/386</a:t>
            </a:r>
          </a:p>
          <a:p>
            <a:pPr marL="274320" lvl="1" indent="0">
              <a:buNone/>
            </a:pPr>
            <a:endParaRPr lang="ru-RU" dirty="0" smtClean="0"/>
          </a:p>
          <a:p>
            <a:pPr lvl="1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652392" y="2305699"/>
            <a:ext cx="395205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500,0 </a:t>
            </a:r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тыс. руб</a:t>
            </a:r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</a:t>
            </a:r>
          </a:p>
        </p:txBody>
      </p:sp>
      <p:pic>
        <p:nvPicPr>
          <p:cNvPr id="12" name="Рисунок 11" descr="61060348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56376" y="188640"/>
            <a:ext cx="648072" cy="828548"/>
          </a:xfrm>
          <a:prstGeom prst="rect">
            <a:avLst/>
          </a:prstGeom>
        </p:spPr>
      </p:pic>
      <p:sp>
        <p:nvSpPr>
          <p:cNvPr id="13" name="Текст 8"/>
          <p:cNvSpPr txBox="1">
            <a:spLocks/>
          </p:cNvSpPr>
          <p:nvPr/>
        </p:nvSpPr>
        <p:spPr>
          <a:xfrm>
            <a:off x="4652392" y="5517232"/>
            <a:ext cx="4244280" cy="685800"/>
          </a:xfrm>
          <a:prstGeom prst="rect">
            <a:avLst/>
          </a:prstGeom>
          <a:noFill/>
          <a:ln>
            <a:noFill/>
          </a:ln>
        </p:spPr>
        <p:txBody>
          <a:bodyPr vert="horz" lIns="91440" anchor="b" anchorCtr="0">
            <a:normAutofit fontScale="85000" lnSpcReduction="20000"/>
          </a:bodyPr>
          <a:lstStyle>
            <a:lvl1pPr marL="0" indent="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None/>
              <a:defRPr kumimoji="0" sz="24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None/>
              <a:defRPr kumimoji="0"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None/>
              <a:defRPr kumimoji="0"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None/>
              <a:defRPr kumimoji="0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None/>
              <a:defRPr kumimoji="0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/>
              <a:t>2014 г. – 13 молодых специалистов</a:t>
            </a:r>
          </a:p>
          <a:p>
            <a:pPr algn="ctr"/>
            <a:r>
              <a:rPr lang="ru-RU" dirty="0" smtClean="0"/>
              <a:t>2015 г. - 24 молодых специалиста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652392" y="4005064"/>
            <a:ext cx="395205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300,0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тыс. руб.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Текст 8"/>
          <p:cNvSpPr txBox="1">
            <a:spLocks/>
          </p:cNvSpPr>
          <p:nvPr/>
        </p:nvSpPr>
        <p:spPr>
          <a:xfrm>
            <a:off x="4652392" y="3075140"/>
            <a:ext cx="4244280" cy="974075"/>
          </a:xfrm>
          <a:prstGeom prst="rect">
            <a:avLst/>
          </a:prstGeom>
          <a:noFill/>
          <a:ln>
            <a:noFill/>
          </a:ln>
        </p:spPr>
        <p:txBody>
          <a:bodyPr vert="horz" lIns="91440" anchor="b" anchorCtr="0">
            <a:normAutofit fontScale="70000" lnSpcReduction="20000"/>
          </a:bodyPr>
          <a:lstStyle>
            <a:lvl1pPr marL="0" indent="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None/>
              <a:defRPr kumimoji="0" sz="24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None/>
              <a:defRPr kumimoji="0"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None/>
              <a:defRPr kumimoji="0"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None/>
              <a:defRPr kumimoji="0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None/>
              <a:defRPr kumimoji="0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молодым специалистам, окончившим образовательную организацию высшего профессионального образования (высшего образования)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16" name="Текст 8"/>
          <p:cNvSpPr txBox="1">
            <a:spLocks/>
          </p:cNvSpPr>
          <p:nvPr/>
        </p:nvSpPr>
        <p:spPr>
          <a:xfrm>
            <a:off x="4676578" y="4565713"/>
            <a:ext cx="4244280" cy="951519"/>
          </a:xfrm>
          <a:prstGeom prst="rect">
            <a:avLst/>
          </a:prstGeom>
          <a:noFill/>
          <a:ln>
            <a:noFill/>
          </a:ln>
        </p:spPr>
        <p:txBody>
          <a:bodyPr vert="horz" lIns="91440" anchor="b" anchorCtr="0">
            <a:normAutofit fontScale="70000" lnSpcReduction="20000"/>
          </a:bodyPr>
          <a:lstStyle>
            <a:lvl1pPr marL="0" indent="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None/>
              <a:defRPr kumimoji="0" sz="24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None/>
              <a:defRPr kumimoji="0"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None/>
              <a:defRPr kumimoji="0"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None/>
              <a:defRPr kumimoji="0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None/>
              <a:defRPr kumimoji="0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молодым специалистам, окончившим образовательную организацию среднего профессионального образования</a:t>
            </a:r>
            <a:endParaRPr lang="ru-RU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1F497D"/>
                </a:solidFill>
              </a:rPr>
              <a:t>Образование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2699792" y="6356350"/>
            <a:ext cx="3704056" cy="36576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1F497D"/>
                </a:solidFill>
              </a:rPr>
              <a:t>Департамент образования, культуры и спорта Ненецкого автономного округа</a:t>
            </a:r>
            <a:endParaRPr lang="ru-RU" dirty="0">
              <a:solidFill>
                <a:srgbClr val="1F497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2053F-661F-41AC-B925-C10876EDE881}" type="slidenum">
              <a:rPr lang="ru-RU" smtClean="0">
                <a:solidFill>
                  <a:srgbClr val="1F497D"/>
                </a:solidFill>
              </a:rPr>
              <a:pPr/>
              <a:t>8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2"/>
          </p:nvPr>
        </p:nvSpPr>
        <p:spPr>
          <a:xfrm>
            <a:off x="4572933" y="932086"/>
            <a:ext cx="4536504" cy="5256584"/>
          </a:xfrm>
        </p:spPr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r>
              <a:rPr lang="ru-RU" dirty="0" smtClean="0"/>
              <a:t>Переподготовка кадров и повышение квалификации:</a:t>
            </a:r>
          </a:p>
          <a:p>
            <a:pPr lvl="1"/>
            <a:r>
              <a:rPr lang="ru-RU" dirty="0" smtClean="0"/>
              <a:t>НРЦРО:</a:t>
            </a:r>
          </a:p>
          <a:p>
            <a:pPr lvl="2"/>
            <a:r>
              <a:rPr lang="ru-RU" dirty="0" smtClean="0"/>
              <a:t>97 чел.;</a:t>
            </a:r>
          </a:p>
          <a:p>
            <a:pPr lvl="1"/>
            <a:r>
              <a:rPr lang="ru-RU" dirty="0" smtClean="0"/>
              <a:t>Филиал С(А)ФУ:</a:t>
            </a:r>
          </a:p>
          <a:p>
            <a:pPr lvl="2"/>
            <a:r>
              <a:rPr lang="ru-RU" dirty="0" smtClean="0"/>
              <a:t>«Менеджмент в образовании» - 96 чел. (35 руководителей ОУ);</a:t>
            </a:r>
          </a:p>
          <a:p>
            <a:pPr lvl="2"/>
            <a:r>
              <a:rPr lang="ru-RU" dirty="0" smtClean="0"/>
              <a:t>Кадровый резерв - 12 чел.</a:t>
            </a:r>
          </a:p>
          <a:p>
            <a:r>
              <a:rPr lang="ru-RU" dirty="0" smtClean="0"/>
              <a:t>Семинары, мастер-классы, круглые столы;</a:t>
            </a:r>
          </a:p>
          <a:p>
            <a:r>
              <a:rPr lang="ru-RU" dirty="0" smtClean="0"/>
              <a:t>Перевод на эффективные контракты;</a:t>
            </a:r>
          </a:p>
          <a:p>
            <a:r>
              <a:rPr lang="ru-RU" dirty="0" smtClean="0"/>
              <a:t>Высшее образование в короткие сроки</a:t>
            </a:r>
            <a:endParaRPr lang="ru-RU" dirty="0"/>
          </a:p>
        </p:txBody>
      </p:sp>
      <p:pic>
        <p:nvPicPr>
          <p:cNvPr id="15" name="Содержимое 14" descr="20150402_nao_3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67544" y="2132856"/>
            <a:ext cx="3672408" cy="2449693"/>
          </a:xfrm>
        </p:spPr>
      </p:pic>
      <p:pic>
        <p:nvPicPr>
          <p:cNvPr id="12" name="Рисунок 11" descr="61060348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56376" y="188640"/>
            <a:ext cx="648072" cy="828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10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IMG_9364 коп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1268760"/>
            <a:ext cx="3674705" cy="244827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Дополнительное образование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2699792" y="6356350"/>
            <a:ext cx="3704056" cy="365760"/>
          </a:xfrm>
        </p:spPr>
        <p:txBody>
          <a:bodyPr/>
          <a:lstStyle/>
          <a:p>
            <a:pPr algn="ctr"/>
            <a:r>
              <a:rPr lang="ru-RU" dirty="0" smtClean="0"/>
              <a:t>Департамент образования, культуры и спорта Ненецкого автономного округа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2053F-661F-41AC-B925-C10876EDE881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9" name="Рисунок 8" descr="61060348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56376" y="188640"/>
            <a:ext cx="648072" cy="828548"/>
          </a:xfrm>
          <a:prstGeom prst="rect">
            <a:avLst/>
          </a:prstGeom>
        </p:spPr>
      </p:pic>
      <p:pic>
        <p:nvPicPr>
          <p:cNvPr id="13" name="Рисунок 12" descr="phoca_thumb_l_sch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3789040"/>
            <a:ext cx="3672409" cy="2448272"/>
          </a:xfrm>
          <a:prstGeom prst="rect">
            <a:avLst/>
          </a:prstGeom>
        </p:spPr>
      </p:pic>
      <p:sp>
        <p:nvSpPr>
          <p:cNvPr id="14" name="Содержимое 1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ru-RU" b="1" dirty="0" smtClean="0">
                <a:solidFill>
                  <a:schemeClr val="accent2"/>
                </a:solidFill>
              </a:rPr>
              <a:t>10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chemeClr val="accent2"/>
                </a:solidFill>
              </a:rPr>
              <a:t>ДОД</a:t>
            </a:r>
            <a:r>
              <a:rPr lang="ru-RU" dirty="0" smtClean="0"/>
              <a:t> (5700 чел.)</a:t>
            </a:r>
          </a:p>
          <a:p>
            <a:pPr lvl="1"/>
            <a:r>
              <a:rPr lang="ru-RU" dirty="0" smtClean="0"/>
              <a:t>охват;</a:t>
            </a:r>
          </a:p>
          <a:p>
            <a:pPr lvl="2"/>
            <a:r>
              <a:rPr lang="ru-RU" dirty="0" smtClean="0"/>
              <a:t>2013 – 69,2%;</a:t>
            </a:r>
          </a:p>
          <a:p>
            <a:pPr lvl="2"/>
            <a:r>
              <a:rPr lang="ru-RU" dirty="0" smtClean="0"/>
              <a:t>2014 – 73,6%</a:t>
            </a:r>
          </a:p>
          <a:p>
            <a:r>
              <a:rPr lang="ru-RU" dirty="0" smtClean="0"/>
              <a:t>Направления</a:t>
            </a:r>
            <a:r>
              <a:rPr lang="ru-RU" dirty="0"/>
              <a:t>:</a:t>
            </a:r>
            <a:endParaRPr lang="ru-RU" dirty="0" smtClean="0"/>
          </a:p>
          <a:p>
            <a:pPr lvl="1"/>
            <a:r>
              <a:rPr lang="ru-RU" dirty="0" smtClean="0"/>
              <a:t>увеличение охвата спортивными секциями;</a:t>
            </a:r>
          </a:p>
          <a:p>
            <a:pPr lvl="1"/>
            <a:r>
              <a:rPr lang="ru-RU" dirty="0" smtClean="0"/>
              <a:t>взаимодействие УО и КДУ;</a:t>
            </a:r>
          </a:p>
          <a:p>
            <a:pPr lvl="1"/>
            <a:r>
              <a:rPr lang="ru-RU" dirty="0" smtClean="0"/>
              <a:t>дополнительные ставки;</a:t>
            </a:r>
          </a:p>
          <a:p>
            <a:pPr lvl="1"/>
            <a:r>
              <a:rPr lang="ru-RU" dirty="0" smtClean="0"/>
              <a:t>научно-техническое творчество;</a:t>
            </a:r>
          </a:p>
          <a:p>
            <a:pPr lvl="1"/>
            <a:r>
              <a:rPr lang="ru-RU" dirty="0" smtClean="0"/>
              <a:t>филиалы музыкальной и художественной школ</a:t>
            </a:r>
          </a:p>
          <a:p>
            <a:pPr lvl="1"/>
            <a:endParaRPr lang="ru-RU" dirty="0" smtClean="0"/>
          </a:p>
          <a:p>
            <a:pPr lvl="1"/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1150</TotalTime>
  <Words>689</Words>
  <Application>Microsoft Office PowerPoint</Application>
  <PresentationFormat>Экран (4:3)</PresentationFormat>
  <Paragraphs>141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Начальная</vt:lpstr>
      <vt:lpstr>Актуальные направления развития образования на современном этапе.  Задачи на 2015-2016 учебный год</vt:lpstr>
      <vt:lpstr>Образование</vt:lpstr>
      <vt:lpstr>Приоритетные направления</vt:lpstr>
      <vt:lpstr>Образование</vt:lpstr>
      <vt:lpstr>Дошкольное образование</vt:lpstr>
      <vt:lpstr>Общее образование</vt:lpstr>
      <vt:lpstr>Общее образование</vt:lpstr>
      <vt:lpstr>Образование</vt:lpstr>
      <vt:lpstr>Дополнительное образование</vt:lpstr>
      <vt:lpstr>Профессиональное образование</vt:lpstr>
      <vt:lpstr>Приоритетные задачи в сфере образования Ненецкого автономного округа</vt:lpstr>
      <vt:lpstr>С новым 2015-2016 учебным годом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Реализация Указов Президента</dc:title>
  <dc:creator>Ирина</dc:creator>
  <cp:lastModifiedBy>Коткина </cp:lastModifiedBy>
  <cp:revision>156</cp:revision>
  <cp:lastPrinted>2015-08-26T08:23:54Z</cp:lastPrinted>
  <dcterms:created xsi:type="dcterms:W3CDTF">2015-05-03T16:47:59Z</dcterms:created>
  <dcterms:modified xsi:type="dcterms:W3CDTF">2015-09-01T12:52:31Z</dcterms:modified>
</cp:coreProperties>
</file>