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435" r:id="rId3"/>
    <p:sldId id="463" r:id="rId4"/>
    <p:sldId id="470" r:id="rId5"/>
    <p:sldId id="471" r:id="rId6"/>
    <p:sldId id="472" r:id="rId7"/>
    <p:sldId id="473" r:id="rId8"/>
    <p:sldId id="478" r:id="rId9"/>
    <p:sldId id="475" r:id="rId10"/>
    <p:sldId id="477" r:id="rId11"/>
    <p:sldId id="476" r:id="rId12"/>
    <p:sldId id="422" r:id="rId13"/>
  </p:sldIdLst>
  <p:sldSz cx="9144000" cy="6858000" type="screen4x3"/>
  <p:notesSz cx="9926638" cy="6797675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B4D1"/>
    <a:srgbClr val="F6FCC0"/>
    <a:srgbClr val="DCDE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0FF1CE12-B100-0000-0000-000000000002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22" autoAdjust="0"/>
    <p:restoredTop sz="94145" autoAdjust="0"/>
  </p:normalViewPr>
  <p:slideViewPr>
    <p:cSldViewPr>
      <p:cViewPr>
        <p:scale>
          <a:sx n="100" d="100"/>
          <a:sy n="100" d="100"/>
        </p:scale>
        <p:origin x="-2262" y="-312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4" y="2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5622802" y="2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fld id="{A849C5AD-4428-4E9C-9C84-11B72C9365FB}" type="datetimeFigureOut">
              <a:rPr lang="en-US" smtClean="0"/>
              <a:pPr/>
              <a:t>6/23/2016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4" y="6456614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5622802" y="6456614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37585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4" y="2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5622802" y="2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fld id="{D7547E60-4BE7-4E4E-9AAA-5EE35AEC995C}" type="datetimeFigureOut">
              <a:rPr lang="en-US" smtClean="0"/>
              <a:pPr/>
              <a:t>6/23/2016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lIns="91001" tIns="45501" rIns="91001" bIns="45501"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992665" y="3228897"/>
            <a:ext cx="7941310" cy="3058954"/>
          </a:xfrm>
          <a:prstGeom prst="rect">
            <a:avLst/>
          </a:prstGeom>
        </p:spPr>
        <p:txBody>
          <a:bodyPr lIns="91001" tIns="45501" rIns="91001" bIns="45501"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4" y="6456614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5622802" y="6456614"/>
            <a:ext cx="4301543" cy="339883"/>
          </a:xfrm>
          <a:prstGeom prst="rect">
            <a:avLst/>
          </a:prstGeom>
        </p:spPr>
        <p:txBody>
          <a:bodyPr lIns="91001" tIns="45501" rIns="91001" bIns="45501"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96382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0D9CA-4AC4-4797-BC11-208CF9808BBC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63121-5B9A-41A3-82B9-FF1E481556D7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01D5-A900-4910-B47D-94DE287FB7CA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A54D-A621-476F-A167-FDF0588A9E7B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94F0-178B-4892-B7F4-CDEA3B861205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0D7F6-1F0D-4A51-8CC0-9B6D8AD0192F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DB303-C9C9-4486-86F3-A9783FF475B4}" type="datetime1">
              <a:rPr lang="en-US" smtClean="0"/>
              <a:pPr/>
              <a:t>6/23/2016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47130396-B1A9-4DA1-A44F-D5F8C566B738}" type="datetime1">
              <a:rPr lang="en-US" smtClean="0"/>
              <a:pPr/>
              <a:t>6/23/2016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iming>
    <p:tnLst>
      <p:par>
        <p:cTn id="1" dur="indefinite" restart="never" nodeType="tmRoot"/>
      </p:par>
    </p:tnLst>
  </p:timing>
  <p:hf hdr="0" ftr="0" dt="0"/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1.png"/><Relationship Id="rId7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2.png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g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15516" y="3768353"/>
            <a:ext cx="8784976" cy="2558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  <a:t>Государственное бюджетное учреждение Ненецкого автономного округа «Региональный центр молодежной политики </a:t>
            </a:r>
            <a:b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  <a:t>и военно-патриотического воспитания молодежи»</a:t>
            </a:r>
            <a:endParaRPr lang="ru-RU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Без-имени-22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3133" y="332656"/>
            <a:ext cx="1656184" cy="2001117"/>
          </a:xfrm>
          <a:prstGeom prst="rect">
            <a:avLst/>
          </a:prstGeom>
        </p:spPr>
      </p:pic>
      <p:pic>
        <p:nvPicPr>
          <p:cNvPr id="5" name="Рисунок 4" descr="готов.gif"/>
          <p:cNvPicPr>
            <a:picLocks noChangeAspect="1"/>
          </p:cNvPicPr>
          <p:nvPr/>
        </p:nvPicPr>
        <p:blipFill rotWithShape="1">
          <a:blip r:embed="rId3" cstate="print"/>
          <a:srcRect r="20052" b="71968"/>
          <a:stretch/>
        </p:blipFill>
        <p:spPr>
          <a:xfrm>
            <a:off x="659171" y="2056385"/>
            <a:ext cx="3104108" cy="16005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07" y="681210"/>
            <a:ext cx="2351353" cy="288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1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980" y="3774831"/>
            <a:ext cx="2203219" cy="165241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8998" y="1340768"/>
            <a:ext cx="8784976" cy="5112568"/>
          </a:xfrm>
        </p:spPr>
        <p:txBody>
          <a:bodyPr>
            <a:noAutofit/>
          </a:bodyPr>
          <a:lstStyle/>
          <a:p>
            <a:pPr algn="ctr"/>
            <a:r>
              <a:rPr lang="ru-RU" sz="2200" dirty="0" smtClean="0"/>
              <a:t>	Государственное </a:t>
            </a:r>
            <a:r>
              <a:rPr lang="ru-RU" sz="2200" dirty="0"/>
              <a:t>бюджетное учреждение Ненецкого автономного округа </a:t>
            </a:r>
            <a:r>
              <a:rPr lang="ru-RU" sz="2200" b="1" dirty="0" smtClean="0"/>
              <a:t>«Центр </a:t>
            </a:r>
            <a:r>
              <a:rPr lang="ru-RU" sz="2200" b="1" dirty="0"/>
              <a:t>поддержки молодежных инициатив» </a:t>
            </a:r>
            <a:r>
              <a:rPr lang="ru-RU" sz="2200" dirty="0" smtClean="0"/>
              <a:t>начал </a:t>
            </a:r>
            <a:r>
              <a:rPr lang="ru-RU" sz="2200" dirty="0"/>
              <a:t>свою деятельность </a:t>
            </a:r>
            <a:r>
              <a:rPr lang="ru-RU" sz="2200" b="1" dirty="0"/>
              <a:t>в 2007 году</a:t>
            </a:r>
            <a:r>
              <a:rPr lang="ru-RU" sz="2200" dirty="0"/>
              <a:t>.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	</a:t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В </a:t>
            </a:r>
            <a:r>
              <a:rPr lang="ru-RU" sz="2200" b="1" dirty="0" smtClean="0"/>
              <a:t>2015 году </a:t>
            </a:r>
            <a:r>
              <a:rPr lang="ru-RU" sz="2200" dirty="0" smtClean="0"/>
              <a:t>центр</a:t>
            </a:r>
            <a:r>
              <a:rPr lang="ru-RU" sz="2200" b="1" dirty="0" smtClean="0"/>
              <a:t> </a:t>
            </a:r>
            <a:r>
              <a:rPr lang="ru-RU" sz="2200" dirty="0" smtClean="0"/>
              <a:t>реорганизован </a:t>
            </a:r>
            <a:r>
              <a:rPr lang="ru-RU" sz="2200" dirty="0"/>
              <a:t>в государственное бюджетное учреждение </a:t>
            </a:r>
            <a:r>
              <a:rPr lang="ru-RU" sz="2200" b="1" dirty="0"/>
              <a:t>«Региональный </a:t>
            </a:r>
            <a:r>
              <a:rPr lang="ru-RU" sz="2200" b="1" dirty="0" smtClean="0"/>
              <a:t>центр </a:t>
            </a:r>
            <a:r>
              <a:rPr lang="ru-RU" sz="2200" b="1" dirty="0"/>
              <a:t>молодежной политики и военно-патриотического воспитания молодежи» </a:t>
            </a:r>
            <a:r>
              <a:rPr lang="ru-RU" sz="2200" dirty="0" smtClean="0"/>
              <a:t>.</a:t>
            </a:r>
            <a:endParaRPr lang="ru-RU" sz="2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6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8562" y="2558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492524"/>
            <a:ext cx="2539769" cy="16819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733006"/>
            <a:ext cx="2539256" cy="16942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3" y="2492524"/>
            <a:ext cx="2977704" cy="179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3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2158092" y="838261"/>
            <a:ext cx="5842992" cy="43772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marL="0" indent="0" algn="r">
              <a:buNone/>
            </a:pPr>
            <a:r>
              <a:rPr lang="ru-RU" alt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ОСНОВНЫЕ  НАПРАВЛЕНИЯ  РАБОТЫ</a:t>
            </a:r>
          </a:p>
        </p:txBody>
      </p:sp>
      <p:sp>
        <p:nvSpPr>
          <p:cNvPr id="4099" name="Объект 4"/>
          <p:cNvSpPr>
            <a:spLocks noGrp="1"/>
          </p:cNvSpPr>
          <p:nvPr>
            <p:ph idx="4294967295"/>
          </p:nvPr>
        </p:nvSpPr>
        <p:spPr>
          <a:xfrm>
            <a:off x="179512" y="1384300"/>
            <a:ext cx="8568952" cy="5213052"/>
          </a:xfrm>
          <a:prstGeom prst="rect">
            <a:avLst/>
          </a:prstGeom>
          <a:noFill/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sz="8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ДОБРОВОЛЬЧЕСТВО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sz="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 ОБРАЗ ЖИЗНИ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sz="8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ТАЛАНТЛИВОЙ МОЛОДЕЖИ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sz="8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МОЛОДЕЖНОГО САМОУПРАВЛЕНИЯ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sz="8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ДМО (детскими и молодежными объединениями) и    РАЗВИТИЕ МОЛОДЕЖНОГО САМОУПРАВЛЕНИЯ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sz="8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МОЛОДОЙ СЕМЬЕЙ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МОЛОДЕЖЬЮ В ТРУДНОЙ ЖИЗНЕННОЙ СИТУАЦИИ</a:t>
            </a:r>
          </a:p>
          <a:p>
            <a:pPr marL="0" indent="0">
              <a:buNone/>
              <a:defRPr/>
            </a:pPr>
            <a:endParaRPr lang="ru-RU" altLang="ru-RU" sz="11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И ДОПРИЗЫВНАЯ ПОДГОТОВКА МОЛОДЕЖИ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МОЛОДЕЖНОЕ ПРЕДПРИНИМАТЕЛЬСТВО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sz="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МОЛОДЕЖЬЮ, ПРОЖИВАЮЩЕЙ В СЕЛЬСКИХ ПОСЕЛЕНИЯХ НЕНЕЦКОГО АТВОНОМНОГО ОКРУГА  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ТЕХНИЧЕСКОГО ТВОРЧЕСТВА</a:t>
            </a:r>
            <a:endParaRPr lang="ru-RU" altLang="ru-RU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altLang="ru-RU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5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194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552450"/>
            <a:ext cx="6288360" cy="479425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n/>
                <a:solidFill>
                  <a:schemeClr val="tx2"/>
                </a:solidFill>
              </a:rPr>
              <a:t>ОБЩАЯ ИНФОРМАЦИЯ</a:t>
            </a:r>
            <a:endParaRPr lang="ru-RU" sz="2400" b="1" dirty="0">
              <a:ln/>
              <a:solidFill>
                <a:schemeClr val="tx2"/>
              </a:solidFill>
            </a:endParaRPr>
          </a:p>
        </p:txBody>
      </p:sp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5949534"/>
              </p:ext>
            </p:extLst>
          </p:nvPr>
        </p:nvGraphicFramePr>
        <p:xfrm>
          <a:off x="2566585" y="1772816"/>
          <a:ext cx="6344416" cy="936104"/>
        </p:xfrm>
        <a:graphic>
          <a:graphicData uri="http://schemas.openxmlformats.org/drawingml/2006/table">
            <a:tbl>
              <a:tblPr firstRow="1" bandRow="1"/>
              <a:tblGrid>
                <a:gridCol w="1586104"/>
                <a:gridCol w="1586104"/>
                <a:gridCol w="1586104"/>
                <a:gridCol w="1586104"/>
              </a:tblGrid>
              <a:tr h="43664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2007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2011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2015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2016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4994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10 ед.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14,5 ед.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14,5 ед.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14,5 ед.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" name="Picture 8" descr="C:\Users\Danik\Desktop\Презентация Молодежь\Рисунок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384300"/>
            <a:ext cx="2876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Box 25"/>
          <p:cNvSpPr txBox="1">
            <a:spLocks noChangeArrowheads="1"/>
          </p:cNvSpPr>
          <p:nvPr/>
        </p:nvSpPr>
        <p:spPr bwMode="auto">
          <a:xfrm>
            <a:off x="157163" y="1577687"/>
            <a:ext cx="1841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Штат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учреждения</a:t>
            </a:r>
            <a:endParaRPr lang="ru-RU" altLang="ru-RU" sz="1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481812"/>
              </p:ext>
            </p:extLst>
          </p:nvPr>
        </p:nvGraphicFramePr>
        <p:xfrm>
          <a:off x="2627784" y="3162572"/>
          <a:ext cx="6264696" cy="1010920"/>
        </p:xfrm>
        <a:graphic>
          <a:graphicData uri="http://schemas.openxmlformats.org/drawingml/2006/table">
            <a:tbl>
              <a:tblPr firstRow="1" bandRow="1"/>
              <a:tblGrid>
                <a:gridCol w="2088232"/>
                <a:gridCol w="2088232"/>
                <a:gridCol w="20882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ru-RU" dirty="0"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dirty="0"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dirty="0"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17 282, 9 </a:t>
                      </a:r>
                    </a:p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тысяч рублей</a:t>
                      </a:r>
                      <a:endParaRPr lang="ru-RU" dirty="0"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18 783,4 </a:t>
                      </a:r>
                    </a:p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тысячи рублей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16 855,4 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тысячи рублей</a:t>
                      </a:r>
                      <a:endParaRPr lang="ru-RU" dirty="0"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4" name="Picture 9" descr="C:\Users\Danik\Desktop\Презентация Молодежь\Рисунок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4896"/>
            <a:ext cx="2876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6" name="TextBox 50"/>
          <p:cNvSpPr txBox="1">
            <a:spLocks noChangeArrowheads="1"/>
          </p:cNvSpPr>
          <p:nvPr/>
        </p:nvSpPr>
        <p:spPr bwMode="auto">
          <a:xfrm>
            <a:off x="157163" y="2838283"/>
            <a:ext cx="2057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Государственное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задание</a:t>
            </a:r>
            <a:endParaRPr lang="ru-RU" altLang="ru-RU" sz="16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422254"/>
              </p:ext>
            </p:extLst>
          </p:nvPr>
        </p:nvGraphicFramePr>
        <p:xfrm>
          <a:off x="667400" y="4778737"/>
          <a:ext cx="8255221" cy="1859280"/>
        </p:xfrm>
        <a:graphic>
          <a:graphicData uri="http://schemas.openxmlformats.org/drawingml/2006/table">
            <a:tbl>
              <a:tblPr firstRow="1" bandRow="1"/>
              <a:tblGrid>
                <a:gridCol w="4349651"/>
                <a:gridCol w="2016224"/>
                <a:gridCol w="1889346"/>
              </a:tblGrid>
              <a:tr h="365760">
                <a:tc>
                  <a:txBody>
                    <a:bodyPr/>
                    <a:lstStyle/>
                    <a:p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2015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alibri" panose="020F0502020204030204" pitchFamily="34" charset="0"/>
                        </a:rPr>
                        <a:t>2016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600" dirty="0" smtClean="0"/>
                        <a:t>ГП «Молодежь Ненецкого</a:t>
                      </a:r>
                    </a:p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ru-RU" altLang="ru-RU" sz="1600" dirty="0" smtClean="0"/>
                        <a:t> автономного округа»</a:t>
                      </a:r>
                      <a:endParaRPr lang="ru-RU" sz="16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Calibri" panose="020F0502020204030204" pitchFamily="34" charset="0"/>
                        </a:rPr>
                        <a:t>14 781,0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Calibri" panose="020F0502020204030204" pitchFamily="34" charset="0"/>
                        </a:rPr>
                        <a:t>тысяч рублей</a:t>
                      </a:r>
                      <a:endParaRPr lang="ru-RU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Calibri" panose="020F0502020204030204" pitchFamily="34" charset="0"/>
                        </a:rPr>
                        <a:t>4 403,1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Calibri" panose="020F0502020204030204" pitchFamily="34" charset="0"/>
                        </a:rPr>
                        <a:t>тысяч рублей</a:t>
                      </a:r>
                      <a:endParaRPr lang="ru-RU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600" dirty="0" smtClean="0"/>
                        <a:t>ГП «Развитие предпринимательской деятельности в Ненецком автономном округе» (подпрограмма 2)</a:t>
                      </a:r>
                      <a:endParaRPr lang="ru-RU" sz="16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6,96 млн. руб.</a:t>
                      </a:r>
                    </a:p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(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4,76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млн. руб. –</a:t>
                      </a:r>
                    </a:p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фед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софин-ние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)</a:t>
                      </a:r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Calibri" panose="020F0502020204030204" pitchFamily="34" charset="0"/>
                        </a:rPr>
                        <a:t>881,0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Calibri" panose="020F0502020204030204" pitchFamily="34" charset="0"/>
                        </a:rPr>
                        <a:t>тысяч рублей</a:t>
                      </a:r>
                    </a:p>
                    <a:p>
                      <a:pPr algn="ctr"/>
                      <a:endParaRPr lang="ru-RU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7" name="Picture 2" descr="C:\Users\Danik\Desktop\Презентация Молодежь\Рисунок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4" y="4206387"/>
            <a:ext cx="3173954" cy="1044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25"/>
          <p:cNvSpPr txBox="1">
            <a:spLocks noChangeArrowheads="1"/>
          </p:cNvSpPr>
          <p:nvPr/>
        </p:nvSpPr>
        <p:spPr bwMode="auto">
          <a:xfrm>
            <a:off x="155782" y="4313309"/>
            <a:ext cx="27207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/>
              <a:t>Государственные </a:t>
            </a:r>
            <a:endParaRPr lang="ru-RU" altLang="ru-RU" sz="16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программы НАО, реализуемые Учреждением</a:t>
            </a:r>
            <a:endParaRPr lang="ru-RU" altLang="ru-RU" sz="1600" dirty="0"/>
          </a:p>
        </p:txBody>
      </p:sp>
    </p:spTree>
    <p:extLst>
      <p:ext uri="{BB962C8B-B14F-4D97-AF65-F5344CB8AC3E}">
        <p14:creationId xmlns:p14="http://schemas.microsoft.com/office/powerpoint/2010/main" val="15019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graphicFrame>
        <p:nvGraphicFramePr>
          <p:cNvPr id="38" name="Таблица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458591"/>
              </p:ext>
            </p:extLst>
          </p:nvPr>
        </p:nvGraphicFramePr>
        <p:xfrm>
          <a:off x="2915816" y="2132856"/>
          <a:ext cx="5930901" cy="4278639"/>
        </p:xfrm>
        <a:graphic>
          <a:graphicData uri="http://schemas.openxmlformats.org/drawingml/2006/table">
            <a:tbl>
              <a:tblPr/>
              <a:tblGrid>
                <a:gridCol w="3443441"/>
                <a:gridCol w="815516"/>
                <a:gridCol w="835972"/>
                <a:gridCol w="835972"/>
              </a:tblGrid>
              <a:tr h="604875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2016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на 15.06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81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5425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1. Количество мероприятий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137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193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263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2. Количество участников мероприятий, чел.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5200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8637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4307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29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3. Количество представителей сельской молодежи, участвовавших в выездных мероприятиях  и в мероприятиях проводимых сотрудниками Учреждения 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на местах (в селах)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395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558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178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694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4. Количество членов детских и молодежных общественных объединений, чел.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685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717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763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694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5. Количество детских и молодежных объединений, с которыми сотрудничает Учреждение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98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134</a:t>
                      </a:r>
                    </a:p>
                  </a:txBody>
                  <a:tcPr marL="30111" marR="3011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123" name="Picture 3" descr="C:\Users\Danik\Desktop\Презентация Молодежь\ФОТО в презентацию\самоуправление\IMG_41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846" y="2132856"/>
            <a:ext cx="2692400" cy="201930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3" descr="C:\Users\Danik\Desktop\Презентация Молодежь\Рисунок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1268760"/>
            <a:ext cx="3811435" cy="128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125408" y="1384300"/>
            <a:ext cx="29344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latin typeface="Calibri" panose="020F0502020204030204" pitchFamily="34" charset="0"/>
              </a:rPr>
              <a:t>Количество мероприятий и участников мероприятий, проведенных Учреждением</a:t>
            </a:r>
            <a:endParaRPr lang="ru-RU" sz="1600" dirty="0">
              <a:latin typeface="Calibri" panose="020F0502020204030204" pitchFamily="34" charset="0"/>
            </a:endParaRPr>
          </a:p>
        </p:txBody>
      </p:sp>
      <p:pic>
        <p:nvPicPr>
          <p:cNvPr id="15" name="Picture 4" descr="C:\Users\Danik\Desktop\Презентация Молодежь\ФОТО в презентацию\патриотика+ШБ+толерантность\4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3403" y="4365104"/>
            <a:ext cx="2688299" cy="2016224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524000" y="552450"/>
            <a:ext cx="6288360" cy="4794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tlCol="0" anchor="b" anchorCtr="0">
            <a:normAutofit/>
          </a:bodyPr>
          <a:lstStyle>
            <a:defPPr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defPPr>
            <a:lvl1pPr algn="l" eaLnBrk="1" hangingPunct="1">
              <a:buNone/>
              <a:defRPr sz="3600">
                <a:solidFill>
                  <a:schemeClr val="tx1">
                    <a:alpha val="100000"/>
                  </a:schemeClr>
                </a:solidFill>
                <a:latin typeface="+mj-lt"/>
              </a:defRPr>
            </a:lvl1pPr>
          </a:lstStyle>
          <a:p>
            <a:pPr algn="ctr">
              <a:defRPr/>
            </a:pPr>
            <a:r>
              <a:rPr lang="ru-RU" sz="2400" b="1" kern="0" smtClean="0">
                <a:ln/>
                <a:solidFill>
                  <a:schemeClr val="tx2"/>
                </a:solidFill>
              </a:rPr>
              <a:t>ОБЩАЯ ИНФОРМАЦИЯ</a:t>
            </a:r>
            <a:endParaRPr lang="ru-RU" sz="2400" b="1" kern="0" dirty="0">
              <a:ln/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62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836051"/>
            <a:ext cx="2627784" cy="1752403"/>
          </a:xfrm>
          <a:prstGeom prst="rect">
            <a:avLst/>
          </a:prstGeom>
        </p:spPr>
      </p:pic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449718" y="260648"/>
            <a:ext cx="6182688" cy="77122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tlCol="0" anchor="b" anchorCtr="0">
            <a:noAutofit/>
          </a:bodyPr>
          <a:lstStyle>
            <a:defPPr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defPPr>
            <a:lvl1pPr algn="l" eaLnBrk="1" hangingPunct="1">
              <a:buNone/>
              <a:defRPr sz="3600">
                <a:solidFill>
                  <a:schemeClr val="tx1">
                    <a:alpha val="100000"/>
                  </a:schemeClr>
                </a:solidFill>
                <a:latin typeface="+mj-lt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СОЗДАНИЕ УСЛОВИЙ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ДЛЯ САМОРЕАЛИЗАЦИИ МОЛОДЕЖИ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149432"/>
              </p:ext>
            </p:extLst>
          </p:nvPr>
        </p:nvGraphicFramePr>
        <p:xfrm>
          <a:off x="2627785" y="1384300"/>
          <a:ext cx="6192687" cy="2011680"/>
        </p:xfrm>
        <a:graphic>
          <a:graphicData uri="http://schemas.openxmlformats.org/drawingml/2006/table">
            <a:tbl>
              <a:tblPr firstRow="1" bandRow="1"/>
              <a:tblGrid>
                <a:gridCol w="6192687"/>
              </a:tblGrid>
              <a:tr h="304017">
                <a:tc>
                  <a:txBody>
                    <a:bodyPr/>
                    <a:lstStyle/>
                    <a:p>
                      <a:r>
                        <a:rPr lang="ru-RU" dirty="0" smtClean="0"/>
                        <a:t>1. Помощь и взаимодействие с  молодежными НКО.</a:t>
                      </a:r>
                      <a:endParaRPr lang="ru-RU" dirty="0"/>
                    </a:p>
                  </a:txBody>
                  <a:tcPr/>
                </a:tc>
              </a:tr>
              <a:tr h="304017">
                <a:tc>
                  <a:txBody>
                    <a:bodyPr/>
                    <a:lstStyle/>
                    <a:p>
                      <a:r>
                        <a:rPr lang="ru-RU" dirty="0" smtClean="0"/>
                        <a:t>2. Привлечение</a:t>
                      </a:r>
                      <a:r>
                        <a:rPr lang="ru-RU" baseline="0" dirty="0" smtClean="0"/>
                        <a:t> новых помещений.</a:t>
                      </a:r>
                      <a:endParaRPr lang="ru-RU" dirty="0"/>
                    </a:p>
                  </a:txBody>
                  <a:tcPr/>
                </a:tc>
              </a:tr>
              <a:tr h="520050">
                <a:tc>
                  <a:txBody>
                    <a:bodyPr/>
                    <a:lstStyle/>
                    <a:p>
                      <a:r>
                        <a:rPr lang="ru-RU" dirty="0" smtClean="0"/>
                        <a:t>3. Безвозмездное предоставление помещений для деятельности детских и молодежных объединений </a:t>
                      </a:r>
                      <a:endParaRPr lang="ru-RU" dirty="0"/>
                    </a:p>
                  </a:txBody>
                  <a:tcPr/>
                </a:tc>
              </a:tr>
              <a:tr h="528042">
                <a:tc>
                  <a:txBody>
                    <a:bodyPr/>
                    <a:lstStyle/>
                    <a:p>
                      <a:r>
                        <a:rPr lang="ru-RU" dirty="0" smtClean="0"/>
                        <a:t>4. Совместная деятельность по обустройству</a:t>
                      </a:r>
                      <a:r>
                        <a:rPr lang="ru-RU" baseline="0" dirty="0" smtClean="0"/>
                        <a:t> помещений с представителями ДМО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7" y="1812666"/>
            <a:ext cx="2534874" cy="16904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4" y="4797152"/>
            <a:ext cx="2632429" cy="17555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70" y="3442002"/>
            <a:ext cx="2627919" cy="1752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501008"/>
            <a:ext cx="2520412" cy="1680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871853"/>
            <a:ext cx="2520412" cy="168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08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449718" y="260648"/>
            <a:ext cx="6182688" cy="77122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tlCol="0" anchor="b" anchorCtr="0">
            <a:noAutofit/>
          </a:bodyPr>
          <a:lstStyle>
            <a:defPPr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defPPr>
            <a:lvl1pPr algn="l" eaLnBrk="1" hangingPunct="1">
              <a:buNone/>
              <a:defRPr sz="3600">
                <a:solidFill>
                  <a:schemeClr val="tx1">
                    <a:alpha val="100000"/>
                  </a:schemeClr>
                </a:solidFill>
                <a:latin typeface="+mj-lt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СОЗДАНИЕ УСЛОВИЙ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ДЛЯ САМОРЕАЛИЗАЦИИ МОЛОДЕЖИ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112982"/>
              </p:ext>
            </p:extLst>
          </p:nvPr>
        </p:nvGraphicFramePr>
        <p:xfrm>
          <a:off x="502419" y="1384300"/>
          <a:ext cx="8246045" cy="5185099"/>
        </p:xfrm>
        <a:graphic>
          <a:graphicData uri="http://schemas.openxmlformats.org/drawingml/2006/table">
            <a:tbl>
              <a:tblPr firstRow="1" firstCol="1" bandRow="1"/>
              <a:tblGrid>
                <a:gridCol w="1538674"/>
                <a:gridCol w="1642080"/>
                <a:gridCol w="2112963"/>
                <a:gridCol w="2952328"/>
              </a:tblGrid>
              <a:tr h="49150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Объект, </a:t>
                      </a:r>
                      <a:endParaRPr lang="ru-RU" sz="12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адрес</a:t>
                      </a: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Наименование ДМО, численность.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График занятий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Примечание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234">
                <a:tc rowSpan="4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Бывшая лыжная база «Норд», Студенческая 3А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Клуб исторической реконструкции «Братина», 8 человек.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3-4 раза в неделю.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Актив клуба 3 раза в неделю, весь клуб по выходным.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2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«Школа </a:t>
                      </a:r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                    Ди-джеев</a:t>
                      </a: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», 5 человек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В учебное время 2-3 раза в неделю, в каникулярное ежедневно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Занимаются по 1-2 человека.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1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«Школа Битбокса», 4 человека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2 раза в неделю, перед выступлениями ежедневно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Занимаются по 1-2 человека на </a:t>
                      </a:r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том же оборудовании, что </a:t>
                      </a: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и </a:t>
                      </a:r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                             «</a:t>
                      </a: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Школа Ди-Джеев»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1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Фотомастерская «Блиц», 10 человек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В летнее время ежедневно, в учебное 2-3 раза в неделю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Занимаются по 2-3 человека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23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Гаражный бокс по ул. Хатанзейцского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Клуб технического творчества «Моторика», 5 человек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Ежедневно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Работают над своими проектами по 1-2 человека по внутреннему графику.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187">
                <a:tc rowSpan="2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Бывшее здание ветеринарной клиники, ул. Малый Качгорт д.7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Страйкбольный клуб НАО «Сигма», 15 человек.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Еженедельно в период с мая по октябрь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Проводятся сборы всего клуба перед полевыми выходами и военно-тактическими играми.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2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Военно-патриотический клуб «Патриот», 15 человек.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Еженедельно в период с мая по октябрь, 1-2 раза в месяц в зимний период.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Times New Roman"/>
                        </a:rPr>
                        <a:t>Проводятся сборы всего клуба перед полевыми выходами и военно-тактическими играми.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824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524000" y="564472"/>
            <a:ext cx="6451600" cy="699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tlCol="0" anchor="b" anchorCtr="0">
            <a:noAutofit/>
          </a:bodyPr>
          <a:lstStyle>
            <a:defPPr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defPPr>
            <a:lvl1pPr algn="l" eaLnBrk="1" hangingPunct="1">
              <a:buNone/>
              <a:defRPr sz="3600">
                <a:solidFill>
                  <a:schemeClr val="tx1">
                    <a:alpha val="100000"/>
                  </a:schemeClr>
                </a:solidFill>
                <a:latin typeface="+mj-lt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НОВЫЕ ФОРМЫ РАБОТЫ</a:t>
            </a:r>
            <a:endParaRPr lang="ru-RU" sz="24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8338" y="1259609"/>
            <a:ext cx="4183177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altLang="ru-RU" sz="5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Проведение выездных мероприятий в селах (</a:t>
            </a:r>
            <a:r>
              <a:rPr lang="ru-RU" alt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по инициативе сельской молодежи, сотрудниками Учреждения проведены военно-учебные сборы в с. </a:t>
            </a:r>
            <a:r>
              <a:rPr lang="ru-RU" altLang="ru-RU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Несь</a:t>
            </a:r>
            <a:r>
              <a:rPr lang="ru-RU" alt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марте и в с. Ома в июне, общее количество участников – 110 человек</a:t>
            </a: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  <a:endParaRPr lang="ru-RU" alt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49800" y="3429000"/>
            <a:ext cx="4142680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altLang="ru-RU" sz="5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Организация и проведение мероприятий совместно с ДМО (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сами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и молодежные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общественные объединения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пользуясь материально – технической базой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 досуговые мероприятия, акции по своим направлениям, а сотрудники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оказывают содействие, координацию и сопровождение при подготовке и проведении мероприятий. </a:t>
            </a:r>
            <a:endParaRPr lang="ru-RU" altLang="ru-RU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324" y="1259609"/>
            <a:ext cx="2418546" cy="1601686"/>
          </a:xfrm>
          <a:prstGeom prst="rect">
            <a:avLst/>
          </a:prstGeom>
        </p:spPr>
      </p:pic>
      <p:pic>
        <p:nvPicPr>
          <p:cNvPr id="8" name="Picture 5" descr="C:\Users\Danik\Desktop\Презентация Молодежь\ФОТО в презентацию\патриотика+ШБ+толерантность\5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88541" y="1987448"/>
            <a:ext cx="2287715" cy="1524698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68" y="3367878"/>
            <a:ext cx="3331344" cy="18752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753" y="4725144"/>
            <a:ext cx="3043312" cy="201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6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524000" y="564472"/>
            <a:ext cx="6451600" cy="699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tlCol="0" anchor="b" anchorCtr="0">
            <a:noAutofit/>
          </a:bodyPr>
          <a:lstStyle>
            <a:defPPr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defPPr>
            <a:lvl1pPr algn="l" eaLnBrk="1" hangingPunct="1">
              <a:buNone/>
              <a:defRPr sz="3600">
                <a:solidFill>
                  <a:schemeClr val="tx1">
                    <a:alpha val="100000"/>
                  </a:schemeClr>
                </a:solidFill>
                <a:latin typeface="+mj-lt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НОВЫЕ ФОРМЫ РАБОТЫ</a:t>
            </a:r>
            <a:endParaRPr lang="ru-RU" sz="24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1212" y="1633120"/>
            <a:ext cx="4133627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altLang="ru-RU" sz="5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Проведение большинства региональных мероприятий не только в очной, но и в заочной форме </a:t>
            </a:r>
            <a:r>
              <a:rPr lang="ru-RU" alt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(Зарница, Смотр строя и песни, конкурс «Лидер года»,  и другие )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3861048"/>
            <a:ext cx="3924436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altLang="ru-RU" sz="5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ru-RU" alt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Проведение некоторых региональных мероприятий, и на муниципальном уровне </a:t>
            </a:r>
            <a:r>
              <a:rPr lang="ru-RU" alt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(например, фестиваль ЗОЖ, массовый забег, Весенняя неделя добра, Вахта памяти, акции в рамках Дней единых действий и памятных дат России)</a:t>
            </a:r>
            <a:endParaRPr lang="ru-RU" altLang="ru-RU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Danik\Desktop\Презентация Молодежь\ФОТО в презентацию\патриотика+ШБ+толерантность\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4787" y="1633120"/>
            <a:ext cx="2690813" cy="1793875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4" descr="C:\Users\Danik\Desktop\Презентация Молодежь\ФОТО в презентацию\патриотика+ШБ+толерантность\4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694" y="3402682"/>
            <a:ext cx="2476500" cy="1651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7" y="4592604"/>
            <a:ext cx="2776957" cy="18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36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Danik\Desktop\Презентация Молодежь\герб на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3" y="88900"/>
            <a:ext cx="706437" cy="927100"/>
          </a:xfrm>
          <a:prstGeom prst="rect">
            <a:avLst/>
          </a:prstGeom>
          <a:noFill/>
          <a:effectLst>
            <a:outerShdw blurRad="990600" dist="50800" dir="5400000" sx="149000" sy="149000" algn="ctr" rotWithShape="0">
              <a:schemeClr val="bg1">
                <a:alpha val="87000"/>
              </a:schemeClr>
            </a:outerShdw>
          </a:effectLst>
        </p:spPr>
      </p:pic>
      <p:pic>
        <p:nvPicPr>
          <p:cNvPr id="29" name="Picture 3" descr="C:\Users\Danik\Desktop\Презентация Молодежь\лого молод8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75600" y="136525"/>
            <a:ext cx="1020763" cy="1247775"/>
          </a:xfrm>
          <a:prstGeom prst="rect">
            <a:avLst/>
          </a:prstGeom>
          <a:noFill/>
          <a:effectLst>
            <a:outerShdw blurRad="850900" dir="5400000" sx="124000" sy="124000" algn="ctr" rotWithShape="0">
              <a:schemeClr val="bg1">
                <a:alpha val="83000"/>
              </a:schemeClr>
            </a:outerShdw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608014" y="666390"/>
            <a:ext cx="6360368" cy="699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tlCol="0" anchor="b" anchorCtr="0">
            <a:noAutofit/>
          </a:bodyPr>
          <a:lstStyle>
            <a:defPPr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defPPr>
            <a:lvl1pPr algn="l" eaLnBrk="1" hangingPunct="1">
              <a:buNone/>
              <a:defRPr sz="3600">
                <a:solidFill>
                  <a:schemeClr val="tx1">
                    <a:alpha val="100000"/>
                  </a:schemeClr>
                </a:solidFill>
                <a:latin typeface="+mj-lt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2"/>
                </a:solidFill>
              </a:rPr>
              <a:t>ПЕРСПЕКТИВЫ РАЗВИТИЯ УЧРЕЖДЕНИЯ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423938"/>
            <a:ext cx="86219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u="sng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Патриотическое воспитание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Проведение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военных сборов в г. Нарьян-Маре, п. Красное, п.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Индига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с.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Оксино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 в 2016 году.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2017 года проведение межмуниципальных военных учебных сборов. В 2017 году сборы планируется провести в Оме для Омы, Неси и Нижней Пеши и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вНарьян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-Маре для города и сел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Нижнепечорья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. </a:t>
            </a:r>
          </a:p>
          <a:p>
            <a:pPr algn="just"/>
            <a:r>
              <a:rPr lang="ru-RU" sz="1400" u="sng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Волонтерство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Создание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в МО региона волонтерских объединений или отрядов: в 2016 – 3, в 2017- 3 и в 2018 – 4.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Создание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общественной организации в форме НКО – Единого добровольческого центра в январе –феврале 2017 году.</a:t>
            </a:r>
          </a:p>
          <a:p>
            <a:pPr algn="just"/>
            <a:r>
              <a:rPr lang="ru-RU" sz="1400" u="sng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Здоровый образ жизни: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К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концу 2016 года появление в 3-4 МО кураторов по ЗОЖ , вопрос прорабатывается с инструкторами по спорту и координаторами по молодежной политике.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Внедрение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новых форм работы по ЗОЖ: семинары по правильному питанию,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коуч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-тренинги, открытые йога-практики, функциональные, аэробные и анаэробные мастер-классы и т.д. </a:t>
            </a:r>
          </a:p>
          <a:p>
            <a:pPr algn="just"/>
            <a:r>
              <a:rPr lang="ru-RU" sz="1400" u="sng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Работа с детскими и молодежными общественными объединениями: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Регистрация в 2016 году не менее 3 новых детских и молодежных общественных объединений в качестве НКО.</a:t>
            </a:r>
          </a:p>
          <a:p>
            <a:pPr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 </a:t>
            </a:r>
            <a:r>
              <a:rPr lang="ru-RU" sz="1400" u="sng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Молодые семьи: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Создание клубов молодых семей в Оме, Неси, Красном,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Тельвиске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 в 2016 - 2017 годах. Проведение муниципальных этапов региональных мероприятий: конкурс молодых семей, форум молодых семей, акция «Медовый месяц».</a:t>
            </a:r>
          </a:p>
          <a:p>
            <a:pPr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 </a:t>
            </a:r>
            <a:r>
              <a:rPr lang="ru-RU" sz="1400" u="sng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Работа с сельской молодежью: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Проведение муниципальных этапов региональных мероприятий: «Фестиваль ЗОЖ», Массовый забег, семинары по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волонтерству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</a:rPr>
              <a:t> в 2016- 2017 годах.</a:t>
            </a:r>
          </a:p>
        </p:txBody>
      </p:sp>
    </p:spTree>
    <p:extLst>
      <p:ext uri="{BB962C8B-B14F-4D97-AF65-F5344CB8AC3E}">
        <p14:creationId xmlns:p14="http://schemas.microsoft.com/office/powerpoint/2010/main" val="148216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67865" y="4725144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 ЗА  ВНИМАНИЕ!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11</a:t>
            </a:fld>
            <a:endParaRPr lang="en-US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07" y="681210"/>
            <a:ext cx="2351353" cy="2880765"/>
          </a:xfrm>
          <a:prstGeom prst="rect">
            <a:avLst/>
          </a:prstGeom>
        </p:spPr>
      </p:pic>
      <p:pic>
        <p:nvPicPr>
          <p:cNvPr id="9" name="Рисунок 8" descr="Без-имени-22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83133" y="332656"/>
            <a:ext cx="1656184" cy="2001117"/>
          </a:xfrm>
          <a:prstGeom prst="rect">
            <a:avLst/>
          </a:prstGeom>
        </p:spPr>
      </p:pic>
      <p:pic>
        <p:nvPicPr>
          <p:cNvPr id="10" name="Рисунок 9" descr="готов.gif"/>
          <p:cNvPicPr>
            <a:picLocks noChangeAspect="1"/>
          </p:cNvPicPr>
          <p:nvPr/>
        </p:nvPicPr>
        <p:blipFill rotWithShape="1">
          <a:blip r:embed="rId4" cstate="print"/>
          <a:srcRect r="20052" b="71968"/>
          <a:stretch/>
        </p:blipFill>
        <p:spPr>
          <a:xfrm>
            <a:off x="659171" y="2056385"/>
            <a:ext cx="3104108" cy="1600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c7a8acf2bb8ae9a7d4ece0ca238c861d9121ea"/>
</p:tagLst>
</file>

<file path=ppt/theme/theme1.xml><?xml version="1.0" encoding="utf-8"?>
<a:theme xmlns:a="http://schemas.openxmlformats.org/drawingml/2006/main" name="TS01007384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TS010073846</Template>
  <TotalTime>0</TotalTime>
  <Words>853</Words>
  <Application>Microsoft Office PowerPoint</Application>
  <PresentationFormat>Экран (4:3)</PresentationFormat>
  <Paragraphs>152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TS010073846</vt:lpstr>
      <vt:lpstr>Государственное бюджетное учреждение Ненецкого автономного округа «Региональный центр молодежной политики  и военно-патриотического воспитания молодежи»</vt:lpstr>
      <vt:lpstr> Государственное бюджетное учреждение Ненецкого автономного округа «Центр поддержки молодежных инициатив» начал свою деятельность в 2007 году.            В 2015 году центр реорганизован в государственное бюджетное учреждение «Региональный центр молодежной политики и военно-патриотического воспитания молодежи» .</vt:lpstr>
      <vt:lpstr> ОСНОВНЫЕ  НАПРАВЛЕНИЯ  РАБОТЫ</vt:lpstr>
      <vt:lpstr>ОБЩАЯ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2012-04-16T07:40:27Z</dcterms:created>
  <dcterms:modified xsi:type="dcterms:W3CDTF">2016-06-23T09:23:36Z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