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6"/>
  </p:notesMasterIdLst>
  <p:sldIdLst>
    <p:sldId id="288" r:id="rId2"/>
    <p:sldId id="289" r:id="rId3"/>
    <p:sldId id="322" r:id="rId4"/>
    <p:sldId id="296" r:id="rId5"/>
    <p:sldId id="297" r:id="rId6"/>
    <p:sldId id="321" r:id="rId7"/>
    <p:sldId id="324" r:id="rId8"/>
    <p:sldId id="325" r:id="rId9"/>
    <p:sldId id="326" r:id="rId10"/>
    <p:sldId id="327" r:id="rId11"/>
    <p:sldId id="328" r:id="rId12"/>
    <p:sldId id="329" r:id="rId13"/>
    <p:sldId id="318" r:id="rId14"/>
    <p:sldId id="330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767" autoAdjust="0"/>
  </p:normalViewPr>
  <p:slideViewPr>
    <p:cSldViewPr>
      <p:cViewPr>
        <p:scale>
          <a:sx n="89" d="100"/>
          <a:sy n="89" d="100"/>
        </p:scale>
        <p:origin x="-2190" y="-4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EAE4BE9-89B2-440C-B14B-6517E3A35B91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5254905-C4BD-4195-B43A-CE6760936E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75040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659FC-1D3A-4F11-94C3-1C0196F82400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1C2B5-0059-4D11-97A0-0DD5D84A2A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3731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1337D-0CD6-4F17-AAC9-AE7E4C061C20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4CD61-44CF-469C-A323-A53F99E354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6167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EC60D-258D-411A-B3F3-DF8721456698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3C892-9FAB-48A7-BF03-148736040D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362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B1221-1940-4307-B3E3-55CD774C6215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12884-3B28-40FB-89E6-D5267D442C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989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8C7AD-8A0B-4D56-B323-3BB2661CBEC4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66A8D-0F77-4FFE-B5AF-2EC5B445F2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2447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646F6-682E-44DF-98C9-5B08FAE6D5EA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EE8AEE-2956-4537-B6B4-B05215F151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0164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80600-65AB-4934-9789-C24F0C5C63FB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3872F-6072-48FB-8434-3DDDD5C986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586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76860-DF2B-4D1D-B021-82BF737F9E41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C4C71-B14F-4C30-AAF5-0F924465B1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7227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34E04-EA80-489A-9ABA-86C07DCE3D4E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8DFF3-B8C3-4B7E-968E-17776933D3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850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1FD1D-29B5-403D-B376-37BE56524775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A3748-A3E6-40B5-8992-4A4FEB3BDE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155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2B4CB-FF3D-488E-98B8-EB044573E2A5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8C0C0-4C84-4C8B-A7C2-225FE51FC3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9068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919C67-6240-42BF-8712-A31CDF26768E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54AF764-5E3D-4FD7-AF04-DE37D3514B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46" r:id="rId2"/>
    <p:sldLayoutId id="2147483755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6" r:id="rId9"/>
    <p:sldLayoutId id="2147483752" r:id="rId10"/>
    <p:sldLayoutId id="2147483753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doks.adm-nao.ru/gosudarstvennye-programmy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6147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6148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999411"/>
            <a:ext cx="8640960" cy="3528392"/>
          </a:xfrm>
          <a:prstGeom prst="rect">
            <a:avLst/>
          </a:prstGeom>
          <a:effectLst/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fontAlgn="auto">
              <a:spcAft>
                <a:spcPts val="0"/>
              </a:spcAft>
              <a:buFont typeface="Georgia" pitchFamily="18" charset="0"/>
              <a:buNone/>
              <a:defRPr/>
            </a:pPr>
            <a:r>
              <a:rPr lang="ru-RU" sz="3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</a:p>
          <a:p>
            <a:pPr marL="0" indent="0" fontAlgn="auto">
              <a:spcAft>
                <a:spcPts val="0"/>
              </a:spcAft>
              <a:buFont typeface="Georgia" pitchFamily="18" charset="0"/>
              <a:buNone/>
              <a:defRPr/>
            </a:pPr>
            <a:r>
              <a:rPr lang="ru-RU" sz="3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государственной программы </a:t>
            </a:r>
          </a:p>
          <a:p>
            <a:pPr marL="0" indent="0" fontAlgn="auto">
              <a:spcAft>
                <a:spcPts val="0"/>
              </a:spcAft>
              <a:buFont typeface="Georgia" pitchFamily="18" charset="0"/>
              <a:buNone/>
              <a:defRPr/>
            </a:pPr>
            <a:r>
              <a:rPr lang="ru-RU" sz="3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Ненецкого автономного округа </a:t>
            </a:r>
          </a:p>
          <a:p>
            <a:pPr marL="0" indent="0" fontAlgn="auto">
              <a:spcAft>
                <a:spcPts val="0"/>
              </a:spcAft>
              <a:buFont typeface="Georgia" pitchFamily="18" charset="0"/>
              <a:buNone/>
              <a:defRPr/>
            </a:pPr>
            <a:r>
              <a:rPr lang="ru-RU" sz="3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«Патриотическое воспитание населения </a:t>
            </a:r>
          </a:p>
          <a:p>
            <a:pPr marL="0" indent="0" fontAlgn="auto">
              <a:spcAft>
                <a:spcPts val="0"/>
              </a:spcAft>
              <a:buFont typeface="Georgia" pitchFamily="18" charset="0"/>
              <a:buNone/>
              <a:defRPr/>
            </a:pPr>
            <a:r>
              <a:rPr lang="ru-RU" sz="3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Ненецкого автономного округа                             на 2017-2020 годы».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1196752"/>
            <a:ext cx="8168695" cy="1143000"/>
          </a:xfrm>
        </p:spPr>
        <p:txBody>
          <a:bodyPr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None/>
              <a:defRPr/>
            </a:pPr>
            <a:r>
              <a:rPr lang="ru-RU" alt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программы разработан </a:t>
            </a:r>
            <a:r>
              <a:rPr lang="ru-RU" sz="3600" dirty="0" smtClean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36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учетом положений </a:t>
            </a:r>
            <a:r>
              <a:rPr lang="ru-RU" alt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539750" y="2132856"/>
            <a:ext cx="7992690" cy="4331444"/>
          </a:xfrm>
        </p:spPr>
        <p:txBody>
          <a:bodyPr rtlCol="0">
            <a:normAutofit lnSpcReduction="10000"/>
          </a:bodyPr>
          <a:lstStyle/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buFont typeface="Wingdings" pitchFamily="2" charset="2"/>
              <a:buNone/>
              <a:defRPr/>
            </a:pPr>
            <a:endParaRPr lang="ru-RU" altLang="ru-RU" sz="20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ru-RU" altLang="ru-RU" sz="2000" b="1" i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Концепции социально-экономического развития Российской Федерации на период до 2020 года, утвержденной распоряжением Правительства Российской Федерации от 17 ноября 2008 года </a:t>
            </a: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№ 1662-р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Государственной 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«Патриотическое воспитание граждан Российской Федерации на 2016-2020 годы», утвержденной постановлением Правительства Российской Федерации от 30 декабря 2015 года № 1493 </a:t>
            </a:r>
            <a:endParaRPr lang="ru-RU" sz="20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Закона 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Ненецкого автономного округа «О патриотическом воспитании в Ненецком автономном округе» от 25 мая 2015 года </a:t>
            </a: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№ 75-оз</a:t>
            </a:r>
            <a:endParaRPr lang="ru-RU" altLang="ru-RU" sz="20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340768"/>
            <a:ext cx="7992888" cy="648072"/>
          </a:xfrm>
        </p:spPr>
        <p:txBody>
          <a:bodyPr>
            <a:noAutofit/>
          </a:bodyPr>
          <a:lstStyle/>
          <a:p>
            <a:pPr marL="0" indent="0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None/>
              <a:defRPr/>
            </a:pPr>
            <a:r>
              <a:rPr lang="ru-RU" alt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Основной исполнитель программы</a:t>
            </a:r>
            <a:br>
              <a:rPr lang="ru-RU" alt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3200" b="0" i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67916" y="2077236"/>
            <a:ext cx="8496944" cy="576064"/>
          </a:xfrm>
        </p:spPr>
        <p:txBody>
          <a:bodyPr rtlCol="0">
            <a:noAutofit/>
          </a:bodyPr>
          <a:lstStyle/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ru-RU" altLang="ru-RU" sz="1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Департамент </a:t>
            </a:r>
            <a:r>
              <a:rPr lang="ru-RU" alt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образования, культуры и спорта </a:t>
            </a:r>
            <a:r>
              <a:rPr lang="ru-RU" altLang="ru-RU" sz="1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Ненецкого </a:t>
            </a:r>
            <a:r>
              <a:rPr lang="ru-RU" alt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автономного округа</a:t>
            </a:r>
            <a:r>
              <a:rPr lang="ru-RU" altLang="ru-RU" sz="18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8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18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467544" y="4761148"/>
            <a:ext cx="7992888" cy="648072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19088" indent="-319088" algn="r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C3260C"/>
              </a:buClr>
              <a:buSzPct val="128000"/>
              <a:buFont typeface="Georgia" pitchFamily="18" charset="0"/>
              <a:buChar char="*"/>
              <a:defRPr sz="4600" b="1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marL="319088" indent="-319088" algn="r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C3260C"/>
              </a:buClr>
              <a:buSzPct val="128000"/>
              <a:buFont typeface="Georgia" pitchFamily="18" charset="0"/>
              <a:buChar char="*"/>
              <a:defRPr sz="4600" b="1">
                <a:solidFill>
                  <a:schemeClr val="tx1"/>
                </a:solidFill>
                <a:latin typeface="Trebuchet MS" pitchFamily="34" charset="0"/>
              </a:defRPr>
            </a:lvl2pPr>
            <a:lvl3pPr marL="319088" indent="-319088" algn="r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C3260C"/>
              </a:buClr>
              <a:buSzPct val="128000"/>
              <a:buFont typeface="Georgia" pitchFamily="18" charset="0"/>
              <a:buChar char="*"/>
              <a:defRPr sz="4600" b="1">
                <a:solidFill>
                  <a:schemeClr val="tx1"/>
                </a:solidFill>
                <a:latin typeface="Trebuchet MS" pitchFamily="34" charset="0"/>
              </a:defRPr>
            </a:lvl3pPr>
            <a:lvl4pPr marL="319088" indent="-319088" algn="r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C3260C"/>
              </a:buClr>
              <a:buSzPct val="128000"/>
              <a:buFont typeface="Georgia" pitchFamily="18" charset="0"/>
              <a:buChar char="*"/>
              <a:defRPr sz="4600" b="1">
                <a:solidFill>
                  <a:schemeClr val="tx1"/>
                </a:solidFill>
                <a:latin typeface="Trebuchet MS" pitchFamily="34" charset="0"/>
              </a:defRPr>
            </a:lvl4pPr>
            <a:lvl5pPr marL="319088" indent="-319088" algn="r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C3260C"/>
              </a:buClr>
              <a:buSzPct val="128000"/>
              <a:buFont typeface="Georgia" pitchFamily="18" charset="0"/>
              <a:buChar char="*"/>
              <a:defRPr sz="4600" b="1">
                <a:solidFill>
                  <a:schemeClr val="tx1"/>
                </a:solidFill>
                <a:latin typeface="Trebuchet MS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alt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Участники программы</a:t>
            </a:r>
            <a:br>
              <a:rPr lang="ru-RU" alt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3200" b="0" i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67544" y="2708920"/>
            <a:ext cx="7992888" cy="648072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19088" indent="-319088" algn="r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C3260C"/>
              </a:buClr>
              <a:buSzPct val="128000"/>
              <a:buFont typeface="Georgia" pitchFamily="18" charset="0"/>
              <a:buChar char="*"/>
              <a:defRPr sz="4600" b="1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marL="319088" indent="-319088" algn="r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C3260C"/>
              </a:buClr>
              <a:buSzPct val="128000"/>
              <a:buFont typeface="Georgia" pitchFamily="18" charset="0"/>
              <a:buChar char="*"/>
              <a:defRPr sz="4600" b="1">
                <a:solidFill>
                  <a:schemeClr val="tx1"/>
                </a:solidFill>
                <a:latin typeface="Trebuchet MS" pitchFamily="34" charset="0"/>
              </a:defRPr>
            </a:lvl2pPr>
            <a:lvl3pPr marL="319088" indent="-319088" algn="r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C3260C"/>
              </a:buClr>
              <a:buSzPct val="128000"/>
              <a:buFont typeface="Georgia" pitchFamily="18" charset="0"/>
              <a:buChar char="*"/>
              <a:defRPr sz="4600" b="1">
                <a:solidFill>
                  <a:schemeClr val="tx1"/>
                </a:solidFill>
                <a:latin typeface="Trebuchet MS" pitchFamily="34" charset="0"/>
              </a:defRPr>
            </a:lvl3pPr>
            <a:lvl4pPr marL="319088" indent="-319088" algn="r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C3260C"/>
              </a:buClr>
              <a:buSzPct val="128000"/>
              <a:buFont typeface="Georgia" pitchFamily="18" charset="0"/>
              <a:buChar char="*"/>
              <a:defRPr sz="4600" b="1">
                <a:solidFill>
                  <a:schemeClr val="tx1"/>
                </a:solidFill>
                <a:latin typeface="Trebuchet MS" pitchFamily="34" charset="0"/>
              </a:defRPr>
            </a:lvl4pPr>
            <a:lvl5pPr marL="319088" indent="-319088" algn="r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C3260C"/>
              </a:buClr>
              <a:buSzPct val="128000"/>
              <a:buFont typeface="Georgia" pitchFamily="18" charset="0"/>
              <a:buChar char="*"/>
              <a:defRPr sz="4600" b="1">
                <a:solidFill>
                  <a:schemeClr val="tx1"/>
                </a:solidFill>
                <a:latin typeface="Trebuchet MS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alt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Исполнители программы</a:t>
            </a:r>
            <a:br>
              <a:rPr lang="ru-RU" alt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3200" b="0" i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67544" y="3429794"/>
            <a:ext cx="8568952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228600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547688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822325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096963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1389063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None/>
              <a:defRPr/>
            </a:pPr>
            <a:r>
              <a:rPr lang="ru-RU" altLang="ru-RU" sz="1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alt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 здравоохранения, труда и социальной защиты населения Ненецкого автономного </a:t>
            </a:r>
            <a:r>
              <a:rPr lang="ru-RU" altLang="ru-RU" sz="1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округа;</a:t>
            </a:r>
            <a:endParaRPr lang="ru-RU" altLang="ru-RU" sz="1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None/>
              <a:defRPr/>
            </a:pPr>
            <a:r>
              <a:rPr lang="ru-RU" altLang="ru-RU" sz="1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alt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 региональной </a:t>
            </a:r>
            <a:r>
              <a:rPr lang="ru-RU" altLang="ru-RU" sz="1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политики Ненецкого </a:t>
            </a:r>
            <a:r>
              <a:rPr lang="ru-RU" alt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автономного округа</a:t>
            </a:r>
            <a:endParaRPr lang="ru-RU" altLang="ru-RU" sz="18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467544" y="5445224"/>
            <a:ext cx="8496944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228600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547688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822325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096963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1389063" indent="-182563" algn="l" rtl="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ru-RU" altLang="ru-RU" sz="1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Подведомственные учреждения исполнителей Программы</a:t>
            </a:r>
            <a:r>
              <a:rPr lang="ru-RU" altLang="ru-RU" sz="18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800" b="1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18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47792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268760"/>
            <a:ext cx="7543800" cy="1152525"/>
          </a:xfrm>
        </p:spPr>
        <p:txBody>
          <a:bodyPr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3200" cap="all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cap="all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ЦЕЛИ ПРОГРАММЫ:</a:t>
            </a:r>
            <a:r>
              <a:rPr lang="ru-RU" sz="3200" cap="all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cap="all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cap="all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96" name="Объект 2"/>
          <p:cNvSpPr>
            <a:spLocks noGrp="1"/>
          </p:cNvSpPr>
          <p:nvPr>
            <p:ph sz="quarter" idx="13"/>
          </p:nvPr>
        </p:nvSpPr>
        <p:spPr>
          <a:xfrm>
            <a:off x="827088" y="2708920"/>
            <a:ext cx="7620000" cy="2960043"/>
          </a:xfrm>
        </p:spPr>
        <p:txBody>
          <a:bodyPr/>
          <a:lstStyle/>
          <a:p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у жителей Ненецкого автономного округа высокого патриотического сознания, верности </a:t>
            </a: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Отечеству                   и 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малой Родине, готовности к выполнению   </a:t>
            </a: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конституционных обязанностей.</a:t>
            </a:r>
            <a:endParaRPr lang="ru-RU" sz="2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Дальнейшее развитие и совершенствование системы патриотического воспитания и допризывной подготовки, направленной на </a:t>
            </a: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духовно-нравственное 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личности.</a:t>
            </a:r>
            <a:endParaRPr lang="ru-RU" altLang="ru-RU" sz="20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980728"/>
            <a:ext cx="7543800" cy="1152525"/>
          </a:xfrm>
        </p:spPr>
        <p:txBody>
          <a:bodyPr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3200" cap="all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cap="all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cap="all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ПРОГРАММЫ:</a:t>
            </a:r>
            <a:br>
              <a:rPr lang="ru-RU" sz="3200" cap="all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cap="all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0" name="Объект 2"/>
          <p:cNvSpPr>
            <a:spLocks noGrp="1"/>
          </p:cNvSpPr>
          <p:nvPr>
            <p:ph sz="quarter" idx="13"/>
          </p:nvPr>
        </p:nvSpPr>
        <p:spPr>
          <a:xfrm>
            <a:off x="611188" y="2205038"/>
            <a:ext cx="8051800" cy="3960812"/>
          </a:xfrm>
        </p:spPr>
        <p:txBody>
          <a:bodyPr/>
          <a:lstStyle/>
          <a:p>
            <a:r>
              <a:rPr lang="ru-RU" sz="18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 Создание условий для совершенствования системы патриотического воспитания населения Ненецкого автономного округа, с учетом динамично меняющейся ситуации, возрастных особенностей граждан и необходимости активного межведомственного, межотраслевого взаимодействия.</a:t>
            </a:r>
          </a:p>
          <a:p>
            <a:r>
              <a:rPr lang="ru-RU" sz="18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  Формирование у подрастающего поколения верности Родине, готовности служению Отечеству.</a:t>
            </a:r>
          </a:p>
          <a:p>
            <a:r>
              <a:rPr lang="ru-RU" sz="18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 Формирование расовой, национальной, религиозной терпимости, развитие дружеских отношений между проживающими на территории Ненецкого автономного округа представителями различных национальностей.</a:t>
            </a:r>
          </a:p>
          <a:p>
            <a:r>
              <a:rPr lang="ru-RU" sz="18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 Информационное обеспечение патриотического воспитания, создание условий для освещения событий и явлений патриотической направленности.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340768"/>
            <a:ext cx="8229600" cy="757064"/>
          </a:xfrm>
        </p:spPr>
        <p:txBody>
          <a:bodyPr>
            <a:noAutofit/>
          </a:bodyPr>
          <a:lstStyle/>
          <a:p>
            <a:pPr marL="0" indent="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None/>
              <a:defRPr/>
            </a:pPr>
            <a:r>
              <a:rPr 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достижения  цели и решения поставленных задач необходимо :</a:t>
            </a:r>
            <a:br>
              <a:rPr 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154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533400" y="2780928"/>
            <a:ext cx="8229600" cy="3744416"/>
          </a:xfrm>
        </p:spPr>
        <p:txBody>
          <a:bodyPr rtlCol="0">
            <a:normAutofit/>
          </a:bodyPr>
          <a:lstStyle/>
          <a:p>
            <a:pPr indent="-182880" fontAlgn="auto">
              <a:lnSpc>
                <a:spcPct val="80000"/>
              </a:lnSpc>
              <a:buClr>
                <a:schemeClr val="accent6">
                  <a:lumMod val="75000"/>
                </a:schemeClr>
              </a:buClr>
              <a:defRPr/>
            </a:pPr>
            <a:r>
              <a:rPr lang="ru-RU" sz="1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совершенствование нормативно-правового, методического и информационного обеспечения функционирования системы патриотического воспитания</a:t>
            </a:r>
          </a:p>
          <a:p>
            <a:pPr indent="-182880" fontAlgn="auto">
              <a:lnSpc>
                <a:spcPct val="80000"/>
              </a:lnSpc>
              <a:buClr>
                <a:schemeClr val="accent6">
                  <a:lumMod val="75000"/>
                </a:schemeClr>
              </a:buClr>
              <a:defRPr/>
            </a:pPr>
            <a:r>
              <a:rPr lang="ru-RU" sz="1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позитивного отношения общества к военной службе и положительной мотивации у молодых людей относительно прохождения военной службы по контракту и по призыву</a:t>
            </a:r>
          </a:p>
          <a:p>
            <a:pPr indent="-182880" fontAlgn="auto">
              <a:lnSpc>
                <a:spcPct val="80000"/>
              </a:lnSpc>
              <a:buClr>
                <a:schemeClr val="accent6">
                  <a:lumMod val="75000"/>
                </a:schemeClr>
              </a:buClr>
              <a:defRPr/>
            </a:pPr>
            <a:r>
              <a:rPr lang="ru-RU" sz="1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внедрение в деятельность организаторов и специалистов патриотического воспитания современных форм, методов и средств воспитательной работы;</a:t>
            </a:r>
          </a:p>
          <a:p>
            <a:pPr indent="-182880" fontAlgn="auto">
              <a:lnSpc>
                <a:spcPct val="80000"/>
              </a:lnSpc>
              <a:buClr>
                <a:schemeClr val="accent6">
                  <a:lumMod val="75000"/>
                </a:schemeClr>
              </a:buClr>
              <a:defRPr/>
            </a:pPr>
            <a:r>
              <a:rPr lang="ru-RU" sz="1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профессионализма организаторов и специалистов патриотического воспитания</a:t>
            </a:r>
          </a:p>
          <a:p>
            <a:pPr indent="-182880" fontAlgn="auto">
              <a:lnSpc>
                <a:spcPct val="80000"/>
              </a:lnSpc>
              <a:buClr>
                <a:schemeClr val="accent6">
                  <a:lumMod val="75000"/>
                </a:schemeClr>
              </a:buClr>
              <a:defRPr/>
            </a:pPr>
            <a:r>
              <a:rPr lang="ru-RU" sz="1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материально-технической базы патриотического воспитания в образовательных, трудовых, творческих и воинских коллективах и общественных объединениях</a:t>
            </a:r>
          </a:p>
        </p:txBody>
      </p:sp>
    </p:spTree>
    <p:extLst>
      <p:ext uri="{BB962C8B-B14F-4D97-AF65-F5344CB8AC3E}">
        <p14:creationId xmlns:p14="http://schemas.microsoft.com/office/powerpoint/2010/main" val="313166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00809"/>
            <a:ext cx="8064895" cy="4896543"/>
          </a:xfrm>
          <a:prstGeom prst="rect">
            <a:avLst/>
          </a:prstGeom>
        </p:spPr>
      </p:pic>
      <p:sp>
        <p:nvSpPr>
          <p:cNvPr id="19460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95536" y="1988840"/>
            <a:ext cx="8352928" cy="4525963"/>
          </a:xfrm>
        </p:spPr>
        <p:txBody>
          <a:bodyPr/>
          <a:lstStyle/>
          <a:p>
            <a:pPr marL="46037" indent="0">
              <a:buNone/>
            </a:pPr>
            <a:r>
              <a:rPr lang="ru-RU" sz="1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 </a:t>
            </a:r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«Создание условий для совершенствования системы патриотического воспитания населения Ненецкого автономного округа, с учетом динамично меняющейся ситуации, возрастных особенностей граждан и необходимости активного межведомственного, межотраслевого взаимодействия</a:t>
            </a:r>
            <a:r>
              <a:rPr lang="ru-RU" sz="1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  Мероприятия по развитию и повышению эффективности патриотического воспитания, в том числе, мероприятия, посвященные памятным датам российской истории.</a:t>
            </a:r>
          </a:p>
          <a:p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 Предоставление на конкурсной основе субсидий (грантов) социально ориентированным некоммерческим организациям, осуществляющим деятельность по патриотическому воспитанию граждан </a:t>
            </a:r>
            <a:r>
              <a:rPr lang="ru-RU" sz="1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Ненецкого 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автономного округа.</a:t>
            </a:r>
          </a:p>
          <a:p>
            <a:r>
              <a:rPr lang="ru-RU" sz="1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Участие представителей Ненецкого автономного округа в выездных мероприятиях патриотической направленности</a:t>
            </a:r>
            <a:r>
              <a:rPr lang="ru-RU" sz="1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5017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96752"/>
            <a:ext cx="8229600" cy="792088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None/>
              <a:defRPr/>
            </a:pPr>
            <a:r>
              <a:rPr 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Программы</a:t>
            </a:r>
          </a:p>
        </p:txBody>
      </p:sp>
    </p:spTree>
    <p:extLst>
      <p:ext uri="{BB962C8B-B14F-4D97-AF65-F5344CB8AC3E}">
        <p14:creationId xmlns:p14="http://schemas.microsoft.com/office/powerpoint/2010/main" val="2230875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5000" contrast="-4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53344"/>
            <a:ext cx="8064895" cy="4844008"/>
          </a:xfrm>
          <a:prstGeom prst="rect">
            <a:avLst/>
          </a:prstGeom>
        </p:spPr>
      </p:pic>
      <p:sp>
        <p:nvSpPr>
          <p:cNvPr id="19460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539552" y="2204865"/>
            <a:ext cx="8208912" cy="4248472"/>
          </a:xfrm>
        </p:spPr>
        <p:txBody>
          <a:bodyPr/>
          <a:lstStyle/>
          <a:p>
            <a:pPr marL="46037" indent="0">
              <a:buNone/>
            </a:pPr>
            <a:r>
              <a:rPr lang="ru-RU" sz="1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 </a:t>
            </a:r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«Создание условий для совершенствования системы патриотического воспитания населения Ненецкого автономного округа, с учетом динамично меняющейся ситуации, возрастных особенностей граждан и необходимости активного межведомственного, </a:t>
            </a:r>
            <a:r>
              <a:rPr lang="ru-RU" sz="1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межотраслевого </a:t>
            </a:r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</a:t>
            </a:r>
            <a:r>
              <a:rPr lang="ru-RU" sz="1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46037" indent="0">
              <a:buNone/>
            </a:pPr>
            <a:endParaRPr lang="ru-RU" sz="1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1.4 Мероприятия по развитию учебно-материальной базы по военно-патриотическому воспитанию детей и молодежи.</a:t>
            </a:r>
          </a:p>
          <a:p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1.5 Участие жителей сельских поселений Ненецкого автономного округа в патриотических мероприятиях различного уровня.</a:t>
            </a:r>
          </a:p>
          <a:p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1.6</a:t>
            </a:r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патриотического воспитания детей и молодежи в учреждениях культуры и образования Ненецкого автономного округа</a:t>
            </a:r>
            <a:r>
              <a:rPr lang="ru-RU" sz="1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5017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96752"/>
            <a:ext cx="8229600" cy="792088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None/>
              <a:defRPr/>
            </a:pPr>
            <a:r>
              <a:rPr 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Программы</a:t>
            </a:r>
          </a:p>
        </p:txBody>
      </p:sp>
    </p:spTree>
    <p:extLst>
      <p:ext uri="{BB962C8B-B14F-4D97-AF65-F5344CB8AC3E}">
        <p14:creationId xmlns:p14="http://schemas.microsoft.com/office/powerpoint/2010/main" val="428522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17000"/>
                    </a14:imgEffect>
                    <a14:imgEffect>
                      <a14:brightnessContrast bright="47000" contras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70311"/>
            <a:ext cx="8064896" cy="4827041"/>
          </a:xfrm>
          <a:prstGeom prst="rect">
            <a:avLst/>
          </a:prstGeom>
        </p:spPr>
      </p:pic>
      <p:sp>
        <p:nvSpPr>
          <p:cNvPr id="19460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683568" y="2708920"/>
            <a:ext cx="7776864" cy="3528392"/>
          </a:xfrm>
        </p:spPr>
        <p:txBody>
          <a:bodyPr/>
          <a:lstStyle/>
          <a:p>
            <a:pPr marL="46037" indent="0">
              <a:buNone/>
            </a:pPr>
            <a:r>
              <a:rPr lang="ru-RU" sz="1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2: </a:t>
            </a:r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«Формирование у подрастающего поколения верности Родине, готовности служению Отечеству» </a:t>
            </a:r>
            <a:endParaRPr lang="ru-RU" sz="18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2.1 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по развитию в регионе Всероссийского общественного движения «Школа безопасности</a:t>
            </a:r>
            <a:r>
              <a:rPr lang="ru-RU" sz="1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endParaRPr lang="ru-RU" sz="1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 Мероприятия по допризывной подготовке детей и молодежи. </a:t>
            </a:r>
          </a:p>
          <a:p>
            <a:r>
              <a:rPr lang="ru-RU" sz="1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2.3 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по развитию в регионе Всероссийского детско-юношеского военно-патриотического общественного движения «ЮНАРМИЯ».</a:t>
            </a:r>
          </a:p>
        </p:txBody>
      </p:sp>
      <p:sp>
        <p:nvSpPr>
          <p:cNvPr id="5017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96752"/>
            <a:ext cx="8229600" cy="792088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None/>
              <a:defRPr/>
            </a:pPr>
            <a:r>
              <a:rPr 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Программы</a:t>
            </a:r>
          </a:p>
        </p:txBody>
      </p:sp>
    </p:spTree>
    <p:extLst>
      <p:ext uri="{BB962C8B-B14F-4D97-AF65-F5344CB8AC3E}">
        <p14:creationId xmlns:p14="http://schemas.microsoft.com/office/powerpoint/2010/main" val="357174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96752"/>
            <a:ext cx="8229600" cy="792088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None/>
              <a:defRPr/>
            </a:pPr>
            <a:r>
              <a:rPr 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Программы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611560" y="1988840"/>
            <a:ext cx="7920880" cy="2880320"/>
          </a:xfrm>
        </p:spPr>
        <p:txBody>
          <a:bodyPr/>
          <a:lstStyle/>
          <a:p>
            <a:pPr marL="46037" indent="0">
              <a:buNone/>
            </a:pP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3: </a:t>
            </a:r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«Формирование расовой, национальной, религиозной терпимости, развитие дружеских отношений между проживающими на территории Ненецкого автономного округа представителями различных национальностей» </a:t>
            </a:r>
            <a:endParaRPr lang="ru-RU" sz="20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037" indent="0">
              <a:buNone/>
            </a:pPr>
            <a:endParaRPr lang="ru-RU" sz="2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Профилактика этнического и религиозно-политического экстремизма, воспитание толерантности среди населения Ненецкого автономного округа 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76" b="28847"/>
          <a:stretch/>
        </p:blipFill>
        <p:spPr>
          <a:xfrm>
            <a:off x="575556" y="4844394"/>
            <a:ext cx="7992888" cy="177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74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96752"/>
            <a:ext cx="8229600" cy="792088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None/>
              <a:defRPr/>
            </a:pPr>
            <a:r>
              <a:rPr lang="ru-RU" sz="3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Программы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567816" y="3259187"/>
            <a:ext cx="8208912" cy="3194149"/>
          </a:xfrm>
        </p:spPr>
        <p:txBody>
          <a:bodyPr/>
          <a:lstStyle/>
          <a:p>
            <a:pPr marL="46037" indent="0">
              <a:buNone/>
            </a:pP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4: </a:t>
            </a:r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«Информационное обеспечение патриотического воспитания, создание условий для освещения событий и явлений патриотической направленности»</a:t>
            </a:r>
            <a:endParaRPr lang="ru-RU" sz="20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037" indent="0">
              <a:buNone/>
            </a:pPr>
            <a:endParaRPr lang="ru-RU" sz="2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Мероприятия по пропаганде государственных символов России, НАО и символики муниципальных образований, информационное обеспечение в области патриотического воспитания.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26" y="1124743"/>
            <a:ext cx="2780937" cy="191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74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96752"/>
            <a:ext cx="8229600" cy="1143000"/>
          </a:xfrm>
        </p:spPr>
        <p:txBody>
          <a:bodyPr>
            <a:normAutofit fontScale="90000"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None/>
              <a:defRPr/>
            </a:pPr>
            <a:r>
              <a:rPr lang="ru-RU" sz="3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результате реализации Программы предполагается увеличение: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95536" y="2204864"/>
            <a:ext cx="8352928" cy="4165923"/>
          </a:xfrm>
        </p:spPr>
        <p:txBody>
          <a:bodyPr/>
          <a:lstStyle/>
          <a:p>
            <a:r>
              <a:rPr lang="ru-RU" sz="175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7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количества учреждений, предприятий, организаций, ведущих работу по гражданско-патриотическому воспитанию </a:t>
            </a:r>
            <a:r>
              <a:rPr lang="ru-RU" sz="175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на 20 процентов по сравнению с 2016 годом;</a:t>
            </a:r>
            <a:endParaRPr lang="ru-RU" sz="175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доли граждан, принявших участие в социально значимых акциях и мероприятиях гражданско-патриотической и военно-патриотической </a:t>
            </a:r>
            <a:r>
              <a:rPr lang="ru-RU" sz="175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направленности </a:t>
            </a:r>
            <a:r>
              <a:rPr lang="ru-RU" sz="17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75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 </a:t>
            </a:r>
            <a:r>
              <a:rPr lang="ru-RU" sz="17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процентов по сравнению с 2016 годом</a:t>
            </a:r>
          </a:p>
          <a:p>
            <a:r>
              <a:rPr lang="ru-RU" sz="17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количества подготовленных для работы специалистов по патриотическому </a:t>
            </a:r>
            <a:r>
              <a:rPr lang="ru-RU" sz="175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воспитанию </a:t>
            </a:r>
            <a:r>
              <a:rPr lang="ru-RU" sz="17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75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 процентов </a:t>
            </a:r>
            <a:r>
              <a:rPr lang="ru-RU" sz="17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сравнению с 2016 годом</a:t>
            </a:r>
            <a:r>
              <a:rPr lang="ru-RU" sz="175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75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доли граждан, проживающих на территории сельских муниципальных образований Ненецкого автономного округа, принимающих участие в гражданско-патриотических и военно-патриотических </a:t>
            </a:r>
            <a:r>
              <a:rPr lang="ru-RU" sz="175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мероприятиях </a:t>
            </a:r>
            <a:r>
              <a:rPr lang="ru-RU" sz="17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75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 </a:t>
            </a:r>
            <a:r>
              <a:rPr lang="ru-RU" sz="17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процентов по сравнению с 2016 годом</a:t>
            </a:r>
            <a:r>
              <a:rPr lang="ru-RU" sz="175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75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количества подготовленных статей, книг, брошюр, телепередач, фильмов и прочих изданий гражданско-патриотической и краеведческой </a:t>
            </a:r>
            <a:r>
              <a:rPr lang="ru-RU" sz="175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направленности </a:t>
            </a:r>
            <a:r>
              <a:rPr lang="ru-RU" sz="175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50 процентов по сравнению с 2016 годом</a:t>
            </a:r>
            <a:r>
              <a:rPr lang="ru-RU" sz="175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5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846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783" b="20879"/>
          <a:stretch/>
        </p:blipFill>
        <p:spPr bwMode="auto">
          <a:xfrm>
            <a:off x="863588" y="1628800"/>
            <a:ext cx="7416824" cy="4388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551" y="6023797"/>
            <a:ext cx="8229600" cy="72008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None/>
              <a:defRPr/>
            </a:pPr>
            <a:r>
              <a:rPr lang="en-US" sz="2000" u="sng" cap="all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http://doks.adm-nao.ru/gosudarstvennye-programmy</a:t>
            </a:r>
            <a:r>
              <a:rPr lang="en-US" sz="2000" u="sng" cap="all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000" u="sng" cap="all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cap="all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627784" y="4365104"/>
            <a:ext cx="3816424" cy="0"/>
          </a:xfrm>
          <a:prstGeom prst="line">
            <a:avLst/>
          </a:prstGeom>
          <a:ln w="127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259632" y="5517232"/>
            <a:ext cx="720080" cy="0"/>
          </a:xfrm>
          <a:prstGeom prst="line">
            <a:avLst/>
          </a:prstGeom>
          <a:ln w="127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1187624" y="3108430"/>
            <a:ext cx="648072" cy="0"/>
          </a:xfrm>
          <a:prstGeom prst="line">
            <a:avLst/>
          </a:prstGeom>
          <a:ln w="127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416323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07" y="-18979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5229200"/>
            <a:ext cx="7543800" cy="1152525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3600" cap="all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br>
              <a:rPr lang="ru-RU" sz="3600" cap="all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cap="all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cap="all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cap="all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5553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909</TotalTime>
  <Words>485</Words>
  <Application>Microsoft Office PowerPoint</Application>
  <PresentationFormat>Экран (4:3)</PresentationFormat>
  <Paragraphs>66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Воздушный поток</vt:lpstr>
      <vt:lpstr>Презентация PowerPoint</vt:lpstr>
      <vt:lpstr>Проект программы разработан с учетом положений : </vt:lpstr>
      <vt:lpstr> Основной исполнитель программы  </vt:lpstr>
      <vt:lpstr> ЦЕЛИ ПРОГРАММЫ:    </vt:lpstr>
      <vt:lpstr> ЗАДАЧИ ПРОГРАММЫ:    </vt:lpstr>
      <vt:lpstr>Для достижения  цели и решения поставленных задач необходимо : </vt:lpstr>
      <vt:lpstr>Мероприятия Программы</vt:lpstr>
      <vt:lpstr>Мероприятия Программы</vt:lpstr>
      <vt:lpstr>Мероприятия Программы</vt:lpstr>
      <vt:lpstr>Мероприятия Программы</vt:lpstr>
      <vt:lpstr>Мероприятия Программы</vt:lpstr>
      <vt:lpstr>В результате реализации Программы предполагается увеличение:</vt:lpstr>
      <vt:lpstr>http://doks.adm-nao.ru/gosudarstvennye-programmy/    </vt:lpstr>
      <vt:lpstr>СПАСИБО ЗА ВНИМАНИЕ!    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Гражданско –патриотическое воспитание учащихся как основное требование ФГОС ОО</dc:title>
  <dc:creator>Ермакова Наталья Александровна</dc:creator>
  <cp:lastModifiedBy>Коткина </cp:lastModifiedBy>
  <cp:revision>45</cp:revision>
  <dcterms:created xsi:type="dcterms:W3CDTF">2015-08-21T07:46:47Z</dcterms:created>
  <dcterms:modified xsi:type="dcterms:W3CDTF">2016-08-25T15:21:00Z</dcterms:modified>
</cp:coreProperties>
</file>