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82" r:id="rId2"/>
  </p:sldMasterIdLst>
  <p:notesMasterIdLst>
    <p:notesMasterId r:id="rId13"/>
  </p:notesMasterIdLst>
  <p:handoutMasterIdLst>
    <p:handoutMasterId r:id="rId14"/>
  </p:handoutMasterIdLst>
  <p:sldIdLst>
    <p:sldId id="256" r:id="rId3"/>
    <p:sldId id="286" r:id="rId4"/>
    <p:sldId id="276" r:id="rId5"/>
    <p:sldId id="287" r:id="rId6"/>
    <p:sldId id="288" r:id="rId7"/>
    <p:sldId id="289" r:id="rId8"/>
    <p:sldId id="293" r:id="rId9"/>
    <p:sldId id="291" r:id="rId10"/>
    <p:sldId id="292" r:id="rId11"/>
    <p:sldId id="270" r:id="rId12"/>
  </p:sldIdLst>
  <p:sldSz cx="9144000" cy="6858000" type="screen4x3"/>
  <p:notesSz cx="6797675" cy="987425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2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2" autoAdjust="0"/>
    <p:restoredTop sz="94145" autoAdjust="0"/>
  </p:normalViewPr>
  <p:slideViewPr>
    <p:cSldViewPr>
      <p:cViewPr varScale="1">
        <p:scale>
          <a:sx n="70" d="100"/>
          <a:sy n="70" d="100"/>
        </p:scale>
        <p:origin x="1740" y="60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50445" y="4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fld id="{A849C5AD-4428-4E9C-9C84-11B72C9365FB}" type="datetimeFigureOut">
              <a:rPr lang="en-US" smtClean="0"/>
              <a:pPr/>
              <a:t>1/24/2018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2" y="9378828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50445" y="9378828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3758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50445" y="4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fld id="{D7547E60-4BE7-4E4E-9AAA-5EE35AEC995C}" type="datetimeFigureOut">
              <a:rPr lang="en-US" smtClean="0"/>
              <a:pPr/>
              <a:t>1/24/2018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40300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90419" tIns="45210" rIns="90419" bIns="45210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690271"/>
            <a:ext cx="5438140" cy="4443412"/>
          </a:xfrm>
          <a:prstGeom prst="rect">
            <a:avLst/>
          </a:prstGeom>
        </p:spPr>
        <p:txBody>
          <a:bodyPr lIns="90419" tIns="45210" rIns="90419" bIns="45210"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2" y="9378828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50445" y="9378828"/>
            <a:ext cx="2945659" cy="493712"/>
          </a:xfrm>
          <a:prstGeom prst="rect">
            <a:avLst/>
          </a:prstGeom>
        </p:spPr>
        <p:txBody>
          <a:bodyPr lIns="90419" tIns="45210" rIns="90419" bIns="45210"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9638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0046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D9CA-4AC4-4797-BC11-208CF9808BBC}" type="datetime1">
              <a:rPr lang="en-US" smtClean="0"/>
              <a:pPr/>
              <a:t>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3121-5B9A-41A3-82B9-FF1E481556D7}" type="datetime1">
              <a:rPr lang="en-US" smtClean="0"/>
              <a:pPr/>
              <a:t>1/24/2018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D7F6-1F0D-4A51-8CC0-9B6D8AD0192F}" type="datetime1">
              <a:rPr lang="en-US" smtClean="0"/>
              <a:pPr/>
              <a:t>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01D5-A900-4910-B47D-94DE287FB7CA}" type="datetime1">
              <a:rPr lang="en-US" smtClean="0"/>
              <a:pPr/>
              <a:t>1/24/2018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5A54D-A621-476F-A167-FDF0588A9E7B}" type="datetime1">
              <a:rPr lang="en-US" smtClean="0"/>
              <a:pPr/>
              <a:t>1/24/2018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7130396-B1A9-4DA1-A44F-D5F8C566B738}" type="datetime1">
              <a:rPr lang="en-US" smtClean="0"/>
              <a:pPr/>
              <a:t>1/24/2018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83568" y="2420888"/>
            <a:ext cx="7772400" cy="1470025"/>
          </a:xfrm>
          <a:prstGeom prst="rect">
            <a:avLst/>
          </a:prstGeom>
        </p:spPr>
        <p:txBody>
          <a:bodyPr anchor="b" anchorCtr="0">
            <a:normAutofit fontScale="97500"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099" y="3227908"/>
            <a:ext cx="9144000" cy="2622153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инклюзивного обучения и воспитания детей с ограниченными возможностями здоровья и инвалидностью 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Ненецком автономном округе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готов.gif"/>
          <p:cNvPicPr>
            <a:picLocks noChangeAspect="1"/>
          </p:cNvPicPr>
          <p:nvPr/>
        </p:nvPicPr>
        <p:blipFill rotWithShape="1">
          <a:blip r:embed="rId3" cstate="print"/>
          <a:srcRect r="20052" b="71968"/>
          <a:stretch/>
        </p:blipFill>
        <p:spPr>
          <a:xfrm>
            <a:off x="3052068" y="1772816"/>
            <a:ext cx="3248124" cy="1512168"/>
          </a:xfrm>
          <a:prstGeom prst="rect">
            <a:avLst/>
          </a:prstGeom>
        </p:spPr>
      </p:pic>
      <p:pic>
        <p:nvPicPr>
          <p:cNvPr id="10" name="Рисунок 9" descr="Без-имени-22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31740"/>
            <a:ext cx="1584176" cy="1914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10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40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инклюзивного образования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136904" cy="4111352"/>
          </a:xfrm>
        </p:spPr>
        <p:txBody>
          <a:bodyPr>
            <a:normAutofit fontScale="40000" lnSpcReduction="20000"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Инклюзивное образование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развития общего образования, который подразумевает доступность образования для всех, в плане приспособления к различным нуждам всех детей, что обеспечивает доступ к образованию для детей с особыми потребностями</a:t>
            </a:r>
          </a:p>
          <a:p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инклюзивного образования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всем обучающимся возможность наиболее полноценной социальной жизни, наиболее активного участия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коллективе местном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сообществе, тем самым обеспечить наиболее полное взаимодействие, помощь друг другу как членам 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</a:t>
            </a:r>
          </a:p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принимать учеников с инвалидностью как любых других детей в классе; </a:t>
            </a:r>
            <a:endParaRPr lang="ru-RU" sz="4000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включать их в одинаковые виды деятельности, хотя ставить разные задачи; </a:t>
            </a:r>
            <a:endParaRPr lang="ru-RU" sz="4000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вовлекать учеников в коллективные формы обучения и групповое решение задач; </a:t>
            </a:r>
            <a:endParaRPr lang="ru-RU" sz="4000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1556792"/>
            <a:ext cx="8496944" cy="4824536"/>
          </a:xfrm>
          <a:ln>
            <a:solidFill>
              <a:schemeClr val="accent1"/>
            </a:solidFill>
          </a:ln>
        </p:spPr>
        <p:txBody>
          <a:bodyPr anchor="ctr">
            <a:normAutofit fontScale="85000" lnSpcReduction="10000"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Конституции Российской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Федерации;</a:t>
            </a:r>
          </a:p>
          <a:p>
            <a:pPr indent="450215" algn="just">
              <a:spcAft>
                <a:spcPts val="0"/>
              </a:spcAft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Федеральный закон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от 29.12.2012 № 273-ФЗ «Об образовании в Российской Федерации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»;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Окружной закон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от 16.04.2014 № 12-оз «Об образовании в Ненецком автономном округе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».</a:t>
            </a:r>
          </a:p>
          <a:p>
            <a:pPr indent="450215" algn="just">
              <a:spcAft>
                <a:spcPts val="0"/>
              </a:spcAft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Санитарно-эпидемиологические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требования к условиям и организации обучения и воспитания в организациях,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 СанПиН 2.4.2.3286-15; </a:t>
            </a:r>
          </a:p>
          <a:p>
            <a:pPr indent="450215" algn="just">
              <a:spcAft>
                <a:spcPts val="0"/>
              </a:spcAft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Федеральный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государственный образовательный стандарт начального общего образования обучающихся с ОВЗ и федеральный государственный образовательный стандарт обучающихся с умственной отсталостью (интеллектуальными нарушениями) - приказы Минобрнауки России от 19.12.2014 № 1598 и от 19.12.2014 № 1599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Нормативно-правовое основание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0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57136" y="450106"/>
            <a:ext cx="8075240" cy="5904656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4</a:t>
            </a:fld>
            <a:endParaRPr lang="en-US"/>
          </a:p>
        </p:txBody>
      </p:sp>
      <p:sp>
        <p:nvSpPr>
          <p:cNvPr id="7" name="Облако 6"/>
          <p:cNvSpPr/>
          <p:nvPr/>
        </p:nvSpPr>
        <p:spPr>
          <a:xfrm>
            <a:off x="5729327" y="1146333"/>
            <a:ext cx="3313011" cy="171621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2х учреждениях для детей дошкольного и младшего школьного возраста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88186" y="1134563"/>
            <a:ext cx="2743421" cy="171051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25  детских садах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644008" y="4446126"/>
            <a:ext cx="4247657" cy="210451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5ти общеобразовательных организациях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438885" y="4496444"/>
            <a:ext cx="3542918" cy="1888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4 филиалах общеобразовательных организаций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3131607" y="2449113"/>
            <a:ext cx="3185586" cy="2459155"/>
          </a:xfrm>
          <a:prstGeom prst="sun">
            <a:avLst>
              <a:gd name="adj" fmla="val 2048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3405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воспитываются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39408" y="3295064"/>
            <a:ext cx="2699022" cy="9144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 компенсирующей направленности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553826" y="3197135"/>
            <a:ext cx="2296278" cy="9144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т.ч. 14 детей -инвалидов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295861" y="1170344"/>
            <a:ext cx="2269211" cy="116754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общеразвивающей направленности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с ОВЗ, в т.ч.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ребенка-инвалида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3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87623" y="404664"/>
            <a:ext cx="7632847" cy="5256584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образование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33х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5</a:t>
            </a:fld>
            <a:endParaRPr lang="en-US"/>
          </a:p>
        </p:txBody>
      </p:sp>
      <p:sp>
        <p:nvSpPr>
          <p:cNvPr id="5" name="Облако 4"/>
          <p:cNvSpPr/>
          <p:nvPr/>
        </p:nvSpPr>
        <p:spPr>
          <a:xfrm>
            <a:off x="367665" y="860139"/>
            <a:ext cx="2448272" cy="1512168"/>
          </a:xfrm>
          <a:prstGeom prst="clou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27 общеобразовательных организациях обучается 6337 обучающихся.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2249488" y="1779040"/>
            <a:ext cx="2880320" cy="1683770"/>
          </a:xfrm>
          <a:prstGeom prst="clou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Из них 790 детей с </a:t>
            </a:r>
            <a:r>
              <a:rPr lang="ru-RU" sz="1400" dirty="0" smtClean="0"/>
              <a:t>ОВЗ и 112  с инвалидностью</a:t>
            </a:r>
            <a:r>
              <a:rPr lang="ru-RU" dirty="0"/>
              <a:t>.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4509606" y="2854190"/>
            <a:ext cx="2880320" cy="1728192"/>
          </a:xfrm>
          <a:prstGeom prst="clou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 33 специальных </a:t>
            </a:r>
            <a:r>
              <a:rPr lang="ru-RU" sz="1400" dirty="0"/>
              <a:t>коррекционных классах обучается 392 ребенка с ОВЗ, в т.ч. 14 детей-инвалидов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61454"/>
            <a:ext cx="3707905" cy="21878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71" y="595535"/>
            <a:ext cx="3060570" cy="2041377"/>
          </a:xfrm>
          <a:prstGeom prst="rect">
            <a:avLst/>
          </a:prstGeom>
        </p:spPr>
      </p:pic>
      <p:sp>
        <p:nvSpPr>
          <p:cNvPr id="11" name="Облако 10"/>
          <p:cNvSpPr/>
          <p:nvPr/>
        </p:nvSpPr>
        <p:spPr>
          <a:xfrm>
            <a:off x="6015163" y="4582382"/>
            <a:ext cx="2820521" cy="1557161"/>
          </a:xfrm>
          <a:prstGeom prst="clou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СКШИ обучается 97 детей с ОВЗ, из них 37 детей-инвалидов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0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476672"/>
            <a:ext cx="7920880" cy="569552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ГБОУ НАО 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«Ненецкая средняя школа им. А.П. Пырерки» 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учебно-консультационный </a:t>
            </a:r>
          </a:p>
          <a:p>
            <a:pPr algn="ctr"/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«Школьный центр здоровья»</a:t>
            </a:r>
          </a:p>
          <a:p>
            <a:pPr algn="ctr"/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6</a:t>
            </a:fld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492896"/>
            <a:ext cx="2755631" cy="1828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570" y="3262205"/>
            <a:ext cx="2512457" cy="1688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305" y="4607922"/>
            <a:ext cx="2766652" cy="1844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1027" y="2446536"/>
            <a:ext cx="2554445" cy="1755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6741" y="4607921"/>
            <a:ext cx="2658086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3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0474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школах округа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работают: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педагогов-психологов, </a:t>
            </a:r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учителя-дефектолога, </a:t>
            </a:r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9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учителей-логопедов, </a:t>
            </a:r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24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педагога.</a:t>
            </a:r>
          </a:p>
          <a:p>
            <a:pPr marL="45720" indent="0">
              <a:spcAft>
                <a:spcPts val="0"/>
              </a:spcAft>
              <a:buNone/>
            </a:pPr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80 %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работающих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с ОВЗ и с  инвалидностью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квалификацию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Ненецкого регионального центра развития образования функционирует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объединение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специальных коррекционных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классов;</a:t>
            </a:r>
          </a:p>
          <a:p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477247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обеспеченность</a:t>
            </a:r>
            <a:endParaRPr lang="ru-RU" sz="24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8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755575" y="405184"/>
            <a:ext cx="7931223" cy="554409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нормативной базы: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Повышающие коэффициенты на обучение детей с ОВЗ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2х разовым бесплатным питанием детей с ОВЗ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 норматив аудиторной нагрузки при образовании детей на дому или в мед. организации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перечень региональных ресурсных площадок по инклюзивному образованию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план мероприятий «Развитие ранней помощи в НАО на 2018-2020 гг.»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«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карта» по вопросу развития системы профессиональной ориентации детей-инвалидов и лиц с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на 2016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- 2020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гг. 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карта» по повышению уровня профессиональной компетенции педагогических работников государственных образовательных организаций НАО в период с 2017-2020 годов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1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476672"/>
            <a:ext cx="7920880" cy="5544616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дальнейшего развития инклюзивного образования в округе поставлены следующие задачи: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) кадровое обеспечение, повышение квалификации педагогических работников, владеющих специальными методами обучения и воспитания детей с ОВЗ;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2) обеспеченность образовательных организаций специальными учебниками и учебными пособиями, техническими средствами для обучающихся с ОВЗ и инвалидностью;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3) создание условий для детей с ОВЗ и инвалидностью для обучения по программам дошкольного образования на дому;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4) обеспечение повышенного финансирования дошкольных образовательных организаций на организацию обучения детей с ОВЗ и инвалидностью;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5) обеспечение контроля качества индивидуального обучения на дому детей с ОВЗ и инвалидностью;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6) повышение родительской компетенции в обучении и воспитании детей с ОВЗ и инвалидностью;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7) повышение доступности услуг дополнительного образования детей с ОВЗ и инвалидностью;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8) организация лечебного и диетического питания в образовательных организациях при наличии в них детей, нуждающихся в лечебном и диетическом питании;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9) продолжение формирования толерантной среды к лицам с ОВЗ и инвалидностью.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c7a8acf2bb8ae9a7d4ece0ca238c861d9121ea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A16154E-A0DF-4D27-AFD4-D3380C4344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695</Words>
  <Application>Microsoft Office PowerPoint</Application>
  <PresentationFormat>Экран (4:3)</PresentationFormat>
  <Paragraphs>75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MS PGothic</vt:lpstr>
      <vt:lpstr>Calibri</vt:lpstr>
      <vt:lpstr>Georgia</vt:lpstr>
      <vt:lpstr>Monotype Corsiva</vt:lpstr>
      <vt:lpstr>Times New Roman</vt:lpstr>
      <vt:lpstr>Trebuchet MS</vt:lpstr>
      <vt:lpstr>Wingdings</vt:lpstr>
      <vt:lpstr>Воздушный поток</vt:lpstr>
      <vt:lpstr>Организация инклюзивного обучения и воспитания детей с ограниченными возможностями здоровья и инвалидностью в Ненецком автономном округе</vt:lpstr>
      <vt:lpstr>Цель и задачи инклюзивного образования</vt:lpstr>
      <vt:lpstr>Нормативно-правовое основание</vt:lpstr>
      <vt:lpstr>Презентация PowerPoint</vt:lpstr>
      <vt:lpstr>Презентация PowerPoint</vt:lpstr>
      <vt:lpstr>Презентация PowerPoint</vt:lpstr>
      <vt:lpstr>Педагогическая обеспеченность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2012-04-16T07:40:27Z</dcterms:created>
  <dcterms:modified xsi:type="dcterms:W3CDTF">2018-01-24T07:51:03Z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