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Default Extension="xlsx" ContentType="application/vnd.openxmlformats-officedocument.spreadsheetml.sheet"/>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charts/chart1.xml" ContentType="application/vnd.openxmlformats-officedocument.drawingml.chart+xml"/>
  <Override PartName="/ppt/theme/themeOverride1.xml" ContentType="application/vnd.openxmlformats-officedocument.themeOverride+xml"/>
  <Override PartName="/ppt/notesSlides/notesSlide14.xml" ContentType="application/vnd.openxmlformats-officedocument.presentationml.notesSlide+xml"/>
  <Override PartName="/ppt/charts/chart2.xml" ContentType="application/vnd.openxmlformats-officedocument.drawingml.chart+xml"/>
  <Override PartName="/ppt/theme/themeOverride2.xml" ContentType="application/vnd.openxmlformats-officedocument.themeOverride+xml"/>
  <Override PartName="/ppt/notesSlides/notesSlide15.xml" ContentType="application/vnd.openxmlformats-officedocument.presentationml.notesSlide+xml"/>
  <Override PartName="/ppt/charts/chart3.xml" ContentType="application/vnd.openxmlformats-officedocument.drawingml.chart+xml"/>
  <Override PartName="/ppt/theme/themeOverride3.xml" ContentType="application/vnd.openxmlformats-officedocument.themeOverride+xml"/>
  <Override PartName="/ppt/notesSlides/notesSlide16.xml" ContentType="application/vnd.openxmlformats-officedocument.presentationml.notesSlide+xml"/>
  <Override PartName="/ppt/charts/chart4.xml" ContentType="application/vnd.openxmlformats-officedocument.drawingml.chart+xml"/>
  <Override PartName="/ppt/theme/themeOverride4.xml" ContentType="application/vnd.openxmlformats-officedocument.themeOverride+xml"/>
  <Override PartName="/ppt/notesSlides/notesSlide17.xml" ContentType="application/vnd.openxmlformats-officedocument.presentationml.notesSlide+xml"/>
  <Override PartName="/ppt/charts/chart5.xml" ContentType="application/vnd.openxmlformats-officedocument.drawingml.chart+xml"/>
  <Override PartName="/ppt/theme/themeOverride5.xml" ContentType="application/vnd.openxmlformats-officedocument.themeOverride+xml"/>
  <Override PartName="/ppt/notesSlides/notesSlide18.xml" ContentType="application/vnd.openxmlformats-officedocument.presentationml.notesSlide+xml"/>
  <Override PartName="/ppt/charts/chart6.xml" ContentType="application/vnd.openxmlformats-officedocument.drawingml.chart+xml"/>
  <Override PartName="/ppt/theme/themeOverride6.xml" ContentType="application/vnd.openxmlformats-officedocument.themeOverride+xml"/>
  <Override PartName="/ppt/notesSlides/notesSlide19.xml" ContentType="application/vnd.openxmlformats-officedocument.presentationml.notesSlide+xml"/>
  <Override PartName="/ppt/charts/chart7.xml" ContentType="application/vnd.openxmlformats-officedocument.drawingml.chart+xml"/>
  <Override PartName="/ppt/theme/themeOverride7.xml" ContentType="application/vnd.openxmlformats-officedocument.themeOverride+xml"/>
  <Override PartName="/ppt/charts/chart8.xml" ContentType="application/vnd.openxmlformats-officedocument.drawingml.chart+xml"/>
  <Override PartName="/ppt/theme/themeOverride8.xml" ContentType="application/vnd.openxmlformats-officedocument.themeOverr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charts/colors1.xml" ContentType="application/vnd.ms-office.chartcolorstyle+xml"/>
  <Override PartName="/ppt/charts/style1.xml" ContentType="application/vnd.ms-office.chartstyle+xml"/>
  <Override PartName="/ppt/charts/colors2.xml" ContentType="application/vnd.ms-office.chartcolorstyle+xml"/>
  <Override PartName="/ppt/charts/style2.xml" ContentType="application/vnd.ms-office.chartstyle+xml"/>
  <Override PartName="/ppt/charts/colors3.xml" ContentType="application/vnd.ms-office.chartcolorstyle+xml"/>
  <Override PartName="/ppt/charts/style3.xml" ContentType="application/vnd.ms-office.chartstyle+xml"/>
  <Override PartName="/ppt/charts/colors4.xml" ContentType="application/vnd.ms-office.chartcolorstyle+xml"/>
  <Override PartName="/ppt/charts/style4.xml" ContentType="application/vnd.ms-office.chartstyle+xml"/>
  <Override PartName="/ppt/charts/colors5.xml" ContentType="application/vnd.ms-office.chartcolorstyle+xml"/>
  <Override PartName="/ppt/charts/style5.xml" ContentType="application/vnd.ms-office.chartstyle+xml"/>
  <Override PartName="/ppt/charts/colors6.xml" ContentType="application/vnd.ms-office.chartcolorstyle+xml"/>
  <Override PartName="/ppt/charts/style6.xml" ContentType="application/vnd.ms-office.chartstyle+xml"/>
  <Override PartName="/ppt/charts/colors7.xml" ContentType="application/vnd.ms-office.chartcolorstyle+xml"/>
  <Override PartName="/ppt/charts/style7.xml" ContentType="application/vnd.ms-office.chartstyle+xml"/>
  <Override PartName="/ppt/charts/colors8.xml" ContentType="application/vnd.ms-office.chartcolorstyle+xml"/>
  <Override PartName="/ppt/charts/style8.xml" ContentType="application/vnd.ms-office.chartstyl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bookmarkIdSeed="2">
  <p:sldMasterIdLst>
    <p:sldMasterId id="2147483648" r:id="rId1"/>
  </p:sldMasterIdLst>
  <p:notesMasterIdLst>
    <p:notesMasterId r:id="rId23"/>
  </p:notesMasterIdLst>
  <p:sldIdLst>
    <p:sldId id="256" r:id="rId2"/>
    <p:sldId id="303" r:id="rId3"/>
    <p:sldId id="448" r:id="rId4"/>
    <p:sldId id="490" r:id="rId5"/>
    <p:sldId id="491" r:id="rId6"/>
    <p:sldId id="492" r:id="rId7"/>
    <p:sldId id="493" r:id="rId8"/>
    <p:sldId id="494" r:id="rId9"/>
    <p:sldId id="502" r:id="rId10"/>
    <p:sldId id="503" r:id="rId11"/>
    <p:sldId id="504" r:id="rId12"/>
    <p:sldId id="505" r:id="rId13"/>
    <p:sldId id="495" r:id="rId14"/>
    <p:sldId id="507" r:id="rId15"/>
    <p:sldId id="498" r:id="rId16"/>
    <p:sldId id="508" r:id="rId17"/>
    <p:sldId id="499" r:id="rId18"/>
    <p:sldId id="500" r:id="rId19"/>
    <p:sldId id="509" r:id="rId20"/>
    <p:sldId id="501" r:id="rId21"/>
    <p:sldId id="489" r:id="rId22"/>
  </p:sldIdLst>
  <p:sldSz cx="9906000" cy="6858000" type="A4"/>
  <p:notesSz cx="6797675" cy="9928225"/>
  <p:defaultTextStyle>
    <a:defPPr>
      <a:defRPr lang="en-US"/>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mn-ea"/>
        <a:cs typeface="Arial" panose="020B0604020202020204" pitchFamily="34" charset="0"/>
      </a:defRPr>
    </a:lvl1pPr>
    <a:lvl2pPr marL="53638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mn-ea"/>
        <a:cs typeface="Arial" panose="020B0604020202020204" pitchFamily="34" charset="0"/>
      </a:defRPr>
    </a:lvl2pPr>
    <a:lvl3pPr marL="1072761"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mn-ea"/>
        <a:cs typeface="Arial" panose="020B0604020202020204" pitchFamily="34" charset="0"/>
      </a:defRPr>
    </a:lvl3pPr>
    <a:lvl4pPr marL="1609141"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mn-ea"/>
        <a:cs typeface="Arial" panose="020B0604020202020204" pitchFamily="34" charset="0"/>
      </a:defRPr>
    </a:lvl4pPr>
    <a:lvl5pPr marL="214552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mn-ea"/>
        <a:cs typeface="Arial" panose="020B0604020202020204" pitchFamily="34" charset="0"/>
      </a:defRPr>
    </a:lvl5pPr>
    <a:lvl6pPr marL="2681902" algn="l" defTabSz="1072761"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3218282" algn="l" defTabSz="1072761"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754661" algn="l" defTabSz="1072761"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4291043" algn="l" defTabSz="1072761"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xmlns="">
        <p15:guide id="1" orient="horz" pos="2057" userDrawn="1">
          <p15:clr>
            <a:srgbClr val="A4A3A4"/>
          </p15:clr>
        </p15:guide>
        <p15:guide id="2" pos="2348" userDrawn="1">
          <p15:clr>
            <a:srgbClr val="A4A3A4"/>
          </p15:clr>
        </p15:guide>
        <p15:guide id="3" orient="horz" pos="2160" userDrawn="1">
          <p15:clr>
            <a:srgbClr val="A4A3A4"/>
          </p15:clr>
        </p15:guide>
        <p15:guide id="4" pos="3129"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933"/>
    <a:srgbClr val="FF9900"/>
    <a:srgbClr val="FFFF99"/>
    <a:srgbClr val="443030"/>
    <a:srgbClr val="810000"/>
    <a:srgbClr val="FF6600"/>
    <a:srgbClr val="B0A7A7"/>
    <a:srgbClr val="FFCC66"/>
    <a:srgbClr val="5B4141"/>
    <a:srgbClr val="FFFF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46F890A9-2807-4EBB-B81D-B2AA78EC7F39}" styleName="Темный стиль 2 - акцент 5/акцент 6">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5">
              <a:tint val="20000"/>
            </a:schemeClr>
          </a:solidFill>
        </a:fill>
      </a:tcStyle>
    </a:lastRow>
    <a:firstRow>
      <a:tcTxStyle b="on">
        <a:fontRef idx="minor">
          <a:scrgbClr r="0" g="0" b="0"/>
        </a:fontRef>
        <a:schemeClr val="lt1"/>
      </a:tcTxStyle>
      <a:tcStyle>
        <a:tcBdr/>
        <a:fill>
          <a:solidFill>
            <a:schemeClr val="accent6"/>
          </a:solidFill>
        </a:fill>
      </a:tcStyle>
    </a:firstRow>
  </a:tblStyle>
  <a:tblStyle styleId="{5FD0F851-EC5A-4D38-B0AD-8093EC10F338}" styleName="Светлый стиль 1 - акцент 5">
    <a:wholeTbl>
      <a:tcTxStyle>
        <a:fontRef idx="minor">
          <a:scrgbClr r="0" g="0" b="0"/>
        </a:fontRef>
        <a:schemeClr val="tx1"/>
      </a:tcTxStyle>
      <a:tcStyle>
        <a:tcBdr>
          <a:left>
            <a:ln>
              <a:noFill/>
            </a:ln>
          </a:left>
          <a:right>
            <a:ln>
              <a:noFill/>
            </a:ln>
          </a:right>
          <a:top>
            <a:ln w="12700" cmpd="sng">
              <a:solidFill>
                <a:schemeClr val="accent5"/>
              </a:solidFill>
            </a:ln>
          </a:top>
          <a:bottom>
            <a:ln w="12700" cmpd="sng">
              <a:solidFill>
                <a:schemeClr val="accent5"/>
              </a:solidFill>
            </a:ln>
          </a:bottom>
          <a:insideH>
            <a:ln>
              <a:noFill/>
            </a:ln>
          </a:insideH>
          <a:insideV>
            <a:ln>
              <a:noFill/>
            </a:ln>
          </a:insideV>
        </a:tcBdr>
        <a:fill>
          <a:noFill/>
        </a:fill>
      </a:tcStyle>
    </a:wholeTbl>
    <a:band1H>
      <a:tcStyle>
        <a:tcBdr/>
        <a:fill>
          <a:solidFill>
            <a:schemeClr val="accent5">
              <a:alpha val="20000"/>
            </a:schemeClr>
          </a:solidFill>
        </a:fill>
      </a:tcStyle>
    </a:band1H>
    <a:band2H>
      <a:tcStyle>
        <a:tcBdr/>
      </a:tcStyle>
    </a:band2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12700" cmpd="sng">
              <a:solidFill>
                <a:schemeClr val="accent5"/>
              </a:solidFill>
            </a:ln>
          </a:top>
        </a:tcBdr>
        <a:fill>
          <a:noFill/>
        </a:fill>
      </a:tcStyle>
    </a:lastRow>
    <a:firstRow>
      <a:tcTxStyle b="on"/>
      <a:tcStyle>
        <a:tcBdr>
          <a:bottom>
            <a:ln w="12700" cmpd="sng">
              <a:solidFill>
                <a:schemeClr val="accent5"/>
              </a:solidFill>
            </a:ln>
          </a:bottom>
        </a:tcBdr>
        <a:fill>
          <a:noFill/>
        </a:fill>
      </a:tcStyle>
    </a:firstRow>
  </a:tblStyle>
  <a:tblStyle styleId="{35758FB7-9AC5-4552-8A53-C91805E547FA}" styleName="Стиль из темы 1 - акцент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 styleId="{21E4AEA4-8DFA-4A89-87EB-49C32662AFE0}" styleName="Средний стиль 2 — акцент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9DCAF9ED-07DC-4A11-8D7F-57B35C25682E}" styleName="Средний стиль 1 — акцент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a:noFill/>
            </a:ln>
          </a:insideV>
        </a:tcBdr>
        <a:fill>
          <a:solidFill>
            <a:schemeClr val="lt1"/>
          </a:solidFill>
        </a:fill>
      </a:tcStyle>
    </a:wholeTbl>
    <a:band1H>
      <a:tcStyle>
        <a:tcBdr/>
        <a:fill>
          <a:solidFill>
            <a:schemeClr val="accent2">
              <a:tint val="20000"/>
            </a:schemeClr>
          </a:solidFill>
        </a:fill>
      </a:tcStyle>
    </a:band1H>
    <a:band1V>
      <a:tcStyle>
        <a:tcBdr/>
        <a:fill>
          <a:solidFill>
            <a:schemeClr val="accent2">
              <a:tint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solidFill>
            <a:schemeClr val="lt1"/>
          </a:solidFill>
        </a:fill>
      </a:tcStyle>
    </a:lastRow>
    <a:firstRow>
      <a:tcTxStyle b="on">
        <a:fontRef idx="minor">
          <a:scrgbClr r="0" g="0" b="0"/>
        </a:fontRef>
        <a:schemeClr val="lt1"/>
      </a:tcTxStyle>
      <a:tcStyle>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3327" autoAdjust="0"/>
    <p:restoredTop sz="99429" autoAdjust="0"/>
  </p:normalViewPr>
  <p:slideViewPr>
    <p:cSldViewPr snapToGrid="0" snapToObjects="1">
      <p:cViewPr>
        <p:scale>
          <a:sx n="121" d="100"/>
          <a:sy n="121" d="100"/>
        </p:scale>
        <p:origin x="-1074" y="-30"/>
      </p:cViewPr>
      <p:guideLst>
        <p:guide orient="horz" pos="2057"/>
        <p:guide orient="horz" pos="2160"/>
        <p:guide pos="2348"/>
        <p:guide pos="3129"/>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charts/_rels/chart1.xml.rels><?xml version="1.0" encoding="UTF-8" standalone="yes"?>
<Relationships xmlns="http://schemas.openxmlformats.org/package/2006/relationships"><Relationship Id="rId3" Type="http://schemas.microsoft.com/office/2011/relationships/chartColorStyle" Target="colors1.xml"/><Relationship Id="rId2" Type="http://schemas.openxmlformats.org/officeDocument/2006/relationships/package" Target="../embeddings/Microsoft_Excel_Worksheet1.xlsx"/><Relationship Id="rId1" Type="http://schemas.openxmlformats.org/officeDocument/2006/relationships/themeOverride" Target="../theme/themeOverride1.xml"/><Relationship Id="rId4" Type="http://schemas.microsoft.com/office/2011/relationships/chartStyle" Target="style1.xml"/></Relationships>
</file>

<file path=ppt/charts/_rels/chart2.xml.rels><?xml version="1.0" encoding="UTF-8" standalone="yes"?>
<Relationships xmlns="http://schemas.openxmlformats.org/package/2006/relationships"><Relationship Id="rId3" Type="http://schemas.microsoft.com/office/2011/relationships/chartColorStyle" Target="colors2.xml"/><Relationship Id="rId2" Type="http://schemas.openxmlformats.org/officeDocument/2006/relationships/package" Target="../embeddings/Microsoft_Excel_Worksheet2.xlsx"/><Relationship Id="rId1" Type="http://schemas.openxmlformats.org/officeDocument/2006/relationships/themeOverride" Target="../theme/themeOverride2.xml"/><Relationship Id="rId4" Type="http://schemas.microsoft.com/office/2011/relationships/chartStyle" Target="style2.xml"/></Relationships>
</file>

<file path=ppt/charts/_rels/chart3.xml.rels><?xml version="1.0" encoding="UTF-8" standalone="yes"?>
<Relationships xmlns="http://schemas.openxmlformats.org/package/2006/relationships"><Relationship Id="rId3" Type="http://schemas.microsoft.com/office/2011/relationships/chartColorStyle" Target="colors3.xml"/><Relationship Id="rId2" Type="http://schemas.openxmlformats.org/officeDocument/2006/relationships/package" Target="../embeddings/Microsoft_Excel_Worksheet3.xlsx"/><Relationship Id="rId1" Type="http://schemas.openxmlformats.org/officeDocument/2006/relationships/themeOverride" Target="../theme/themeOverride3.xml"/><Relationship Id="rId4" Type="http://schemas.microsoft.com/office/2011/relationships/chartStyle" Target="style3.xml"/></Relationships>
</file>

<file path=ppt/charts/_rels/chart4.xml.rels><?xml version="1.0" encoding="UTF-8" standalone="yes"?>
<Relationships xmlns="http://schemas.openxmlformats.org/package/2006/relationships"><Relationship Id="rId3" Type="http://schemas.microsoft.com/office/2011/relationships/chartColorStyle" Target="colors4.xml"/><Relationship Id="rId2" Type="http://schemas.openxmlformats.org/officeDocument/2006/relationships/package" Target="../embeddings/Microsoft_Excel_Worksheet4.xlsx"/><Relationship Id="rId1" Type="http://schemas.openxmlformats.org/officeDocument/2006/relationships/themeOverride" Target="../theme/themeOverride4.xml"/><Relationship Id="rId4" Type="http://schemas.microsoft.com/office/2011/relationships/chartStyle" Target="style4.xml"/></Relationships>
</file>

<file path=ppt/charts/_rels/chart5.xml.rels><?xml version="1.0" encoding="UTF-8" standalone="yes"?>
<Relationships xmlns="http://schemas.openxmlformats.org/package/2006/relationships"><Relationship Id="rId3" Type="http://schemas.microsoft.com/office/2011/relationships/chartColorStyle" Target="colors5.xml"/><Relationship Id="rId2" Type="http://schemas.openxmlformats.org/officeDocument/2006/relationships/package" Target="../embeddings/Microsoft_Excel_Worksheet5.xlsx"/><Relationship Id="rId1" Type="http://schemas.openxmlformats.org/officeDocument/2006/relationships/themeOverride" Target="../theme/themeOverride5.xml"/><Relationship Id="rId4" Type="http://schemas.microsoft.com/office/2011/relationships/chartStyle" Target="style5.xml"/></Relationships>
</file>

<file path=ppt/charts/_rels/chart6.xml.rels><?xml version="1.0" encoding="UTF-8" standalone="yes"?>
<Relationships xmlns="http://schemas.openxmlformats.org/package/2006/relationships"><Relationship Id="rId3" Type="http://schemas.microsoft.com/office/2011/relationships/chartColorStyle" Target="colors6.xml"/><Relationship Id="rId2" Type="http://schemas.openxmlformats.org/officeDocument/2006/relationships/package" Target="../embeddings/Microsoft_Excel_Worksheet6.xlsx"/><Relationship Id="rId1" Type="http://schemas.openxmlformats.org/officeDocument/2006/relationships/themeOverride" Target="../theme/themeOverride6.xml"/><Relationship Id="rId4" Type="http://schemas.microsoft.com/office/2011/relationships/chartStyle" Target="style6.xml"/></Relationships>
</file>

<file path=ppt/charts/_rels/chart7.xml.rels><?xml version="1.0" encoding="UTF-8" standalone="yes"?>
<Relationships xmlns="http://schemas.openxmlformats.org/package/2006/relationships"><Relationship Id="rId3" Type="http://schemas.microsoft.com/office/2011/relationships/chartColorStyle" Target="colors7.xml"/><Relationship Id="rId2" Type="http://schemas.openxmlformats.org/officeDocument/2006/relationships/package" Target="../embeddings/Microsoft_Excel_Worksheet7.xlsx"/><Relationship Id="rId1" Type="http://schemas.openxmlformats.org/officeDocument/2006/relationships/themeOverride" Target="../theme/themeOverride7.xml"/><Relationship Id="rId4" Type="http://schemas.microsoft.com/office/2011/relationships/chartStyle" Target="style7.xml"/></Relationships>
</file>

<file path=ppt/charts/_rels/chart8.xml.rels><?xml version="1.0" encoding="UTF-8" standalone="yes"?>
<Relationships xmlns="http://schemas.openxmlformats.org/package/2006/relationships"><Relationship Id="rId3" Type="http://schemas.microsoft.com/office/2011/relationships/chartColorStyle" Target="colors8.xml"/><Relationship Id="rId2" Type="http://schemas.openxmlformats.org/officeDocument/2006/relationships/package" Target="../embeddings/Microsoft_Excel_Worksheet8.xlsx"/><Relationship Id="rId1" Type="http://schemas.openxmlformats.org/officeDocument/2006/relationships/themeOverride" Target="../theme/themeOverride8.xml"/><Relationship Id="rId4" Type="http://schemas.microsoft.com/office/2011/relationships/chartStyle" Target="style8.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ru-RU"/>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barChart>
        <c:barDir val="bar"/>
        <c:grouping val="clustered"/>
        <c:varyColors val="0"/>
        <c:dLbls>
          <c:showLegendKey val="0"/>
          <c:showVal val="0"/>
          <c:showCatName val="0"/>
          <c:showSerName val="0"/>
          <c:showPercent val="0"/>
          <c:showBubbleSize val="0"/>
        </c:dLbls>
        <c:gapWidth val="75"/>
        <c:overlap val="-25"/>
        <c:axId val="42345984"/>
        <c:axId val="42347520"/>
      </c:barChart>
      <c:catAx>
        <c:axId val="42345984"/>
        <c:scaling>
          <c:orientation val="maxMin"/>
        </c:scaling>
        <c:delete val="0"/>
        <c:axPos val="l"/>
        <c:numFmt formatCode="General" sourceLinked="1"/>
        <c:majorTickMark val="none"/>
        <c:minorTickMark val="none"/>
        <c:tickLblPos val="nextTo"/>
        <c:spPr>
          <a:noFill/>
          <a:ln w="12700" cap="flat" cmpd="sng" algn="ctr">
            <a:solidFill>
              <a:schemeClr val="tx1">
                <a:lumMod val="15000"/>
                <a:lumOff val="85000"/>
              </a:schemeClr>
            </a:solidFill>
            <a:round/>
          </a:ln>
          <a:effectLst/>
        </c:spPr>
        <c:txPr>
          <a:bodyPr rot="-60000000" spcFirstLastPara="1" vertOverflow="ellipsis" vert="horz" wrap="square" anchor="ctr" anchorCtr="1"/>
          <a:lstStyle/>
          <a:p>
            <a:pPr>
              <a:defRPr sz="1050" b="0" i="0" u="none" strike="noStrike" kern="1200" baseline="0">
                <a:solidFill>
                  <a:sysClr val="windowText" lastClr="000000"/>
                </a:solidFill>
                <a:latin typeface="Times New Roman" panose="02020603050405020304" pitchFamily="18" charset="0"/>
                <a:ea typeface="+mn-ea"/>
                <a:cs typeface="Times New Roman" panose="02020603050405020304" pitchFamily="18" charset="0"/>
              </a:defRPr>
            </a:pPr>
            <a:endParaRPr lang="ru-RU"/>
          </a:p>
        </c:txPr>
        <c:crossAx val="42347520"/>
        <c:crosses val="autoZero"/>
        <c:auto val="1"/>
        <c:lblAlgn val="ctr"/>
        <c:lblOffset val="100"/>
        <c:noMultiLvlLbl val="0"/>
      </c:catAx>
      <c:valAx>
        <c:axId val="42347520"/>
        <c:scaling>
          <c:orientation val="minMax"/>
        </c:scaling>
        <c:delete val="1"/>
        <c:axPos val="t"/>
        <c:numFmt formatCode="General" sourceLinked="1"/>
        <c:majorTickMark val="none"/>
        <c:minorTickMark val="none"/>
        <c:tickLblPos val="nextTo"/>
        <c:crossAx val="42345984"/>
        <c:crosses val="autoZero"/>
        <c:crossBetween val="between"/>
      </c:valAx>
      <c:spPr>
        <a:noFill/>
        <a:ln>
          <a:noFill/>
        </a:ln>
        <a:effectLst/>
      </c:spPr>
    </c:plotArea>
    <c:plotVisOnly val="1"/>
    <c:dispBlanksAs val="gap"/>
    <c:showDLblsOverMax val="0"/>
  </c:chart>
  <c:spPr>
    <a:noFill/>
    <a:ln w="9525" cap="flat" cmpd="sng" algn="ctr">
      <a:noFill/>
      <a:round/>
    </a:ln>
    <a:effectLst/>
  </c:spPr>
  <c:txPr>
    <a:bodyPr/>
    <a:lstStyle/>
    <a:p>
      <a:pPr>
        <a:defRPr sz="1050">
          <a:solidFill>
            <a:sysClr val="windowText" lastClr="000000"/>
          </a:solidFill>
          <a:latin typeface="Times New Roman" panose="02020603050405020304" pitchFamily="18" charset="0"/>
          <a:cs typeface="Times New Roman" panose="02020603050405020304" pitchFamily="18" charset="0"/>
        </a:defRPr>
      </a:pPr>
      <a:endParaRPr lang="ru-RU"/>
    </a:p>
  </c:txPr>
  <c:externalData r:id="rId2">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ru-RU"/>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barChart>
        <c:barDir val="bar"/>
        <c:grouping val="clustered"/>
        <c:varyColors val="0"/>
        <c:ser>
          <c:idx val="0"/>
          <c:order val="0"/>
          <c:spPr>
            <a:gradFill rotWithShape="1">
              <a:gsLst>
                <a:gs pos="0">
                  <a:schemeClr val="accent2">
                    <a:satMod val="103000"/>
                    <a:lumMod val="102000"/>
                    <a:tint val="94000"/>
                  </a:schemeClr>
                </a:gs>
                <a:gs pos="50000">
                  <a:schemeClr val="accent2">
                    <a:satMod val="110000"/>
                    <a:lumMod val="100000"/>
                    <a:shade val="100000"/>
                  </a:schemeClr>
                </a:gs>
                <a:gs pos="100000">
                  <a:schemeClr val="accent2">
                    <a:lumMod val="99000"/>
                    <a:satMod val="120000"/>
                    <a:shade val="78000"/>
                  </a:schemeClr>
                </a:gs>
              </a:gsLst>
              <a:lin ang="5400000" scaled="0"/>
            </a:gradFill>
            <a:ln>
              <a:noFill/>
            </a:ln>
            <a:effectLst>
              <a:outerShdw blurRad="57150" dist="19050" dir="5400000" algn="ctr" rotWithShape="0">
                <a:srgbClr val="000000">
                  <a:alpha val="63000"/>
                </a:srgbClr>
              </a:outerShdw>
            </a:effectLst>
          </c:spPr>
          <c:invertIfNegative val="0"/>
          <c:dPt>
            <c:idx val="0"/>
            <c:invertIfNegative val="0"/>
            <c:bubble3D val="0"/>
            <c:spPr>
              <a:solidFill>
                <a:srgbClr val="92D050"/>
              </a:solidFill>
              <a:ln>
                <a:noFill/>
              </a:ln>
              <a:effectLst>
                <a:outerShdw blurRad="57150" dist="19050" dir="5400000" algn="ctr" rotWithShape="0">
                  <a:srgbClr val="000000">
                    <a:alpha val="63000"/>
                  </a:srgbClr>
                </a:outerShdw>
              </a:effectLst>
            </c:spPr>
            <c:extLst xmlns:c16r2="http://schemas.microsoft.com/office/drawing/2015/06/chart">
              <c:ext xmlns:c16="http://schemas.microsoft.com/office/drawing/2014/chart" uri="{C3380CC4-5D6E-409C-BE32-E72D297353CC}">
                <c16:uniqueId val="{00000001-6866-4994-967C-35AA54B517CA}"/>
              </c:ext>
            </c:extLst>
          </c:dPt>
          <c:dPt>
            <c:idx val="1"/>
            <c:invertIfNegative val="0"/>
            <c:bubble3D val="0"/>
            <c:spPr>
              <a:solidFill>
                <a:srgbClr val="0070C0"/>
              </a:solidFill>
              <a:ln>
                <a:noFill/>
              </a:ln>
              <a:effectLst>
                <a:outerShdw blurRad="57150" dist="19050" dir="5400000" algn="ctr" rotWithShape="0">
                  <a:srgbClr val="000000">
                    <a:alpha val="63000"/>
                  </a:srgbClr>
                </a:outerShdw>
              </a:effectLst>
            </c:spPr>
            <c:extLst xmlns:c16r2="http://schemas.microsoft.com/office/drawing/2015/06/chart">
              <c:ext xmlns:c16="http://schemas.microsoft.com/office/drawing/2014/chart" uri="{C3380CC4-5D6E-409C-BE32-E72D297353CC}">
                <c16:uniqueId val="{00000003-6866-4994-967C-35AA54B517CA}"/>
              </c:ext>
            </c:extLst>
          </c:dPt>
          <c:dPt>
            <c:idx val="2"/>
            <c:invertIfNegative val="0"/>
            <c:bubble3D val="0"/>
            <c:spPr>
              <a:solidFill>
                <a:srgbClr val="0070C0"/>
              </a:solidFill>
              <a:ln>
                <a:noFill/>
              </a:ln>
              <a:effectLst>
                <a:outerShdw blurRad="57150" dist="19050" dir="5400000" algn="ctr" rotWithShape="0">
                  <a:srgbClr val="000000">
                    <a:alpha val="63000"/>
                  </a:srgbClr>
                </a:outerShdw>
              </a:effectLst>
            </c:spPr>
            <c:extLst xmlns:c16r2="http://schemas.microsoft.com/office/drawing/2015/06/chart">
              <c:ext xmlns:c16="http://schemas.microsoft.com/office/drawing/2014/chart" uri="{C3380CC4-5D6E-409C-BE32-E72D297353CC}">
                <c16:uniqueId val="{00000005-6866-4994-967C-35AA54B517CA}"/>
              </c:ext>
            </c:extLst>
          </c:dPt>
          <c:dPt>
            <c:idx val="3"/>
            <c:invertIfNegative val="0"/>
            <c:bubble3D val="0"/>
            <c:spPr>
              <a:solidFill>
                <a:srgbClr val="C00000"/>
              </a:solidFill>
              <a:ln>
                <a:noFill/>
              </a:ln>
              <a:effectLst>
                <a:outerShdw blurRad="57150" dist="19050" dir="5400000" algn="ctr" rotWithShape="0">
                  <a:srgbClr val="000000">
                    <a:alpha val="63000"/>
                  </a:srgbClr>
                </a:outerShdw>
              </a:effectLst>
            </c:spPr>
            <c:extLst xmlns:c16r2="http://schemas.microsoft.com/office/drawing/2015/06/chart">
              <c:ext xmlns:c16="http://schemas.microsoft.com/office/drawing/2014/chart" uri="{C3380CC4-5D6E-409C-BE32-E72D297353CC}">
                <c16:uniqueId val="{00000007-6866-4994-967C-35AA54B517CA}"/>
              </c:ext>
            </c:extLst>
          </c:dPt>
          <c:dLbls>
            <c:spPr>
              <a:noFill/>
              <a:ln>
                <a:noFill/>
              </a:ln>
              <a:effectLst/>
            </c:spPr>
            <c:txPr>
              <a:bodyPr rot="0" spcFirstLastPara="1" vertOverflow="ellipsis" vert="horz" wrap="square" anchor="ctr" anchorCtr="1"/>
              <a:lstStyle/>
              <a:p>
                <a:pPr>
                  <a:defRPr sz="1050" b="1" i="0" u="none" strike="noStrike" kern="1200" baseline="0">
                    <a:solidFill>
                      <a:sysClr val="windowText" lastClr="000000"/>
                    </a:solidFill>
                    <a:latin typeface="Times New Roman" panose="02020603050405020304" pitchFamily="18" charset="0"/>
                    <a:ea typeface="+mn-ea"/>
                    <a:cs typeface="Times New Roman" panose="02020603050405020304" pitchFamily="18" charset="0"/>
                  </a:defRPr>
                </a:pPr>
                <a:endParaRPr lang="ru-RU"/>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Лист3!$A$9:$A$12</c:f>
              <c:strCache>
                <c:ptCount val="4"/>
                <c:pt idx="0">
                  <c:v>ГБУК НАО «Ненецкая центральная библиотека имени А.И. Пичкова»</c:v>
                </c:pt>
                <c:pt idx="1">
                  <c:v>ГБУК «Историко-культурный и ландшафтный музей-заповедник «Пустозерск»</c:v>
                </c:pt>
                <c:pt idx="2">
                  <c:v>ГБУК «Этнокультурный центр Ненецкого автономного округа»</c:v>
                </c:pt>
                <c:pt idx="3">
                  <c:v>ГБУК НАО «Клуб «Созвездие» поселка Искателей»</c:v>
                </c:pt>
              </c:strCache>
            </c:strRef>
          </c:cat>
          <c:val>
            <c:numRef>
              <c:f>Лист3!$B$9:$B$12</c:f>
              <c:numCache>
                <c:formatCode>General</c:formatCode>
                <c:ptCount val="4"/>
                <c:pt idx="0">
                  <c:v>470.02</c:v>
                </c:pt>
                <c:pt idx="1">
                  <c:v>461.25</c:v>
                </c:pt>
                <c:pt idx="2">
                  <c:v>461.16</c:v>
                </c:pt>
                <c:pt idx="3">
                  <c:v>417.45</c:v>
                </c:pt>
              </c:numCache>
            </c:numRef>
          </c:val>
          <c:extLst xmlns:c16r2="http://schemas.microsoft.com/office/drawing/2015/06/chart">
            <c:ext xmlns:c16="http://schemas.microsoft.com/office/drawing/2014/chart" uri="{C3380CC4-5D6E-409C-BE32-E72D297353CC}">
              <c16:uniqueId val="{00000008-6866-4994-967C-35AA54B517CA}"/>
            </c:ext>
          </c:extLst>
        </c:ser>
        <c:dLbls>
          <c:showLegendKey val="0"/>
          <c:showVal val="0"/>
          <c:showCatName val="0"/>
          <c:showSerName val="0"/>
          <c:showPercent val="0"/>
          <c:showBubbleSize val="0"/>
        </c:dLbls>
        <c:gapWidth val="75"/>
        <c:overlap val="-25"/>
        <c:axId val="41220352"/>
        <c:axId val="42274816"/>
      </c:barChart>
      <c:catAx>
        <c:axId val="41220352"/>
        <c:scaling>
          <c:orientation val="maxMin"/>
        </c:scaling>
        <c:delete val="0"/>
        <c:axPos val="l"/>
        <c:numFmt formatCode="General" sourceLinked="1"/>
        <c:majorTickMark val="none"/>
        <c:minorTickMark val="none"/>
        <c:tickLblPos val="nextTo"/>
        <c:spPr>
          <a:noFill/>
          <a:ln w="12700" cap="flat" cmpd="sng" algn="ctr">
            <a:solidFill>
              <a:schemeClr val="tx1">
                <a:lumMod val="15000"/>
                <a:lumOff val="85000"/>
              </a:schemeClr>
            </a:solidFill>
            <a:round/>
          </a:ln>
          <a:effectLst/>
        </c:spPr>
        <c:txPr>
          <a:bodyPr rot="-60000000" spcFirstLastPara="1" vertOverflow="ellipsis" vert="horz" wrap="square" anchor="ctr" anchorCtr="1"/>
          <a:lstStyle/>
          <a:p>
            <a:pPr>
              <a:defRPr sz="1050" b="0" i="0" u="none" strike="noStrike" kern="1200" baseline="0">
                <a:solidFill>
                  <a:sysClr val="windowText" lastClr="000000"/>
                </a:solidFill>
                <a:latin typeface="Times New Roman" panose="02020603050405020304" pitchFamily="18" charset="0"/>
                <a:ea typeface="+mn-ea"/>
                <a:cs typeface="Times New Roman" panose="02020603050405020304" pitchFamily="18" charset="0"/>
              </a:defRPr>
            </a:pPr>
            <a:endParaRPr lang="ru-RU"/>
          </a:p>
        </c:txPr>
        <c:crossAx val="42274816"/>
        <c:crosses val="autoZero"/>
        <c:auto val="1"/>
        <c:lblAlgn val="ctr"/>
        <c:lblOffset val="100"/>
        <c:noMultiLvlLbl val="0"/>
      </c:catAx>
      <c:valAx>
        <c:axId val="42274816"/>
        <c:scaling>
          <c:orientation val="minMax"/>
        </c:scaling>
        <c:delete val="1"/>
        <c:axPos val="t"/>
        <c:numFmt formatCode="General" sourceLinked="1"/>
        <c:majorTickMark val="none"/>
        <c:minorTickMark val="none"/>
        <c:tickLblPos val="nextTo"/>
        <c:crossAx val="41220352"/>
        <c:crosses val="autoZero"/>
        <c:crossBetween val="between"/>
      </c:valAx>
      <c:spPr>
        <a:noFill/>
        <a:ln>
          <a:noFill/>
        </a:ln>
        <a:effectLst/>
      </c:spPr>
    </c:plotArea>
    <c:plotVisOnly val="1"/>
    <c:dispBlanksAs val="gap"/>
    <c:showDLblsOverMax val="0"/>
  </c:chart>
  <c:spPr>
    <a:noFill/>
    <a:ln w="9525" cap="flat" cmpd="sng" algn="ctr">
      <a:noFill/>
      <a:round/>
    </a:ln>
    <a:effectLst/>
  </c:spPr>
  <c:txPr>
    <a:bodyPr/>
    <a:lstStyle/>
    <a:p>
      <a:pPr>
        <a:defRPr sz="1050">
          <a:solidFill>
            <a:sysClr val="windowText" lastClr="000000"/>
          </a:solidFill>
          <a:latin typeface="Times New Roman" panose="02020603050405020304" pitchFamily="18" charset="0"/>
          <a:cs typeface="Times New Roman" panose="02020603050405020304" pitchFamily="18" charset="0"/>
        </a:defRPr>
      </a:pPr>
      <a:endParaRPr lang="ru-RU"/>
    </a:p>
  </c:txPr>
  <c:externalData r:id="rId2">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ru-RU"/>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barChart>
        <c:barDir val="bar"/>
        <c:grouping val="clustered"/>
        <c:varyColors val="0"/>
        <c:ser>
          <c:idx val="0"/>
          <c:order val="0"/>
          <c:spPr>
            <a:gradFill rotWithShape="1">
              <a:gsLst>
                <a:gs pos="0">
                  <a:schemeClr val="accent2">
                    <a:satMod val="103000"/>
                    <a:lumMod val="102000"/>
                    <a:tint val="94000"/>
                  </a:schemeClr>
                </a:gs>
                <a:gs pos="50000">
                  <a:schemeClr val="accent2">
                    <a:satMod val="110000"/>
                    <a:lumMod val="100000"/>
                    <a:shade val="100000"/>
                  </a:schemeClr>
                </a:gs>
                <a:gs pos="100000">
                  <a:schemeClr val="accent2">
                    <a:lumMod val="99000"/>
                    <a:satMod val="120000"/>
                    <a:shade val="78000"/>
                  </a:schemeClr>
                </a:gs>
              </a:gsLst>
              <a:lin ang="5400000" scaled="0"/>
            </a:gradFill>
            <a:ln>
              <a:noFill/>
            </a:ln>
            <a:effectLst>
              <a:outerShdw blurRad="57150" dist="19050" dir="5400000" algn="ctr" rotWithShape="0">
                <a:srgbClr val="000000">
                  <a:alpha val="63000"/>
                </a:srgbClr>
              </a:outerShdw>
            </a:effectLst>
          </c:spPr>
          <c:invertIfNegative val="0"/>
          <c:dLbls>
            <c:spPr>
              <a:noFill/>
              <a:ln>
                <a:noFill/>
              </a:ln>
              <a:effectLst/>
            </c:spPr>
            <c:txPr>
              <a:bodyPr rot="0" spcFirstLastPara="1" vertOverflow="ellipsis" vert="horz" wrap="square" anchor="ctr" anchorCtr="1"/>
              <a:lstStyle/>
              <a:p>
                <a:pPr>
                  <a:defRPr sz="1050" b="1" i="0" u="none" strike="noStrike" kern="1200" baseline="0">
                    <a:solidFill>
                      <a:sysClr val="windowText" lastClr="000000"/>
                    </a:solidFill>
                    <a:latin typeface="Times New Roman" panose="02020603050405020304" pitchFamily="18" charset="0"/>
                    <a:ea typeface="+mn-ea"/>
                    <a:cs typeface="Times New Roman" panose="02020603050405020304" pitchFamily="18" charset="0"/>
                  </a:defRPr>
                </a:pPr>
                <a:endParaRPr lang="ru-RU"/>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Лист3!$A$2:$A$5</c:f>
              <c:strCache>
                <c:ptCount val="4"/>
                <c:pt idx="0">
                  <c:v>ГБУК «Этнокультурный центр Ненецкого автономного округа»</c:v>
                </c:pt>
                <c:pt idx="1">
                  <c:v>ГБУК «Историко-культурный и ландшафтный музей-заповедник «Пустозерск»</c:v>
                </c:pt>
                <c:pt idx="2">
                  <c:v>ГБУК НАО «Ненецкая центральная библиотека имени А.И. Пичкова»</c:v>
                </c:pt>
                <c:pt idx="3">
                  <c:v>ГБУК НАО «Клуб «Созвездие» поселка Искателей»</c:v>
                </c:pt>
              </c:strCache>
            </c:strRef>
          </c:cat>
          <c:val>
            <c:numRef>
              <c:f>Лист3!$C$2:$C$5</c:f>
              <c:numCache>
                <c:formatCode>General</c:formatCode>
                <c:ptCount val="4"/>
                <c:pt idx="0">
                  <c:v>100</c:v>
                </c:pt>
                <c:pt idx="1">
                  <c:v>100</c:v>
                </c:pt>
                <c:pt idx="2">
                  <c:v>99.4</c:v>
                </c:pt>
                <c:pt idx="3">
                  <c:v>99.16</c:v>
                </c:pt>
              </c:numCache>
            </c:numRef>
          </c:val>
          <c:extLst xmlns:c16r2="http://schemas.microsoft.com/office/drawing/2015/06/chart">
            <c:ext xmlns:c16="http://schemas.microsoft.com/office/drawing/2014/chart" uri="{C3380CC4-5D6E-409C-BE32-E72D297353CC}">
              <c16:uniqueId val="{00000000-BE06-405B-A9F3-8BBDEB38C8F9}"/>
            </c:ext>
          </c:extLst>
        </c:ser>
        <c:dLbls>
          <c:showLegendKey val="0"/>
          <c:showVal val="0"/>
          <c:showCatName val="0"/>
          <c:showSerName val="0"/>
          <c:showPercent val="0"/>
          <c:showBubbleSize val="0"/>
        </c:dLbls>
        <c:gapWidth val="75"/>
        <c:overlap val="-25"/>
        <c:axId val="42716544"/>
        <c:axId val="42722432"/>
      </c:barChart>
      <c:catAx>
        <c:axId val="42716544"/>
        <c:scaling>
          <c:orientation val="maxMin"/>
        </c:scaling>
        <c:delete val="0"/>
        <c:axPos val="l"/>
        <c:numFmt formatCode="General" sourceLinked="1"/>
        <c:majorTickMark val="none"/>
        <c:minorTickMark val="none"/>
        <c:tickLblPos val="nextTo"/>
        <c:spPr>
          <a:noFill/>
          <a:ln w="12700" cap="flat" cmpd="sng" algn="ctr">
            <a:solidFill>
              <a:schemeClr val="tx1">
                <a:lumMod val="15000"/>
                <a:lumOff val="85000"/>
              </a:schemeClr>
            </a:solidFill>
            <a:round/>
          </a:ln>
          <a:effectLst/>
        </c:spPr>
        <c:txPr>
          <a:bodyPr rot="-60000000" spcFirstLastPara="1" vertOverflow="ellipsis" vert="horz" wrap="square" anchor="ctr" anchorCtr="1"/>
          <a:lstStyle/>
          <a:p>
            <a:pPr>
              <a:defRPr sz="1050" b="0" i="0" u="none" strike="noStrike" kern="1200" baseline="0">
                <a:solidFill>
                  <a:sysClr val="windowText" lastClr="000000"/>
                </a:solidFill>
                <a:latin typeface="Times New Roman" panose="02020603050405020304" pitchFamily="18" charset="0"/>
                <a:ea typeface="+mn-ea"/>
                <a:cs typeface="Times New Roman" panose="02020603050405020304" pitchFamily="18" charset="0"/>
              </a:defRPr>
            </a:pPr>
            <a:endParaRPr lang="ru-RU"/>
          </a:p>
        </c:txPr>
        <c:crossAx val="42722432"/>
        <c:crosses val="autoZero"/>
        <c:auto val="1"/>
        <c:lblAlgn val="ctr"/>
        <c:lblOffset val="100"/>
        <c:noMultiLvlLbl val="0"/>
      </c:catAx>
      <c:valAx>
        <c:axId val="42722432"/>
        <c:scaling>
          <c:orientation val="minMax"/>
        </c:scaling>
        <c:delete val="1"/>
        <c:axPos val="t"/>
        <c:numFmt formatCode="General" sourceLinked="1"/>
        <c:majorTickMark val="none"/>
        <c:minorTickMark val="none"/>
        <c:tickLblPos val="nextTo"/>
        <c:crossAx val="42716544"/>
        <c:crosses val="autoZero"/>
        <c:crossBetween val="between"/>
      </c:valAx>
      <c:spPr>
        <a:noFill/>
        <a:ln>
          <a:noFill/>
        </a:ln>
        <a:effectLst/>
      </c:spPr>
    </c:plotArea>
    <c:plotVisOnly val="1"/>
    <c:dispBlanksAs val="gap"/>
    <c:showDLblsOverMax val="0"/>
  </c:chart>
  <c:spPr>
    <a:noFill/>
    <a:ln w="9525" cap="flat" cmpd="sng" algn="ctr">
      <a:noFill/>
      <a:round/>
    </a:ln>
    <a:effectLst/>
  </c:spPr>
  <c:txPr>
    <a:bodyPr/>
    <a:lstStyle/>
    <a:p>
      <a:pPr>
        <a:defRPr sz="1050">
          <a:solidFill>
            <a:sysClr val="windowText" lastClr="000000"/>
          </a:solidFill>
          <a:latin typeface="Times New Roman" panose="02020603050405020304" pitchFamily="18" charset="0"/>
          <a:cs typeface="Times New Roman" panose="02020603050405020304" pitchFamily="18" charset="0"/>
        </a:defRPr>
      </a:pPr>
      <a:endParaRPr lang="ru-RU"/>
    </a:p>
  </c:txPr>
  <c:externalData r:id="rId2">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ru-RU"/>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barChart>
        <c:barDir val="bar"/>
        <c:grouping val="clustered"/>
        <c:varyColors val="0"/>
        <c:ser>
          <c:idx val="0"/>
          <c:order val="0"/>
          <c:spPr>
            <a:gradFill rotWithShape="1">
              <a:gsLst>
                <a:gs pos="0">
                  <a:schemeClr val="accent2">
                    <a:satMod val="103000"/>
                    <a:lumMod val="102000"/>
                    <a:tint val="94000"/>
                  </a:schemeClr>
                </a:gs>
                <a:gs pos="50000">
                  <a:schemeClr val="accent2">
                    <a:satMod val="110000"/>
                    <a:lumMod val="100000"/>
                    <a:shade val="100000"/>
                  </a:schemeClr>
                </a:gs>
                <a:gs pos="100000">
                  <a:schemeClr val="accent2">
                    <a:lumMod val="99000"/>
                    <a:satMod val="120000"/>
                    <a:shade val="78000"/>
                  </a:schemeClr>
                </a:gs>
              </a:gsLst>
              <a:lin ang="5400000" scaled="0"/>
            </a:gradFill>
            <a:ln>
              <a:noFill/>
            </a:ln>
            <a:effectLst>
              <a:outerShdw blurRad="57150" dist="19050" dir="5400000" algn="ctr" rotWithShape="0">
                <a:srgbClr val="000000">
                  <a:alpha val="63000"/>
                </a:srgbClr>
              </a:outerShdw>
            </a:effectLst>
          </c:spPr>
          <c:invertIfNegative val="0"/>
          <c:dLbls>
            <c:spPr>
              <a:noFill/>
              <a:ln>
                <a:noFill/>
              </a:ln>
              <a:effectLst/>
            </c:spPr>
            <c:txPr>
              <a:bodyPr rot="0" spcFirstLastPara="1" vertOverflow="ellipsis" vert="horz" wrap="square" anchor="ctr" anchorCtr="1"/>
              <a:lstStyle/>
              <a:p>
                <a:pPr>
                  <a:defRPr sz="1050" b="1" i="0" u="none" strike="noStrike" kern="1200" baseline="0">
                    <a:solidFill>
                      <a:sysClr val="windowText" lastClr="000000"/>
                    </a:solidFill>
                    <a:latin typeface="Times New Roman" panose="02020603050405020304" pitchFamily="18" charset="0"/>
                    <a:ea typeface="+mn-ea"/>
                    <a:cs typeface="Times New Roman" panose="02020603050405020304" pitchFamily="18" charset="0"/>
                  </a:defRPr>
                </a:pPr>
                <a:endParaRPr lang="ru-RU"/>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Лист3!$A$2:$A$5</c:f>
              <c:strCache>
                <c:ptCount val="4"/>
                <c:pt idx="0">
                  <c:v>ГБУК «Этнокультурный центр Ненецкого автономного округа»</c:v>
                </c:pt>
                <c:pt idx="1">
                  <c:v>ГБУК «Историко-культурный и ландшафтный музей-заповедник «Пустозерск»</c:v>
                </c:pt>
                <c:pt idx="2">
                  <c:v>ГБУК НАО «Ненецкая центральная библиотека имени А.И. Пичкова»</c:v>
                </c:pt>
                <c:pt idx="3">
                  <c:v>ГБУК НАО «Клуб «Созвездие» поселка Искателей»</c:v>
                </c:pt>
              </c:strCache>
            </c:strRef>
          </c:cat>
          <c:val>
            <c:numRef>
              <c:f>Лист3!$D$2:$D$5</c:f>
              <c:numCache>
                <c:formatCode>General</c:formatCode>
                <c:ptCount val="4"/>
                <c:pt idx="0">
                  <c:v>100</c:v>
                </c:pt>
                <c:pt idx="1">
                  <c:v>100</c:v>
                </c:pt>
                <c:pt idx="2">
                  <c:v>99.25</c:v>
                </c:pt>
                <c:pt idx="3">
                  <c:v>89.7</c:v>
                </c:pt>
              </c:numCache>
            </c:numRef>
          </c:val>
          <c:extLst xmlns:c16r2="http://schemas.microsoft.com/office/drawing/2015/06/chart">
            <c:ext xmlns:c16="http://schemas.microsoft.com/office/drawing/2014/chart" uri="{C3380CC4-5D6E-409C-BE32-E72D297353CC}">
              <c16:uniqueId val="{00000000-EA65-43E5-871E-24E194A4CC11}"/>
            </c:ext>
          </c:extLst>
        </c:ser>
        <c:dLbls>
          <c:showLegendKey val="0"/>
          <c:showVal val="0"/>
          <c:showCatName val="0"/>
          <c:showSerName val="0"/>
          <c:showPercent val="0"/>
          <c:showBubbleSize val="0"/>
        </c:dLbls>
        <c:gapWidth val="75"/>
        <c:overlap val="-25"/>
        <c:axId val="43078784"/>
        <c:axId val="43080320"/>
      </c:barChart>
      <c:catAx>
        <c:axId val="43078784"/>
        <c:scaling>
          <c:orientation val="maxMin"/>
        </c:scaling>
        <c:delete val="0"/>
        <c:axPos val="l"/>
        <c:numFmt formatCode="General" sourceLinked="1"/>
        <c:majorTickMark val="none"/>
        <c:minorTickMark val="none"/>
        <c:tickLblPos val="nextTo"/>
        <c:spPr>
          <a:noFill/>
          <a:ln w="12700" cap="flat" cmpd="sng" algn="ctr">
            <a:solidFill>
              <a:schemeClr val="tx1">
                <a:lumMod val="15000"/>
                <a:lumOff val="85000"/>
              </a:schemeClr>
            </a:solidFill>
            <a:round/>
          </a:ln>
          <a:effectLst/>
        </c:spPr>
        <c:txPr>
          <a:bodyPr rot="-60000000" spcFirstLastPara="1" vertOverflow="ellipsis" vert="horz" wrap="square" anchor="ctr" anchorCtr="1"/>
          <a:lstStyle/>
          <a:p>
            <a:pPr>
              <a:defRPr sz="1050" b="0" i="0" u="none" strike="noStrike" kern="1200" baseline="0">
                <a:solidFill>
                  <a:sysClr val="windowText" lastClr="000000"/>
                </a:solidFill>
                <a:latin typeface="Times New Roman" panose="02020603050405020304" pitchFamily="18" charset="0"/>
                <a:ea typeface="+mn-ea"/>
                <a:cs typeface="Times New Roman" panose="02020603050405020304" pitchFamily="18" charset="0"/>
              </a:defRPr>
            </a:pPr>
            <a:endParaRPr lang="ru-RU"/>
          </a:p>
        </c:txPr>
        <c:crossAx val="43080320"/>
        <c:crosses val="autoZero"/>
        <c:auto val="1"/>
        <c:lblAlgn val="ctr"/>
        <c:lblOffset val="100"/>
        <c:noMultiLvlLbl val="0"/>
      </c:catAx>
      <c:valAx>
        <c:axId val="43080320"/>
        <c:scaling>
          <c:orientation val="minMax"/>
        </c:scaling>
        <c:delete val="1"/>
        <c:axPos val="t"/>
        <c:numFmt formatCode="General" sourceLinked="1"/>
        <c:majorTickMark val="none"/>
        <c:minorTickMark val="none"/>
        <c:tickLblPos val="nextTo"/>
        <c:crossAx val="43078784"/>
        <c:crosses val="autoZero"/>
        <c:crossBetween val="between"/>
      </c:valAx>
      <c:spPr>
        <a:noFill/>
        <a:ln>
          <a:noFill/>
        </a:ln>
        <a:effectLst/>
      </c:spPr>
    </c:plotArea>
    <c:plotVisOnly val="1"/>
    <c:dispBlanksAs val="gap"/>
    <c:showDLblsOverMax val="0"/>
  </c:chart>
  <c:spPr>
    <a:noFill/>
    <a:ln w="9525" cap="flat" cmpd="sng" algn="ctr">
      <a:noFill/>
      <a:round/>
    </a:ln>
    <a:effectLst/>
  </c:spPr>
  <c:txPr>
    <a:bodyPr/>
    <a:lstStyle/>
    <a:p>
      <a:pPr>
        <a:defRPr sz="1050">
          <a:solidFill>
            <a:sysClr val="windowText" lastClr="000000"/>
          </a:solidFill>
          <a:latin typeface="Times New Roman" panose="02020603050405020304" pitchFamily="18" charset="0"/>
          <a:cs typeface="Times New Roman" panose="02020603050405020304" pitchFamily="18" charset="0"/>
        </a:defRPr>
      </a:pPr>
      <a:endParaRPr lang="ru-RU"/>
    </a:p>
  </c:txPr>
  <c:externalData r:id="rId2">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c:date1904 val="0"/>
  <c:lang val="ru-RU"/>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barChart>
        <c:barDir val="bar"/>
        <c:grouping val="clustered"/>
        <c:varyColors val="0"/>
        <c:ser>
          <c:idx val="0"/>
          <c:order val="0"/>
          <c:spPr>
            <a:gradFill rotWithShape="1">
              <a:gsLst>
                <a:gs pos="0">
                  <a:schemeClr val="accent2">
                    <a:satMod val="103000"/>
                    <a:lumMod val="102000"/>
                    <a:tint val="94000"/>
                  </a:schemeClr>
                </a:gs>
                <a:gs pos="50000">
                  <a:schemeClr val="accent2">
                    <a:satMod val="110000"/>
                    <a:lumMod val="100000"/>
                    <a:shade val="100000"/>
                  </a:schemeClr>
                </a:gs>
                <a:gs pos="100000">
                  <a:schemeClr val="accent2">
                    <a:lumMod val="99000"/>
                    <a:satMod val="120000"/>
                    <a:shade val="78000"/>
                  </a:schemeClr>
                </a:gs>
              </a:gsLst>
              <a:lin ang="5400000" scaled="0"/>
            </a:gradFill>
            <a:ln>
              <a:noFill/>
            </a:ln>
            <a:effectLst>
              <a:outerShdw blurRad="57150" dist="19050" dir="5400000" algn="ctr" rotWithShape="0">
                <a:srgbClr val="000000">
                  <a:alpha val="63000"/>
                </a:srgbClr>
              </a:outerShdw>
            </a:effectLst>
          </c:spPr>
          <c:invertIfNegative val="0"/>
          <c:dLbls>
            <c:spPr>
              <a:noFill/>
              <a:ln>
                <a:noFill/>
              </a:ln>
              <a:effectLst/>
            </c:spPr>
            <c:txPr>
              <a:bodyPr rot="0" spcFirstLastPara="1" vertOverflow="ellipsis" vert="horz" wrap="square" anchor="ctr" anchorCtr="1"/>
              <a:lstStyle/>
              <a:p>
                <a:pPr>
                  <a:defRPr sz="1050" b="1" i="0" u="none" strike="noStrike" kern="1200" baseline="0">
                    <a:solidFill>
                      <a:sysClr val="windowText" lastClr="000000"/>
                    </a:solidFill>
                    <a:latin typeface="Times New Roman" panose="02020603050405020304" pitchFamily="18" charset="0"/>
                    <a:ea typeface="+mn-ea"/>
                    <a:cs typeface="Times New Roman" panose="02020603050405020304" pitchFamily="18" charset="0"/>
                  </a:defRPr>
                </a:pPr>
                <a:endParaRPr lang="ru-RU"/>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Лист3!$A$2:$A$5</c:f>
              <c:strCache>
                <c:ptCount val="4"/>
                <c:pt idx="0">
                  <c:v>ГБУК НАО «Ненецкая центральная библиотека имени А.И. Пичкова»</c:v>
                </c:pt>
                <c:pt idx="1">
                  <c:v>ГБУК «Историко-культурный и ландшафтный музей-заповедник «Пустозерск»</c:v>
                </c:pt>
                <c:pt idx="2">
                  <c:v>ГБУК «Этнокультурный центр Ненецкого автономного округа»</c:v>
                </c:pt>
                <c:pt idx="3">
                  <c:v>ГБУК НАО «Клуб «Созвездие» поселка Искателей»</c:v>
                </c:pt>
              </c:strCache>
            </c:strRef>
          </c:cat>
          <c:val>
            <c:numRef>
              <c:f>Лист3!$E$2:$E$5</c:f>
              <c:numCache>
                <c:formatCode>General</c:formatCode>
                <c:ptCount val="4"/>
                <c:pt idx="0">
                  <c:v>73.87</c:v>
                </c:pt>
                <c:pt idx="1">
                  <c:v>61.25</c:v>
                </c:pt>
                <c:pt idx="2">
                  <c:v>61.16</c:v>
                </c:pt>
                <c:pt idx="3">
                  <c:v>34</c:v>
                </c:pt>
              </c:numCache>
            </c:numRef>
          </c:val>
          <c:extLst xmlns:c16r2="http://schemas.microsoft.com/office/drawing/2015/06/chart">
            <c:ext xmlns:c16="http://schemas.microsoft.com/office/drawing/2014/chart" uri="{C3380CC4-5D6E-409C-BE32-E72D297353CC}">
              <c16:uniqueId val="{00000000-E5C4-4EF0-8023-D1DF9CF0F4D5}"/>
            </c:ext>
          </c:extLst>
        </c:ser>
        <c:dLbls>
          <c:showLegendKey val="0"/>
          <c:showVal val="0"/>
          <c:showCatName val="0"/>
          <c:showSerName val="0"/>
          <c:showPercent val="0"/>
          <c:showBubbleSize val="0"/>
        </c:dLbls>
        <c:gapWidth val="75"/>
        <c:overlap val="-25"/>
        <c:axId val="43038976"/>
        <c:axId val="43167744"/>
      </c:barChart>
      <c:catAx>
        <c:axId val="43038976"/>
        <c:scaling>
          <c:orientation val="maxMin"/>
        </c:scaling>
        <c:delete val="0"/>
        <c:axPos val="l"/>
        <c:numFmt formatCode="General" sourceLinked="1"/>
        <c:majorTickMark val="none"/>
        <c:minorTickMark val="none"/>
        <c:tickLblPos val="nextTo"/>
        <c:spPr>
          <a:noFill/>
          <a:ln w="12700" cap="flat" cmpd="sng" algn="ctr">
            <a:solidFill>
              <a:schemeClr val="tx1">
                <a:lumMod val="15000"/>
                <a:lumOff val="85000"/>
              </a:schemeClr>
            </a:solidFill>
            <a:round/>
          </a:ln>
          <a:effectLst/>
        </c:spPr>
        <c:txPr>
          <a:bodyPr rot="-60000000" spcFirstLastPara="1" vertOverflow="ellipsis" vert="horz" wrap="square" anchor="ctr" anchorCtr="1"/>
          <a:lstStyle/>
          <a:p>
            <a:pPr>
              <a:defRPr sz="1050" b="0" i="0" u="none" strike="noStrike" kern="1200" baseline="0">
                <a:solidFill>
                  <a:sysClr val="windowText" lastClr="000000"/>
                </a:solidFill>
                <a:latin typeface="Times New Roman" panose="02020603050405020304" pitchFamily="18" charset="0"/>
                <a:ea typeface="+mn-ea"/>
                <a:cs typeface="Times New Roman" panose="02020603050405020304" pitchFamily="18" charset="0"/>
              </a:defRPr>
            </a:pPr>
            <a:endParaRPr lang="ru-RU"/>
          </a:p>
        </c:txPr>
        <c:crossAx val="43167744"/>
        <c:crosses val="autoZero"/>
        <c:auto val="1"/>
        <c:lblAlgn val="ctr"/>
        <c:lblOffset val="100"/>
        <c:noMultiLvlLbl val="0"/>
      </c:catAx>
      <c:valAx>
        <c:axId val="43167744"/>
        <c:scaling>
          <c:orientation val="minMax"/>
        </c:scaling>
        <c:delete val="1"/>
        <c:axPos val="t"/>
        <c:numFmt formatCode="General" sourceLinked="1"/>
        <c:majorTickMark val="none"/>
        <c:minorTickMark val="none"/>
        <c:tickLblPos val="nextTo"/>
        <c:crossAx val="43038976"/>
        <c:crosses val="autoZero"/>
        <c:crossBetween val="between"/>
      </c:valAx>
      <c:spPr>
        <a:noFill/>
        <a:ln>
          <a:noFill/>
        </a:ln>
        <a:effectLst/>
      </c:spPr>
    </c:plotArea>
    <c:plotVisOnly val="1"/>
    <c:dispBlanksAs val="gap"/>
    <c:showDLblsOverMax val="0"/>
  </c:chart>
  <c:spPr>
    <a:noFill/>
    <a:ln w="9525" cap="flat" cmpd="sng" algn="ctr">
      <a:noFill/>
      <a:round/>
    </a:ln>
    <a:effectLst/>
  </c:spPr>
  <c:txPr>
    <a:bodyPr/>
    <a:lstStyle/>
    <a:p>
      <a:pPr>
        <a:defRPr sz="1050">
          <a:solidFill>
            <a:sysClr val="windowText" lastClr="000000"/>
          </a:solidFill>
          <a:latin typeface="Times New Roman" panose="02020603050405020304" pitchFamily="18" charset="0"/>
          <a:cs typeface="Times New Roman" panose="02020603050405020304" pitchFamily="18" charset="0"/>
        </a:defRPr>
      </a:pPr>
      <a:endParaRPr lang="ru-RU"/>
    </a:p>
  </c:txPr>
  <c:externalData r:id="rId2">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c:date1904 val="0"/>
  <c:lang val="ru-RU"/>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barChart>
        <c:barDir val="bar"/>
        <c:grouping val="clustered"/>
        <c:varyColors val="0"/>
        <c:ser>
          <c:idx val="0"/>
          <c:order val="0"/>
          <c:spPr>
            <a:gradFill rotWithShape="1">
              <a:gsLst>
                <a:gs pos="0">
                  <a:schemeClr val="accent2">
                    <a:satMod val="103000"/>
                    <a:lumMod val="102000"/>
                    <a:tint val="94000"/>
                  </a:schemeClr>
                </a:gs>
                <a:gs pos="50000">
                  <a:schemeClr val="accent2">
                    <a:satMod val="110000"/>
                    <a:lumMod val="100000"/>
                    <a:shade val="100000"/>
                  </a:schemeClr>
                </a:gs>
                <a:gs pos="100000">
                  <a:schemeClr val="accent2">
                    <a:lumMod val="99000"/>
                    <a:satMod val="120000"/>
                    <a:shade val="78000"/>
                  </a:schemeClr>
                </a:gs>
              </a:gsLst>
              <a:lin ang="5400000" scaled="0"/>
            </a:gradFill>
            <a:ln>
              <a:noFill/>
            </a:ln>
            <a:effectLst>
              <a:outerShdw blurRad="57150" dist="19050" dir="5400000" algn="ctr" rotWithShape="0">
                <a:srgbClr val="000000">
                  <a:alpha val="63000"/>
                </a:srgbClr>
              </a:outerShdw>
            </a:effectLst>
          </c:spPr>
          <c:invertIfNegative val="0"/>
          <c:dLbls>
            <c:spPr>
              <a:noFill/>
              <a:ln>
                <a:noFill/>
              </a:ln>
              <a:effectLst/>
            </c:spPr>
            <c:txPr>
              <a:bodyPr rot="0" spcFirstLastPara="1" vertOverflow="ellipsis" vert="horz" wrap="square" anchor="ctr" anchorCtr="1"/>
              <a:lstStyle/>
              <a:p>
                <a:pPr>
                  <a:defRPr sz="1050" b="1" i="0" u="none" strike="noStrike" kern="1200" baseline="0">
                    <a:solidFill>
                      <a:sysClr val="windowText" lastClr="000000"/>
                    </a:solidFill>
                    <a:latin typeface="Times New Roman" panose="02020603050405020304" pitchFamily="18" charset="0"/>
                    <a:ea typeface="+mn-ea"/>
                    <a:cs typeface="Times New Roman" panose="02020603050405020304" pitchFamily="18" charset="0"/>
                  </a:defRPr>
                </a:pPr>
                <a:endParaRPr lang="ru-RU"/>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Лист3!$A$2:$A$5</c:f>
              <c:strCache>
                <c:ptCount val="4"/>
                <c:pt idx="0">
                  <c:v>ГБУК «Историко-культурный и ландшафтный музей-заповедник «Пустозерск»</c:v>
                </c:pt>
                <c:pt idx="1">
                  <c:v>ГБУК «Этнокультурный центр Ненецкого автономного округа»</c:v>
                </c:pt>
                <c:pt idx="2">
                  <c:v>ГБУК НАО «Клуб «Созвездие» поселка Искателей»</c:v>
                </c:pt>
                <c:pt idx="3">
                  <c:v>ГБУК НАО «Ненецкая центральная библиотека имени А.И. Пичкова»</c:v>
                </c:pt>
              </c:strCache>
            </c:strRef>
          </c:cat>
          <c:val>
            <c:numRef>
              <c:f>Лист3!$F$2:$F$5</c:f>
              <c:numCache>
                <c:formatCode>General</c:formatCode>
                <c:ptCount val="4"/>
                <c:pt idx="0">
                  <c:v>100</c:v>
                </c:pt>
                <c:pt idx="1">
                  <c:v>100</c:v>
                </c:pt>
                <c:pt idx="2">
                  <c:v>99.9</c:v>
                </c:pt>
                <c:pt idx="3">
                  <c:v>98.99</c:v>
                </c:pt>
              </c:numCache>
            </c:numRef>
          </c:val>
          <c:extLst xmlns:c16r2="http://schemas.microsoft.com/office/drawing/2015/06/chart">
            <c:ext xmlns:c16="http://schemas.microsoft.com/office/drawing/2014/chart" uri="{C3380CC4-5D6E-409C-BE32-E72D297353CC}">
              <c16:uniqueId val="{00000000-1163-48AF-82CB-FE85E078BD9B}"/>
            </c:ext>
          </c:extLst>
        </c:ser>
        <c:dLbls>
          <c:showLegendKey val="0"/>
          <c:showVal val="0"/>
          <c:showCatName val="0"/>
          <c:showSerName val="0"/>
          <c:showPercent val="0"/>
          <c:showBubbleSize val="0"/>
        </c:dLbls>
        <c:gapWidth val="75"/>
        <c:overlap val="-25"/>
        <c:axId val="44273664"/>
        <c:axId val="44275200"/>
      </c:barChart>
      <c:catAx>
        <c:axId val="44273664"/>
        <c:scaling>
          <c:orientation val="maxMin"/>
        </c:scaling>
        <c:delete val="0"/>
        <c:axPos val="l"/>
        <c:numFmt formatCode="General" sourceLinked="1"/>
        <c:majorTickMark val="none"/>
        <c:minorTickMark val="none"/>
        <c:tickLblPos val="nextTo"/>
        <c:spPr>
          <a:noFill/>
          <a:ln w="12700" cap="flat" cmpd="sng" algn="ctr">
            <a:solidFill>
              <a:schemeClr val="tx1">
                <a:lumMod val="15000"/>
                <a:lumOff val="85000"/>
              </a:schemeClr>
            </a:solidFill>
            <a:round/>
          </a:ln>
          <a:effectLst/>
        </c:spPr>
        <c:txPr>
          <a:bodyPr rot="-60000000" spcFirstLastPara="1" vertOverflow="ellipsis" vert="horz" wrap="square" anchor="ctr" anchorCtr="1"/>
          <a:lstStyle/>
          <a:p>
            <a:pPr>
              <a:defRPr sz="1050" b="0" i="0" u="none" strike="noStrike" kern="1200" baseline="0">
                <a:solidFill>
                  <a:sysClr val="windowText" lastClr="000000"/>
                </a:solidFill>
                <a:latin typeface="Times New Roman" panose="02020603050405020304" pitchFamily="18" charset="0"/>
                <a:ea typeface="+mn-ea"/>
                <a:cs typeface="Times New Roman" panose="02020603050405020304" pitchFamily="18" charset="0"/>
              </a:defRPr>
            </a:pPr>
            <a:endParaRPr lang="ru-RU"/>
          </a:p>
        </c:txPr>
        <c:crossAx val="44275200"/>
        <c:crosses val="autoZero"/>
        <c:auto val="1"/>
        <c:lblAlgn val="ctr"/>
        <c:lblOffset val="100"/>
        <c:noMultiLvlLbl val="0"/>
      </c:catAx>
      <c:valAx>
        <c:axId val="44275200"/>
        <c:scaling>
          <c:orientation val="minMax"/>
        </c:scaling>
        <c:delete val="1"/>
        <c:axPos val="t"/>
        <c:numFmt formatCode="General" sourceLinked="1"/>
        <c:majorTickMark val="none"/>
        <c:minorTickMark val="none"/>
        <c:tickLblPos val="nextTo"/>
        <c:crossAx val="44273664"/>
        <c:crosses val="autoZero"/>
        <c:crossBetween val="between"/>
      </c:valAx>
      <c:spPr>
        <a:noFill/>
        <a:ln>
          <a:noFill/>
        </a:ln>
        <a:effectLst/>
      </c:spPr>
    </c:plotArea>
    <c:plotVisOnly val="1"/>
    <c:dispBlanksAs val="gap"/>
    <c:showDLblsOverMax val="0"/>
  </c:chart>
  <c:spPr>
    <a:noFill/>
    <a:ln w="9525" cap="flat" cmpd="sng" algn="ctr">
      <a:noFill/>
      <a:round/>
    </a:ln>
    <a:effectLst/>
  </c:spPr>
  <c:txPr>
    <a:bodyPr/>
    <a:lstStyle/>
    <a:p>
      <a:pPr>
        <a:defRPr sz="1050">
          <a:solidFill>
            <a:sysClr val="windowText" lastClr="000000"/>
          </a:solidFill>
          <a:latin typeface="Times New Roman" panose="02020603050405020304" pitchFamily="18" charset="0"/>
          <a:cs typeface="Times New Roman" panose="02020603050405020304" pitchFamily="18" charset="0"/>
        </a:defRPr>
      </a:pPr>
      <a:endParaRPr lang="ru-RU"/>
    </a:p>
  </c:txPr>
  <c:externalData r:id="rId2">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c:date1904 val="0"/>
  <c:lang val="ru-RU"/>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barChart>
        <c:barDir val="bar"/>
        <c:grouping val="clustered"/>
        <c:varyColors val="0"/>
        <c:dLbls>
          <c:showLegendKey val="0"/>
          <c:showVal val="0"/>
          <c:showCatName val="0"/>
          <c:showSerName val="0"/>
          <c:showPercent val="0"/>
          <c:showBubbleSize val="0"/>
        </c:dLbls>
        <c:gapWidth val="75"/>
        <c:overlap val="-25"/>
        <c:axId val="44408832"/>
        <c:axId val="44410368"/>
      </c:barChart>
      <c:catAx>
        <c:axId val="44408832"/>
        <c:scaling>
          <c:orientation val="maxMin"/>
        </c:scaling>
        <c:delete val="1"/>
        <c:axPos val="l"/>
        <c:numFmt formatCode="General" sourceLinked="1"/>
        <c:majorTickMark val="none"/>
        <c:minorTickMark val="none"/>
        <c:tickLblPos val="nextTo"/>
        <c:crossAx val="44410368"/>
        <c:crosses val="autoZero"/>
        <c:auto val="1"/>
        <c:lblAlgn val="ctr"/>
        <c:lblOffset val="100"/>
        <c:noMultiLvlLbl val="0"/>
      </c:catAx>
      <c:valAx>
        <c:axId val="44410368"/>
        <c:scaling>
          <c:orientation val="minMax"/>
        </c:scaling>
        <c:delete val="1"/>
        <c:axPos val="t"/>
        <c:numFmt formatCode="General" sourceLinked="1"/>
        <c:majorTickMark val="none"/>
        <c:minorTickMark val="none"/>
        <c:tickLblPos val="nextTo"/>
        <c:crossAx val="44408832"/>
        <c:crosses val="autoZero"/>
        <c:crossBetween val="between"/>
      </c:valAx>
      <c:spPr>
        <a:noFill/>
        <a:ln>
          <a:noFill/>
        </a:ln>
        <a:effectLst/>
      </c:spPr>
    </c:plotArea>
    <c:plotVisOnly val="1"/>
    <c:dispBlanksAs val="gap"/>
    <c:showDLblsOverMax val="0"/>
  </c:chart>
  <c:spPr>
    <a:noFill/>
    <a:ln w="9525" cap="flat" cmpd="sng" algn="ctr">
      <a:noFill/>
      <a:round/>
    </a:ln>
    <a:effectLst/>
  </c:spPr>
  <c:txPr>
    <a:bodyPr/>
    <a:lstStyle/>
    <a:p>
      <a:pPr>
        <a:defRPr sz="1050">
          <a:solidFill>
            <a:sysClr val="windowText" lastClr="000000"/>
          </a:solidFill>
          <a:latin typeface="Times New Roman" panose="02020603050405020304" pitchFamily="18" charset="0"/>
          <a:cs typeface="Times New Roman" panose="02020603050405020304" pitchFamily="18" charset="0"/>
        </a:defRPr>
      </a:pPr>
      <a:endParaRPr lang="ru-RU"/>
    </a:p>
  </c:txPr>
  <c:externalData r:id="rId2">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c:date1904 val="0"/>
  <c:lang val="ru-RU"/>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barChart>
        <c:barDir val="bar"/>
        <c:grouping val="clustered"/>
        <c:varyColors val="0"/>
        <c:ser>
          <c:idx val="0"/>
          <c:order val="0"/>
          <c:spPr>
            <a:gradFill rotWithShape="1">
              <a:gsLst>
                <a:gs pos="0">
                  <a:schemeClr val="accent2">
                    <a:satMod val="103000"/>
                    <a:lumMod val="102000"/>
                    <a:tint val="94000"/>
                  </a:schemeClr>
                </a:gs>
                <a:gs pos="50000">
                  <a:schemeClr val="accent2">
                    <a:satMod val="110000"/>
                    <a:lumMod val="100000"/>
                    <a:shade val="100000"/>
                  </a:schemeClr>
                </a:gs>
                <a:gs pos="100000">
                  <a:schemeClr val="accent2">
                    <a:lumMod val="99000"/>
                    <a:satMod val="120000"/>
                    <a:shade val="78000"/>
                  </a:schemeClr>
                </a:gs>
              </a:gsLst>
              <a:lin ang="5400000" scaled="0"/>
            </a:gradFill>
            <a:ln>
              <a:noFill/>
            </a:ln>
            <a:effectLst>
              <a:outerShdw blurRad="57150" dist="19050" dir="5400000" algn="ctr" rotWithShape="0">
                <a:srgbClr val="000000">
                  <a:alpha val="63000"/>
                </a:srgbClr>
              </a:outerShdw>
            </a:effectLst>
          </c:spPr>
          <c:invertIfNegative val="0"/>
          <c:dLbls>
            <c:spPr>
              <a:noFill/>
              <a:ln>
                <a:noFill/>
              </a:ln>
              <a:effectLst/>
            </c:spPr>
            <c:txPr>
              <a:bodyPr rot="0" spcFirstLastPara="1" vertOverflow="ellipsis" vert="horz" wrap="square" anchor="ctr" anchorCtr="1"/>
              <a:lstStyle/>
              <a:p>
                <a:pPr>
                  <a:defRPr sz="1050" b="1" i="0" u="none" strike="noStrike" kern="1200" baseline="0">
                    <a:solidFill>
                      <a:sysClr val="windowText" lastClr="000000"/>
                    </a:solidFill>
                    <a:latin typeface="Times New Roman" panose="02020603050405020304" pitchFamily="18" charset="0"/>
                    <a:ea typeface="+mn-ea"/>
                    <a:cs typeface="Times New Roman" panose="02020603050405020304" pitchFamily="18" charset="0"/>
                  </a:defRPr>
                </a:pPr>
                <a:endParaRPr lang="ru-RU"/>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Лист3!$A$2:$A$5</c:f>
              <c:strCache>
                <c:ptCount val="4"/>
                <c:pt idx="0">
                  <c:v>ГБУК «Историко-культурный и ландшафтный музей-заповедник «Пустозерск»</c:v>
                </c:pt>
                <c:pt idx="1">
                  <c:v>ГБУК «Этнокультурный центр Ненецкого автономного округа»</c:v>
                </c:pt>
                <c:pt idx="2">
                  <c:v>ГБУК НАО «Ненецкая центральная библиотека имени А.И. Пичкова»</c:v>
                </c:pt>
                <c:pt idx="3">
                  <c:v>ГБУК НАО «Клуб «Созвездие» поселка Искателей»</c:v>
                </c:pt>
              </c:strCache>
            </c:strRef>
          </c:cat>
          <c:val>
            <c:numRef>
              <c:f>Лист3!$G$2:$G$5</c:f>
              <c:numCache>
                <c:formatCode>General</c:formatCode>
                <c:ptCount val="4"/>
                <c:pt idx="0">
                  <c:v>100</c:v>
                </c:pt>
                <c:pt idx="1">
                  <c:v>100</c:v>
                </c:pt>
                <c:pt idx="2">
                  <c:v>98.51</c:v>
                </c:pt>
                <c:pt idx="3">
                  <c:v>94.69</c:v>
                </c:pt>
              </c:numCache>
            </c:numRef>
          </c:val>
          <c:extLst xmlns:c16r2="http://schemas.microsoft.com/office/drawing/2015/06/chart">
            <c:ext xmlns:c16="http://schemas.microsoft.com/office/drawing/2014/chart" uri="{C3380CC4-5D6E-409C-BE32-E72D297353CC}">
              <c16:uniqueId val="{00000000-C2BD-4FD2-A4EC-C160D9F61D5E}"/>
            </c:ext>
          </c:extLst>
        </c:ser>
        <c:dLbls>
          <c:showLegendKey val="0"/>
          <c:showVal val="0"/>
          <c:showCatName val="0"/>
          <c:showSerName val="0"/>
          <c:showPercent val="0"/>
          <c:showBubbleSize val="0"/>
        </c:dLbls>
        <c:gapWidth val="75"/>
        <c:overlap val="-25"/>
        <c:axId val="46941696"/>
        <c:axId val="46943232"/>
      </c:barChart>
      <c:catAx>
        <c:axId val="46941696"/>
        <c:scaling>
          <c:orientation val="maxMin"/>
        </c:scaling>
        <c:delete val="0"/>
        <c:axPos val="l"/>
        <c:numFmt formatCode="General" sourceLinked="1"/>
        <c:majorTickMark val="none"/>
        <c:minorTickMark val="none"/>
        <c:tickLblPos val="nextTo"/>
        <c:spPr>
          <a:noFill/>
          <a:ln w="12700" cap="flat" cmpd="sng" algn="ctr">
            <a:solidFill>
              <a:schemeClr val="tx1">
                <a:lumMod val="15000"/>
                <a:lumOff val="85000"/>
              </a:schemeClr>
            </a:solidFill>
            <a:round/>
          </a:ln>
          <a:effectLst/>
        </c:spPr>
        <c:txPr>
          <a:bodyPr rot="-60000000" spcFirstLastPara="1" vertOverflow="ellipsis" vert="horz" wrap="square" anchor="ctr" anchorCtr="1"/>
          <a:lstStyle/>
          <a:p>
            <a:pPr>
              <a:defRPr sz="1050" b="0" i="0" u="none" strike="noStrike" kern="1200" baseline="0">
                <a:solidFill>
                  <a:sysClr val="windowText" lastClr="000000"/>
                </a:solidFill>
                <a:latin typeface="Times New Roman" panose="02020603050405020304" pitchFamily="18" charset="0"/>
                <a:ea typeface="+mn-ea"/>
                <a:cs typeface="Times New Roman" panose="02020603050405020304" pitchFamily="18" charset="0"/>
              </a:defRPr>
            </a:pPr>
            <a:endParaRPr lang="ru-RU"/>
          </a:p>
        </c:txPr>
        <c:crossAx val="46943232"/>
        <c:crosses val="autoZero"/>
        <c:auto val="1"/>
        <c:lblAlgn val="ctr"/>
        <c:lblOffset val="100"/>
        <c:noMultiLvlLbl val="0"/>
      </c:catAx>
      <c:valAx>
        <c:axId val="46943232"/>
        <c:scaling>
          <c:orientation val="minMax"/>
        </c:scaling>
        <c:delete val="1"/>
        <c:axPos val="t"/>
        <c:numFmt formatCode="General" sourceLinked="1"/>
        <c:majorTickMark val="none"/>
        <c:minorTickMark val="none"/>
        <c:tickLblPos val="nextTo"/>
        <c:crossAx val="46941696"/>
        <c:crosses val="autoZero"/>
        <c:crossBetween val="between"/>
      </c:valAx>
      <c:spPr>
        <a:noFill/>
        <a:ln>
          <a:noFill/>
        </a:ln>
        <a:effectLst/>
      </c:spPr>
    </c:plotArea>
    <c:plotVisOnly val="1"/>
    <c:dispBlanksAs val="gap"/>
    <c:showDLblsOverMax val="0"/>
  </c:chart>
  <c:spPr>
    <a:noFill/>
    <a:ln w="9525" cap="flat" cmpd="sng" algn="ctr">
      <a:noFill/>
      <a:round/>
    </a:ln>
    <a:effectLst/>
  </c:spPr>
  <c:txPr>
    <a:bodyPr/>
    <a:lstStyle/>
    <a:p>
      <a:pPr>
        <a:defRPr sz="1050">
          <a:solidFill>
            <a:sysClr val="windowText" lastClr="000000"/>
          </a:solidFill>
          <a:latin typeface="Times New Roman" panose="02020603050405020304" pitchFamily="18" charset="0"/>
          <a:cs typeface="Times New Roman" panose="02020603050405020304" pitchFamily="18" charset="0"/>
        </a:defRPr>
      </a:pPr>
      <a:endParaRPr lang="ru-RU"/>
    </a:p>
  </c:txPr>
  <c:externalData r:id="rId2">
    <c:autoUpdate val="0"/>
  </c:externalData>
</c:chartSpace>
</file>

<file path=ppt/charts/colors1.xml><?xml version="1.0" encoding="utf-8"?>
<cs:colorStyle xmlns:cs="http://schemas.microsoft.com/office/drawing/2012/chartStyle" xmlns:a="http://schemas.openxmlformats.org/drawingml/2006/main" meth="cycle" id="12">
  <a:schemeClr val="accent2"/>
  <a:schemeClr val="accent4"/>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2">
  <a:schemeClr val="accent2"/>
  <a:schemeClr val="accent4"/>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2">
  <a:schemeClr val="accent2"/>
  <a:schemeClr val="accent4"/>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2">
  <a:schemeClr val="accent2"/>
  <a:schemeClr val="accent4"/>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2">
  <a:schemeClr val="accent2"/>
  <a:schemeClr val="accent4"/>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2">
  <a:schemeClr val="accent2"/>
  <a:schemeClr val="accent4"/>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2">
  <a:schemeClr val="accent2"/>
  <a:schemeClr val="accent4"/>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xml><?xml version="1.0" encoding="utf-8"?>
<cs:colorStyle xmlns:cs="http://schemas.microsoft.com/office/drawing/2012/chartStyle" xmlns:a="http://schemas.openxmlformats.org/drawingml/2006/main" meth="cycle" id="12">
  <a:schemeClr val="accent2"/>
  <a:schemeClr val="accent4"/>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341">
  <cs:axisTitle>
    <cs:lnRef idx="0"/>
    <cs:fillRef idx="0"/>
    <cs:effectRef idx="0"/>
    <cs:fontRef idx="minor">
      <a:schemeClr val="tx1">
        <a:lumMod val="65000"/>
        <a:lumOff val="35000"/>
      </a:schemeClr>
    </cs:fontRef>
    <cs:defRPr sz="900" kern="1200"/>
  </cs:axisTitle>
  <cs:categoryAxis>
    <cs:lnRef idx="0"/>
    <cs:fillRef idx="0"/>
    <cs:effectRef idx="0"/>
    <cs:fontRef idx="minor">
      <a:schemeClr val="tx1">
        <a:lumMod val="65000"/>
        <a:lumOff val="35000"/>
      </a:schemeClr>
    </cs:fontRef>
    <cs:spPr>
      <a:ln w="12700"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2"/>
    </cs:fontRef>
    <cs:spPr>
      <a:solidFill>
        <a:schemeClr val="bg1"/>
      </a:solidFill>
      <a:ln w="9525" cap="flat" cmpd="sng" algn="ctr">
        <a:solidFill>
          <a:schemeClr val="tx1">
            <a:lumMod val="15000"/>
            <a:lumOff val="85000"/>
          </a:schemeClr>
        </a:solidFill>
        <a:round/>
      </a:ln>
    </cs:spPr>
    <cs:defRPr sz="9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3">
      <cs:styleClr val="auto"/>
    </cs:fillRef>
    <cs:effectRef idx="3"/>
    <cs:fontRef idx="minor">
      <a:schemeClr val="tx1"/>
    </cs:fontRef>
  </cs:dataPoint>
  <cs:dataPoint3D>
    <cs:lnRef idx="0"/>
    <cs:fillRef idx="3">
      <cs:styleClr val="auto"/>
    </cs:fillRef>
    <cs:effectRef idx="3"/>
    <cs:fontRef idx="minor">
      <a:schemeClr val="tx1"/>
    </cs:fontRef>
  </cs:dataPoint3D>
  <cs:dataPointLine>
    <cs:lnRef idx="0">
      <cs:styleClr val="auto"/>
    </cs:lnRef>
    <cs:fillRef idx="3"/>
    <cs:effectRef idx="3"/>
    <cs:fontRef idx="minor">
      <a:schemeClr val="tx1"/>
    </cs:fontRef>
    <cs:spPr>
      <a:ln w="34925" cap="rnd">
        <a:solidFill>
          <a:schemeClr val="phClr"/>
        </a:solidFill>
        <a:round/>
      </a:ln>
    </cs:spPr>
  </cs:dataPointLine>
  <cs:dataPointMarker>
    <cs:lnRef idx="0">
      <cs:styleClr val="auto"/>
    </cs:lnRef>
    <cs:fillRef idx="3">
      <cs:styleClr val="auto"/>
    </cs:fillRef>
    <cs:effectRef idx="3"/>
    <cs:fontRef idx="minor">
      <a:schemeClr val="tx1"/>
    </cs:fontRef>
    <cs:spPr>
      <a:ln w="9525">
        <a:solidFill>
          <a:schemeClr val="phClr"/>
        </a:solidFill>
        <a:round/>
      </a:ln>
    </cs:spPr>
  </cs:dataPointMarker>
  <cs:dataPointMarkerLayout size="5"/>
  <cs:dataPointWireframe>
    <cs:lnRef idx="0">
      <cs:styleClr val="auto"/>
    </cs:lnRef>
    <cs:fillRef idx="3"/>
    <cs:effectRef idx="3"/>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lt1"/>
    </cs:fontRef>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cs:lnRef idx="0"/>
    <cs:fillRef idx="0"/>
    <cs:effectRef idx="0"/>
    <cs:fontRef idx="minor">
      <a:schemeClr val="lt1"/>
    </cs:fontRef>
  </cs:plotArea>
  <cs:plotArea3D>
    <cs:lnRef idx="0"/>
    <cs:fillRef idx="0"/>
    <cs:effectRef idx="0"/>
    <cs:fontRef idx="minor">
      <a:schemeClr val="lt1"/>
    </cs:fontRef>
  </cs:plotArea3D>
  <cs:seriesAxis>
    <cs:lnRef idx="0"/>
    <cs:fillRef idx="0"/>
    <cs:effectRef idx="0"/>
    <cs:fontRef idx="minor">
      <a:schemeClr val="tx1">
        <a:lumMod val="65000"/>
        <a:lumOff val="35000"/>
      </a:schemeClr>
    </cs:fontRef>
    <cs:spPr>
      <a:ln w="12700" cap="flat" cmpd="sng" algn="ctr">
        <a:solidFill>
          <a:schemeClr val="tx1">
            <a:lumMod val="15000"/>
            <a:lumOff val="85000"/>
          </a:schemeClr>
        </a:solidFill>
        <a:round/>
      </a:ln>
    </cs:spPr>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600" b="1" kern="1200" baseline="0"/>
  </cs:title>
  <cs:trendline>
    <cs:lnRef idx="0">
      <cs:styleClr val="auto"/>
    </cs:lnRef>
    <cs:fillRef idx="0"/>
    <cs:effectRef idx="0"/>
    <cs:fontRef idx="minor">
      <a:schemeClr val="lt1"/>
    </cs:fontRef>
    <cs:spPr>
      <a:ln w="19050" cap="rnd">
        <a:solidFill>
          <a:schemeClr val="phClr"/>
        </a:solidFill>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lt1"/>
    </cs:fontRef>
  </cs:wall>
</cs:chartStyle>
</file>

<file path=ppt/charts/style2.xml><?xml version="1.0" encoding="utf-8"?>
<cs:chartStyle xmlns:cs="http://schemas.microsoft.com/office/drawing/2012/chartStyle" xmlns:a="http://schemas.openxmlformats.org/drawingml/2006/main" id="341">
  <cs:axisTitle>
    <cs:lnRef idx="0"/>
    <cs:fillRef idx="0"/>
    <cs:effectRef idx="0"/>
    <cs:fontRef idx="minor">
      <a:schemeClr val="tx1">
        <a:lumMod val="65000"/>
        <a:lumOff val="35000"/>
      </a:schemeClr>
    </cs:fontRef>
    <cs:defRPr sz="900" kern="1200"/>
  </cs:axisTitle>
  <cs:categoryAxis>
    <cs:lnRef idx="0"/>
    <cs:fillRef idx="0"/>
    <cs:effectRef idx="0"/>
    <cs:fontRef idx="minor">
      <a:schemeClr val="tx1">
        <a:lumMod val="65000"/>
        <a:lumOff val="35000"/>
      </a:schemeClr>
    </cs:fontRef>
    <cs:spPr>
      <a:ln w="12700"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2"/>
    </cs:fontRef>
    <cs:spPr>
      <a:solidFill>
        <a:schemeClr val="bg1"/>
      </a:solidFill>
      <a:ln w="9525" cap="flat" cmpd="sng" algn="ctr">
        <a:solidFill>
          <a:schemeClr val="tx1">
            <a:lumMod val="15000"/>
            <a:lumOff val="85000"/>
          </a:schemeClr>
        </a:solidFill>
        <a:round/>
      </a:ln>
    </cs:spPr>
    <cs:defRPr sz="9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3">
      <cs:styleClr val="auto"/>
    </cs:fillRef>
    <cs:effectRef idx="3"/>
    <cs:fontRef idx="minor">
      <a:schemeClr val="tx1"/>
    </cs:fontRef>
  </cs:dataPoint>
  <cs:dataPoint3D>
    <cs:lnRef idx="0"/>
    <cs:fillRef idx="3">
      <cs:styleClr val="auto"/>
    </cs:fillRef>
    <cs:effectRef idx="3"/>
    <cs:fontRef idx="minor">
      <a:schemeClr val="tx1"/>
    </cs:fontRef>
  </cs:dataPoint3D>
  <cs:dataPointLine>
    <cs:lnRef idx="0">
      <cs:styleClr val="auto"/>
    </cs:lnRef>
    <cs:fillRef idx="3"/>
    <cs:effectRef idx="3"/>
    <cs:fontRef idx="minor">
      <a:schemeClr val="tx1"/>
    </cs:fontRef>
    <cs:spPr>
      <a:ln w="34925" cap="rnd">
        <a:solidFill>
          <a:schemeClr val="phClr"/>
        </a:solidFill>
        <a:round/>
      </a:ln>
    </cs:spPr>
  </cs:dataPointLine>
  <cs:dataPointMarker>
    <cs:lnRef idx="0">
      <cs:styleClr val="auto"/>
    </cs:lnRef>
    <cs:fillRef idx="3">
      <cs:styleClr val="auto"/>
    </cs:fillRef>
    <cs:effectRef idx="3"/>
    <cs:fontRef idx="minor">
      <a:schemeClr val="tx1"/>
    </cs:fontRef>
    <cs:spPr>
      <a:ln w="9525">
        <a:solidFill>
          <a:schemeClr val="phClr"/>
        </a:solidFill>
        <a:round/>
      </a:ln>
    </cs:spPr>
  </cs:dataPointMarker>
  <cs:dataPointMarkerLayout size="5"/>
  <cs:dataPointWireframe>
    <cs:lnRef idx="0">
      <cs:styleClr val="auto"/>
    </cs:lnRef>
    <cs:fillRef idx="3"/>
    <cs:effectRef idx="3"/>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lt1"/>
    </cs:fontRef>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cs:lnRef idx="0"/>
    <cs:fillRef idx="0"/>
    <cs:effectRef idx="0"/>
    <cs:fontRef idx="minor">
      <a:schemeClr val="lt1"/>
    </cs:fontRef>
  </cs:plotArea>
  <cs:plotArea3D>
    <cs:lnRef idx="0"/>
    <cs:fillRef idx="0"/>
    <cs:effectRef idx="0"/>
    <cs:fontRef idx="minor">
      <a:schemeClr val="lt1"/>
    </cs:fontRef>
  </cs:plotArea3D>
  <cs:seriesAxis>
    <cs:lnRef idx="0"/>
    <cs:fillRef idx="0"/>
    <cs:effectRef idx="0"/>
    <cs:fontRef idx="minor">
      <a:schemeClr val="tx1">
        <a:lumMod val="65000"/>
        <a:lumOff val="35000"/>
      </a:schemeClr>
    </cs:fontRef>
    <cs:spPr>
      <a:ln w="12700" cap="flat" cmpd="sng" algn="ctr">
        <a:solidFill>
          <a:schemeClr val="tx1">
            <a:lumMod val="15000"/>
            <a:lumOff val="85000"/>
          </a:schemeClr>
        </a:solidFill>
        <a:round/>
      </a:ln>
    </cs:spPr>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600" b="1" kern="1200" baseline="0"/>
  </cs:title>
  <cs:trendline>
    <cs:lnRef idx="0">
      <cs:styleClr val="auto"/>
    </cs:lnRef>
    <cs:fillRef idx="0"/>
    <cs:effectRef idx="0"/>
    <cs:fontRef idx="minor">
      <a:schemeClr val="lt1"/>
    </cs:fontRef>
    <cs:spPr>
      <a:ln w="19050" cap="rnd">
        <a:solidFill>
          <a:schemeClr val="phClr"/>
        </a:solidFill>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lt1"/>
    </cs:fontRef>
  </cs:wall>
</cs:chartStyle>
</file>

<file path=ppt/charts/style3.xml><?xml version="1.0" encoding="utf-8"?>
<cs:chartStyle xmlns:cs="http://schemas.microsoft.com/office/drawing/2012/chartStyle" xmlns:a="http://schemas.openxmlformats.org/drawingml/2006/main" id="341">
  <cs:axisTitle>
    <cs:lnRef idx="0"/>
    <cs:fillRef idx="0"/>
    <cs:effectRef idx="0"/>
    <cs:fontRef idx="minor">
      <a:schemeClr val="tx1">
        <a:lumMod val="65000"/>
        <a:lumOff val="35000"/>
      </a:schemeClr>
    </cs:fontRef>
    <cs:defRPr sz="900" kern="1200"/>
  </cs:axisTitle>
  <cs:categoryAxis>
    <cs:lnRef idx="0"/>
    <cs:fillRef idx="0"/>
    <cs:effectRef idx="0"/>
    <cs:fontRef idx="minor">
      <a:schemeClr val="tx1">
        <a:lumMod val="65000"/>
        <a:lumOff val="35000"/>
      </a:schemeClr>
    </cs:fontRef>
    <cs:spPr>
      <a:ln w="12700"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2"/>
    </cs:fontRef>
    <cs:spPr>
      <a:solidFill>
        <a:schemeClr val="bg1"/>
      </a:solidFill>
      <a:ln w="9525" cap="flat" cmpd="sng" algn="ctr">
        <a:solidFill>
          <a:schemeClr val="tx1">
            <a:lumMod val="15000"/>
            <a:lumOff val="85000"/>
          </a:schemeClr>
        </a:solidFill>
        <a:round/>
      </a:ln>
    </cs:spPr>
    <cs:defRPr sz="9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3">
      <cs:styleClr val="auto"/>
    </cs:fillRef>
    <cs:effectRef idx="3"/>
    <cs:fontRef idx="minor">
      <a:schemeClr val="tx1"/>
    </cs:fontRef>
  </cs:dataPoint>
  <cs:dataPoint3D>
    <cs:lnRef idx="0"/>
    <cs:fillRef idx="3">
      <cs:styleClr val="auto"/>
    </cs:fillRef>
    <cs:effectRef idx="3"/>
    <cs:fontRef idx="minor">
      <a:schemeClr val="tx1"/>
    </cs:fontRef>
  </cs:dataPoint3D>
  <cs:dataPointLine>
    <cs:lnRef idx="0">
      <cs:styleClr val="auto"/>
    </cs:lnRef>
    <cs:fillRef idx="3"/>
    <cs:effectRef idx="3"/>
    <cs:fontRef idx="minor">
      <a:schemeClr val="tx1"/>
    </cs:fontRef>
    <cs:spPr>
      <a:ln w="34925" cap="rnd">
        <a:solidFill>
          <a:schemeClr val="phClr"/>
        </a:solidFill>
        <a:round/>
      </a:ln>
    </cs:spPr>
  </cs:dataPointLine>
  <cs:dataPointMarker>
    <cs:lnRef idx="0">
      <cs:styleClr val="auto"/>
    </cs:lnRef>
    <cs:fillRef idx="3">
      <cs:styleClr val="auto"/>
    </cs:fillRef>
    <cs:effectRef idx="3"/>
    <cs:fontRef idx="minor">
      <a:schemeClr val="tx1"/>
    </cs:fontRef>
    <cs:spPr>
      <a:ln w="9525">
        <a:solidFill>
          <a:schemeClr val="phClr"/>
        </a:solidFill>
        <a:round/>
      </a:ln>
    </cs:spPr>
  </cs:dataPointMarker>
  <cs:dataPointMarkerLayout size="5"/>
  <cs:dataPointWireframe>
    <cs:lnRef idx="0">
      <cs:styleClr val="auto"/>
    </cs:lnRef>
    <cs:fillRef idx="3"/>
    <cs:effectRef idx="3"/>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lt1"/>
    </cs:fontRef>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cs:lnRef idx="0"/>
    <cs:fillRef idx="0"/>
    <cs:effectRef idx="0"/>
    <cs:fontRef idx="minor">
      <a:schemeClr val="lt1"/>
    </cs:fontRef>
  </cs:plotArea>
  <cs:plotArea3D>
    <cs:lnRef idx="0"/>
    <cs:fillRef idx="0"/>
    <cs:effectRef idx="0"/>
    <cs:fontRef idx="minor">
      <a:schemeClr val="lt1"/>
    </cs:fontRef>
  </cs:plotArea3D>
  <cs:seriesAxis>
    <cs:lnRef idx="0"/>
    <cs:fillRef idx="0"/>
    <cs:effectRef idx="0"/>
    <cs:fontRef idx="minor">
      <a:schemeClr val="tx1">
        <a:lumMod val="65000"/>
        <a:lumOff val="35000"/>
      </a:schemeClr>
    </cs:fontRef>
    <cs:spPr>
      <a:ln w="12700" cap="flat" cmpd="sng" algn="ctr">
        <a:solidFill>
          <a:schemeClr val="tx1">
            <a:lumMod val="15000"/>
            <a:lumOff val="85000"/>
          </a:schemeClr>
        </a:solidFill>
        <a:round/>
      </a:ln>
    </cs:spPr>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600" b="1" kern="1200" baseline="0"/>
  </cs:title>
  <cs:trendline>
    <cs:lnRef idx="0">
      <cs:styleClr val="auto"/>
    </cs:lnRef>
    <cs:fillRef idx="0"/>
    <cs:effectRef idx="0"/>
    <cs:fontRef idx="minor">
      <a:schemeClr val="lt1"/>
    </cs:fontRef>
    <cs:spPr>
      <a:ln w="19050" cap="rnd">
        <a:solidFill>
          <a:schemeClr val="phClr"/>
        </a:solidFill>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lt1"/>
    </cs:fontRef>
  </cs:wall>
</cs:chartStyle>
</file>

<file path=ppt/charts/style4.xml><?xml version="1.0" encoding="utf-8"?>
<cs:chartStyle xmlns:cs="http://schemas.microsoft.com/office/drawing/2012/chartStyle" xmlns:a="http://schemas.openxmlformats.org/drawingml/2006/main" id="341">
  <cs:axisTitle>
    <cs:lnRef idx="0"/>
    <cs:fillRef idx="0"/>
    <cs:effectRef idx="0"/>
    <cs:fontRef idx="minor">
      <a:schemeClr val="tx1">
        <a:lumMod val="65000"/>
        <a:lumOff val="35000"/>
      </a:schemeClr>
    </cs:fontRef>
    <cs:defRPr sz="900" kern="1200"/>
  </cs:axisTitle>
  <cs:categoryAxis>
    <cs:lnRef idx="0"/>
    <cs:fillRef idx="0"/>
    <cs:effectRef idx="0"/>
    <cs:fontRef idx="minor">
      <a:schemeClr val="tx1">
        <a:lumMod val="65000"/>
        <a:lumOff val="35000"/>
      </a:schemeClr>
    </cs:fontRef>
    <cs:spPr>
      <a:ln w="12700"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2"/>
    </cs:fontRef>
    <cs:spPr>
      <a:solidFill>
        <a:schemeClr val="bg1"/>
      </a:solidFill>
      <a:ln w="9525" cap="flat" cmpd="sng" algn="ctr">
        <a:solidFill>
          <a:schemeClr val="tx1">
            <a:lumMod val="15000"/>
            <a:lumOff val="85000"/>
          </a:schemeClr>
        </a:solidFill>
        <a:round/>
      </a:ln>
    </cs:spPr>
    <cs:defRPr sz="9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3">
      <cs:styleClr val="auto"/>
    </cs:fillRef>
    <cs:effectRef idx="3"/>
    <cs:fontRef idx="minor">
      <a:schemeClr val="tx1"/>
    </cs:fontRef>
  </cs:dataPoint>
  <cs:dataPoint3D>
    <cs:lnRef idx="0"/>
    <cs:fillRef idx="3">
      <cs:styleClr val="auto"/>
    </cs:fillRef>
    <cs:effectRef idx="3"/>
    <cs:fontRef idx="minor">
      <a:schemeClr val="tx1"/>
    </cs:fontRef>
  </cs:dataPoint3D>
  <cs:dataPointLine>
    <cs:lnRef idx="0">
      <cs:styleClr val="auto"/>
    </cs:lnRef>
    <cs:fillRef idx="3"/>
    <cs:effectRef idx="3"/>
    <cs:fontRef idx="minor">
      <a:schemeClr val="tx1"/>
    </cs:fontRef>
    <cs:spPr>
      <a:ln w="34925" cap="rnd">
        <a:solidFill>
          <a:schemeClr val="phClr"/>
        </a:solidFill>
        <a:round/>
      </a:ln>
    </cs:spPr>
  </cs:dataPointLine>
  <cs:dataPointMarker>
    <cs:lnRef idx="0">
      <cs:styleClr val="auto"/>
    </cs:lnRef>
    <cs:fillRef idx="3">
      <cs:styleClr val="auto"/>
    </cs:fillRef>
    <cs:effectRef idx="3"/>
    <cs:fontRef idx="minor">
      <a:schemeClr val="tx1"/>
    </cs:fontRef>
    <cs:spPr>
      <a:ln w="9525">
        <a:solidFill>
          <a:schemeClr val="phClr"/>
        </a:solidFill>
        <a:round/>
      </a:ln>
    </cs:spPr>
  </cs:dataPointMarker>
  <cs:dataPointMarkerLayout size="5"/>
  <cs:dataPointWireframe>
    <cs:lnRef idx="0">
      <cs:styleClr val="auto"/>
    </cs:lnRef>
    <cs:fillRef idx="3"/>
    <cs:effectRef idx="3"/>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lt1"/>
    </cs:fontRef>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cs:lnRef idx="0"/>
    <cs:fillRef idx="0"/>
    <cs:effectRef idx="0"/>
    <cs:fontRef idx="minor">
      <a:schemeClr val="lt1"/>
    </cs:fontRef>
  </cs:plotArea>
  <cs:plotArea3D>
    <cs:lnRef idx="0"/>
    <cs:fillRef idx="0"/>
    <cs:effectRef idx="0"/>
    <cs:fontRef idx="minor">
      <a:schemeClr val="lt1"/>
    </cs:fontRef>
  </cs:plotArea3D>
  <cs:seriesAxis>
    <cs:lnRef idx="0"/>
    <cs:fillRef idx="0"/>
    <cs:effectRef idx="0"/>
    <cs:fontRef idx="minor">
      <a:schemeClr val="tx1">
        <a:lumMod val="65000"/>
        <a:lumOff val="35000"/>
      </a:schemeClr>
    </cs:fontRef>
    <cs:spPr>
      <a:ln w="12700" cap="flat" cmpd="sng" algn="ctr">
        <a:solidFill>
          <a:schemeClr val="tx1">
            <a:lumMod val="15000"/>
            <a:lumOff val="85000"/>
          </a:schemeClr>
        </a:solidFill>
        <a:round/>
      </a:ln>
    </cs:spPr>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600" b="1" kern="1200" baseline="0"/>
  </cs:title>
  <cs:trendline>
    <cs:lnRef idx="0">
      <cs:styleClr val="auto"/>
    </cs:lnRef>
    <cs:fillRef idx="0"/>
    <cs:effectRef idx="0"/>
    <cs:fontRef idx="minor">
      <a:schemeClr val="lt1"/>
    </cs:fontRef>
    <cs:spPr>
      <a:ln w="19050" cap="rnd">
        <a:solidFill>
          <a:schemeClr val="phClr"/>
        </a:solidFill>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lt1"/>
    </cs:fontRef>
  </cs:wall>
</cs:chartStyle>
</file>

<file path=ppt/charts/style5.xml><?xml version="1.0" encoding="utf-8"?>
<cs:chartStyle xmlns:cs="http://schemas.microsoft.com/office/drawing/2012/chartStyle" xmlns:a="http://schemas.openxmlformats.org/drawingml/2006/main" id="341">
  <cs:axisTitle>
    <cs:lnRef idx="0"/>
    <cs:fillRef idx="0"/>
    <cs:effectRef idx="0"/>
    <cs:fontRef idx="minor">
      <a:schemeClr val="tx1">
        <a:lumMod val="65000"/>
        <a:lumOff val="35000"/>
      </a:schemeClr>
    </cs:fontRef>
    <cs:defRPr sz="900" kern="1200"/>
  </cs:axisTitle>
  <cs:categoryAxis>
    <cs:lnRef idx="0"/>
    <cs:fillRef idx="0"/>
    <cs:effectRef idx="0"/>
    <cs:fontRef idx="minor">
      <a:schemeClr val="tx1">
        <a:lumMod val="65000"/>
        <a:lumOff val="35000"/>
      </a:schemeClr>
    </cs:fontRef>
    <cs:spPr>
      <a:ln w="12700"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2"/>
    </cs:fontRef>
    <cs:spPr>
      <a:solidFill>
        <a:schemeClr val="bg1"/>
      </a:solidFill>
      <a:ln w="9525" cap="flat" cmpd="sng" algn="ctr">
        <a:solidFill>
          <a:schemeClr val="tx1">
            <a:lumMod val="15000"/>
            <a:lumOff val="85000"/>
          </a:schemeClr>
        </a:solidFill>
        <a:round/>
      </a:ln>
    </cs:spPr>
    <cs:defRPr sz="9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3">
      <cs:styleClr val="auto"/>
    </cs:fillRef>
    <cs:effectRef idx="3"/>
    <cs:fontRef idx="minor">
      <a:schemeClr val="tx1"/>
    </cs:fontRef>
  </cs:dataPoint>
  <cs:dataPoint3D>
    <cs:lnRef idx="0"/>
    <cs:fillRef idx="3">
      <cs:styleClr val="auto"/>
    </cs:fillRef>
    <cs:effectRef idx="3"/>
    <cs:fontRef idx="minor">
      <a:schemeClr val="tx1"/>
    </cs:fontRef>
  </cs:dataPoint3D>
  <cs:dataPointLine>
    <cs:lnRef idx="0">
      <cs:styleClr val="auto"/>
    </cs:lnRef>
    <cs:fillRef idx="3"/>
    <cs:effectRef idx="3"/>
    <cs:fontRef idx="minor">
      <a:schemeClr val="tx1"/>
    </cs:fontRef>
    <cs:spPr>
      <a:ln w="34925" cap="rnd">
        <a:solidFill>
          <a:schemeClr val="phClr"/>
        </a:solidFill>
        <a:round/>
      </a:ln>
    </cs:spPr>
  </cs:dataPointLine>
  <cs:dataPointMarker>
    <cs:lnRef idx="0">
      <cs:styleClr val="auto"/>
    </cs:lnRef>
    <cs:fillRef idx="3">
      <cs:styleClr val="auto"/>
    </cs:fillRef>
    <cs:effectRef idx="3"/>
    <cs:fontRef idx="minor">
      <a:schemeClr val="tx1"/>
    </cs:fontRef>
    <cs:spPr>
      <a:ln w="9525">
        <a:solidFill>
          <a:schemeClr val="phClr"/>
        </a:solidFill>
        <a:round/>
      </a:ln>
    </cs:spPr>
  </cs:dataPointMarker>
  <cs:dataPointMarkerLayout size="5"/>
  <cs:dataPointWireframe>
    <cs:lnRef idx="0">
      <cs:styleClr val="auto"/>
    </cs:lnRef>
    <cs:fillRef idx="3"/>
    <cs:effectRef idx="3"/>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lt1"/>
    </cs:fontRef>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cs:lnRef idx="0"/>
    <cs:fillRef idx="0"/>
    <cs:effectRef idx="0"/>
    <cs:fontRef idx="minor">
      <a:schemeClr val="lt1"/>
    </cs:fontRef>
  </cs:plotArea>
  <cs:plotArea3D>
    <cs:lnRef idx="0"/>
    <cs:fillRef idx="0"/>
    <cs:effectRef idx="0"/>
    <cs:fontRef idx="minor">
      <a:schemeClr val="lt1"/>
    </cs:fontRef>
  </cs:plotArea3D>
  <cs:seriesAxis>
    <cs:lnRef idx="0"/>
    <cs:fillRef idx="0"/>
    <cs:effectRef idx="0"/>
    <cs:fontRef idx="minor">
      <a:schemeClr val="tx1">
        <a:lumMod val="65000"/>
        <a:lumOff val="35000"/>
      </a:schemeClr>
    </cs:fontRef>
    <cs:spPr>
      <a:ln w="12700" cap="flat" cmpd="sng" algn="ctr">
        <a:solidFill>
          <a:schemeClr val="tx1">
            <a:lumMod val="15000"/>
            <a:lumOff val="85000"/>
          </a:schemeClr>
        </a:solidFill>
        <a:round/>
      </a:ln>
    </cs:spPr>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600" b="1" kern="1200" baseline="0"/>
  </cs:title>
  <cs:trendline>
    <cs:lnRef idx="0">
      <cs:styleClr val="auto"/>
    </cs:lnRef>
    <cs:fillRef idx="0"/>
    <cs:effectRef idx="0"/>
    <cs:fontRef idx="minor">
      <a:schemeClr val="lt1"/>
    </cs:fontRef>
    <cs:spPr>
      <a:ln w="19050" cap="rnd">
        <a:solidFill>
          <a:schemeClr val="phClr"/>
        </a:solidFill>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lt1"/>
    </cs:fontRef>
  </cs:wall>
</cs:chartStyle>
</file>

<file path=ppt/charts/style6.xml><?xml version="1.0" encoding="utf-8"?>
<cs:chartStyle xmlns:cs="http://schemas.microsoft.com/office/drawing/2012/chartStyle" xmlns:a="http://schemas.openxmlformats.org/drawingml/2006/main" id="341">
  <cs:axisTitle>
    <cs:lnRef idx="0"/>
    <cs:fillRef idx="0"/>
    <cs:effectRef idx="0"/>
    <cs:fontRef idx="minor">
      <a:schemeClr val="tx1">
        <a:lumMod val="65000"/>
        <a:lumOff val="35000"/>
      </a:schemeClr>
    </cs:fontRef>
    <cs:defRPr sz="900" kern="1200"/>
  </cs:axisTitle>
  <cs:categoryAxis>
    <cs:lnRef idx="0"/>
    <cs:fillRef idx="0"/>
    <cs:effectRef idx="0"/>
    <cs:fontRef idx="minor">
      <a:schemeClr val="tx1">
        <a:lumMod val="65000"/>
        <a:lumOff val="35000"/>
      </a:schemeClr>
    </cs:fontRef>
    <cs:spPr>
      <a:ln w="12700"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2"/>
    </cs:fontRef>
    <cs:spPr>
      <a:solidFill>
        <a:schemeClr val="bg1"/>
      </a:solidFill>
      <a:ln w="9525" cap="flat" cmpd="sng" algn="ctr">
        <a:solidFill>
          <a:schemeClr val="tx1">
            <a:lumMod val="15000"/>
            <a:lumOff val="85000"/>
          </a:schemeClr>
        </a:solidFill>
        <a:round/>
      </a:ln>
    </cs:spPr>
    <cs:defRPr sz="9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3">
      <cs:styleClr val="auto"/>
    </cs:fillRef>
    <cs:effectRef idx="3"/>
    <cs:fontRef idx="minor">
      <a:schemeClr val="tx1"/>
    </cs:fontRef>
  </cs:dataPoint>
  <cs:dataPoint3D>
    <cs:lnRef idx="0"/>
    <cs:fillRef idx="3">
      <cs:styleClr val="auto"/>
    </cs:fillRef>
    <cs:effectRef idx="3"/>
    <cs:fontRef idx="minor">
      <a:schemeClr val="tx1"/>
    </cs:fontRef>
  </cs:dataPoint3D>
  <cs:dataPointLine>
    <cs:lnRef idx="0">
      <cs:styleClr val="auto"/>
    </cs:lnRef>
    <cs:fillRef idx="3"/>
    <cs:effectRef idx="3"/>
    <cs:fontRef idx="minor">
      <a:schemeClr val="tx1"/>
    </cs:fontRef>
    <cs:spPr>
      <a:ln w="34925" cap="rnd">
        <a:solidFill>
          <a:schemeClr val="phClr"/>
        </a:solidFill>
        <a:round/>
      </a:ln>
    </cs:spPr>
  </cs:dataPointLine>
  <cs:dataPointMarker>
    <cs:lnRef idx="0">
      <cs:styleClr val="auto"/>
    </cs:lnRef>
    <cs:fillRef idx="3">
      <cs:styleClr val="auto"/>
    </cs:fillRef>
    <cs:effectRef idx="3"/>
    <cs:fontRef idx="minor">
      <a:schemeClr val="tx1"/>
    </cs:fontRef>
    <cs:spPr>
      <a:ln w="9525">
        <a:solidFill>
          <a:schemeClr val="phClr"/>
        </a:solidFill>
        <a:round/>
      </a:ln>
    </cs:spPr>
  </cs:dataPointMarker>
  <cs:dataPointMarkerLayout size="5"/>
  <cs:dataPointWireframe>
    <cs:lnRef idx="0">
      <cs:styleClr val="auto"/>
    </cs:lnRef>
    <cs:fillRef idx="3"/>
    <cs:effectRef idx="3"/>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lt1"/>
    </cs:fontRef>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cs:lnRef idx="0"/>
    <cs:fillRef idx="0"/>
    <cs:effectRef idx="0"/>
    <cs:fontRef idx="minor">
      <a:schemeClr val="lt1"/>
    </cs:fontRef>
  </cs:plotArea>
  <cs:plotArea3D>
    <cs:lnRef idx="0"/>
    <cs:fillRef idx="0"/>
    <cs:effectRef idx="0"/>
    <cs:fontRef idx="minor">
      <a:schemeClr val="lt1"/>
    </cs:fontRef>
  </cs:plotArea3D>
  <cs:seriesAxis>
    <cs:lnRef idx="0"/>
    <cs:fillRef idx="0"/>
    <cs:effectRef idx="0"/>
    <cs:fontRef idx="minor">
      <a:schemeClr val="tx1">
        <a:lumMod val="65000"/>
        <a:lumOff val="35000"/>
      </a:schemeClr>
    </cs:fontRef>
    <cs:spPr>
      <a:ln w="12700" cap="flat" cmpd="sng" algn="ctr">
        <a:solidFill>
          <a:schemeClr val="tx1">
            <a:lumMod val="15000"/>
            <a:lumOff val="85000"/>
          </a:schemeClr>
        </a:solidFill>
        <a:round/>
      </a:ln>
    </cs:spPr>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600" b="1" kern="1200" baseline="0"/>
  </cs:title>
  <cs:trendline>
    <cs:lnRef idx="0">
      <cs:styleClr val="auto"/>
    </cs:lnRef>
    <cs:fillRef idx="0"/>
    <cs:effectRef idx="0"/>
    <cs:fontRef idx="minor">
      <a:schemeClr val="lt1"/>
    </cs:fontRef>
    <cs:spPr>
      <a:ln w="19050" cap="rnd">
        <a:solidFill>
          <a:schemeClr val="phClr"/>
        </a:solidFill>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lt1"/>
    </cs:fontRef>
  </cs:wall>
</cs:chartStyle>
</file>

<file path=ppt/charts/style7.xml><?xml version="1.0" encoding="utf-8"?>
<cs:chartStyle xmlns:cs="http://schemas.microsoft.com/office/drawing/2012/chartStyle" xmlns:a="http://schemas.openxmlformats.org/drawingml/2006/main" id="341">
  <cs:axisTitle>
    <cs:lnRef idx="0"/>
    <cs:fillRef idx="0"/>
    <cs:effectRef idx="0"/>
    <cs:fontRef idx="minor">
      <a:schemeClr val="tx1">
        <a:lumMod val="65000"/>
        <a:lumOff val="35000"/>
      </a:schemeClr>
    </cs:fontRef>
    <cs:defRPr sz="900" kern="1200"/>
  </cs:axisTitle>
  <cs:categoryAxis>
    <cs:lnRef idx="0"/>
    <cs:fillRef idx="0"/>
    <cs:effectRef idx="0"/>
    <cs:fontRef idx="minor">
      <a:schemeClr val="tx1">
        <a:lumMod val="65000"/>
        <a:lumOff val="35000"/>
      </a:schemeClr>
    </cs:fontRef>
    <cs:spPr>
      <a:ln w="12700"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2"/>
    </cs:fontRef>
    <cs:spPr>
      <a:solidFill>
        <a:schemeClr val="bg1"/>
      </a:solidFill>
      <a:ln w="9525" cap="flat" cmpd="sng" algn="ctr">
        <a:solidFill>
          <a:schemeClr val="tx1">
            <a:lumMod val="15000"/>
            <a:lumOff val="85000"/>
          </a:schemeClr>
        </a:solidFill>
        <a:round/>
      </a:ln>
    </cs:spPr>
    <cs:defRPr sz="9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3">
      <cs:styleClr val="auto"/>
    </cs:fillRef>
    <cs:effectRef idx="3"/>
    <cs:fontRef idx="minor">
      <a:schemeClr val="tx1"/>
    </cs:fontRef>
  </cs:dataPoint>
  <cs:dataPoint3D>
    <cs:lnRef idx="0"/>
    <cs:fillRef idx="3">
      <cs:styleClr val="auto"/>
    </cs:fillRef>
    <cs:effectRef idx="3"/>
    <cs:fontRef idx="minor">
      <a:schemeClr val="tx1"/>
    </cs:fontRef>
  </cs:dataPoint3D>
  <cs:dataPointLine>
    <cs:lnRef idx="0">
      <cs:styleClr val="auto"/>
    </cs:lnRef>
    <cs:fillRef idx="3"/>
    <cs:effectRef idx="3"/>
    <cs:fontRef idx="minor">
      <a:schemeClr val="tx1"/>
    </cs:fontRef>
    <cs:spPr>
      <a:ln w="34925" cap="rnd">
        <a:solidFill>
          <a:schemeClr val="phClr"/>
        </a:solidFill>
        <a:round/>
      </a:ln>
    </cs:spPr>
  </cs:dataPointLine>
  <cs:dataPointMarker>
    <cs:lnRef idx="0">
      <cs:styleClr val="auto"/>
    </cs:lnRef>
    <cs:fillRef idx="3">
      <cs:styleClr val="auto"/>
    </cs:fillRef>
    <cs:effectRef idx="3"/>
    <cs:fontRef idx="minor">
      <a:schemeClr val="tx1"/>
    </cs:fontRef>
    <cs:spPr>
      <a:ln w="9525">
        <a:solidFill>
          <a:schemeClr val="phClr"/>
        </a:solidFill>
        <a:round/>
      </a:ln>
    </cs:spPr>
  </cs:dataPointMarker>
  <cs:dataPointMarkerLayout size="5"/>
  <cs:dataPointWireframe>
    <cs:lnRef idx="0">
      <cs:styleClr val="auto"/>
    </cs:lnRef>
    <cs:fillRef idx="3"/>
    <cs:effectRef idx="3"/>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lt1"/>
    </cs:fontRef>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cs:lnRef idx="0"/>
    <cs:fillRef idx="0"/>
    <cs:effectRef idx="0"/>
    <cs:fontRef idx="minor">
      <a:schemeClr val="lt1"/>
    </cs:fontRef>
  </cs:plotArea>
  <cs:plotArea3D>
    <cs:lnRef idx="0"/>
    <cs:fillRef idx="0"/>
    <cs:effectRef idx="0"/>
    <cs:fontRef idx="minor">
      <a:schemeClr val="lt1"/>
    </cs:fontRef>
  </cs:plotArea3D>
  <cs:seriesAxis>
    <cs:lnRef idx="0"/>
    <cs:fillRef idx="0"/>
    <cs:effectRef idx="0"/>
    <cs:fontRef idx="minor">
      <a:schemeClr val="tx1">
        <a:lumMod val="65000"/>
        <a:lumOff val="35000"/>
      </a:schemeClr>
    </cs:fontRef>
    <cs:spPr>
      <a:ln w="12700" cap="flat" cmpd="sng" algn="ctr">
        <a:solidFill>
          <a:schemeClr val="tx1">
            <a:lumMod val="15000"/>
            <a:lumOff val="85000"/>
          </a:schemeClr>
        </a:solidFill>
        <a:round/>
      </a:ln>
    </cs:spPr>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600" b="1" kern="1200" baseline="0"/>
  </cs:title>
  <cs:trendline>
    <cs:lnRef idx="0">
      <cs:styleClr val="auto"/>
    </cs:lnRef>
    <cs:fillRef idx="0"/>
    <cs:effectRef idx="0"/>
    <cs:fontRef idx="minor">
      <a:schemeClr val="lt1"/>
    </cs:fontRef>
    <cs:spPr>
      <a:ln w="19050" cap="rnd">
        <a:solidFill>
          <a:schemeClr val="phClr"/>
        </a:solidFill>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lt1"/>
    </cs:fontRef>
  </cs:wall>
</cs:chartStyle>
</file>

<file path=ppt/charts/style8.xml><?xml version="1.0" encoding="utf-8"?>
<cs:chartStyle xmlns:cs="http://schemas.microsoft.com/office/drawing/2012/chartStyle" xmlns:a="http://schemas.openxmlformats.org/drawingml/2006/main" id="341">
  <cs:axisTitle>
    <cs:lnRef idx="0"/>
    <cs:fillRef idx="0"/>
    <cs:effectRef idx="0"/>
    <cs:fontRef idx="minor">
      <a:schemeClr val="tx1">
        <a:lumMod val="65000"/>
        <a:lumOff val="35000"/>
      </a:schemeClr>
    </cs:fontRef>
    <cs:defRPr sz="900" kern="1200"/>
  </cs:axisTitle>
  <cs:categoryAxis>
    <cs:lnRef idx="0"/>
    <cs:fillRef idx="0"/>
    <cs:effectRef idx="0"/>
    <cs:fontRef idx="minor">
      <a:schemeClr val="tx1">
        <a:lumMod val="65000"/>
        <a:lumOff val="35000"/>
      </a:schemeClr>
    </cs:fontRef>
    <cs:spPr>
      <a:ln w="12700"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2"/>
    </cs:fontRef>
    <cs:spPr>
      <a:solidFill>
        <a:schemeClr val="bg1"/>
      </a:solidFill>
      <a:ln w="9525" cap="flat" cmpd="sng" algn="ctr">
        <a:solidFill>
          <a:schemeClr val="tx1">
            <a:lumMod val="15000"/>
            <a:lumOff val="85000"/>
          </a:schemeClr>
        </a:solidFill>
        <a:round/>
      </a:ln>
    </cs:spPr>
    <cs:defRPr sz="9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3">
      <cs:styleClr val="auto"/>
    </cs:fillRef>
    <cs:effectRef idx="3"/>
    <cs:fontRef idx="minor">
      <a:schemeClr val="tx1"/>
    </cs:fontRef>
  </cs:dataPoint>
  <cs:dataPoint3D>
    <cs:lnRef idx="0"/>
    <cs:fillRef idx="3">
      <cs:styleClr val="auto"/>
    </cs:fillRef>
    <cs:effectRef idx="3"/>
    <cs:fontRef idx="minor">
      <a:schemeClr val="tx1"/>
    </cs:fontRef>
  </cs:dataPoint3D>
  <cs:dataPointLine>
    <cs:lnRef idx="0">
      <cs:styleClr val="auto"/>
    </cs:lnRef>
    <cs:fillRef idx="3"/>
    <cs:effectRef idx="3"/>
    <cs:fontRef idx="minor">
      <a:schemeClr val="tx1"/>
    </cs:fontRef>
    <cs:spPr>
      <a:ln w="34925" cap="rnd">
        <a:solidFill>
          <a:schemeClr val="phClr"/>
        </a:solidFill>
        <a:round/>
      </a:ln>
    </cs:spPr>
  </cs:dataPointLine>
  <cs:dataPointMarker>
    <cs:lnRef idx="0">
      <cs:styleClr val="auto"/>
    </cs:lnRef>
    <cs:fillRef idx="3">
      <cs:styleClr val="auto"/>
    </cs:fillRef>
    <cs:effectRef idx="3"/>
    <cs:fontRef idx="minor">
      <a:schemeClr val="tx1"/>
    </cs:fontRef>
    <cs:spPr>
      <a:ln w="9525">
        <a:solidFill>
          <a:schemeClr val="phClr"/>
        </a:solidFill>
        <a:round/>
      </a:ln>
    </cs:spPr>
  </cs:dataPointMarker>
  <cs:dataPointMarkerLayout size="5"/>
  <cs:dataPointWireframe>
    <cs:lnRef idx="0">
      <cs:styleClr val="auto"/>
    </cs:lnRef>
    <cs:fillRef idx="3"/>
    <cs:effectRef idx="3"/>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lt1"/>
    </cs:fontRef>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cs:lnRef idx="0"/>
    <cs:fillRef idx="0"/>
    <cs:effectRef idx="0"/>
    <cs:fontRef idx="minor">
      <a:schemeClr val="lt1"/>
    </cs:fontRef>
  </cs:plotArea>
  <cs:plotArea3D>
    <cs:lnRef idx="0"/>
    <cs:fillRef idx="0"/>
    <cs:effectRef idx="0"/>
    <cs:fontRef idx="minor">
      <a:schemeClr val="lt1"/>
    </cs:fontRef>
  </cs:plotArea3D>
  <cs:seriesAxis>
    <cs:lnRef idx="0"/>
    <cs:fillRef idx="0"/>
    <cs:effectRef idx="0"/>
    <cs:fontRef idx="minor">
      <a:schemeClr val="tx1">
        <a:lumMod val="65000"/>
        <a:lumOff val="35000"/>
      </a:schemeClr>
    </cs:fontRef>
    <cs:spPr>
      <a:ln w="12700" cap="flat" cmpd="sng" algn="ctr">
        <a:solidFill>
          <a:schemeClr val="tx1">
            <a:lumMod val="15000"/>
            <a:lumOff val="85000"/>
          </a:schemeClr>
        </a:solidFill>
        <a:round/>
      </a:ln>
    </cs:spPr>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600" b="1" kern="1200" baseline="0"/>
  </cs:title>
  <cs:trendline>
    <cs:lnRef idx="0">
      <cs:styleClr val="auto"/>
    </cs:lnRef>
    <cs:fillRef idx="0"/>
    <cs:effectRef idx="0"/>
    <cs:fontRef idx="minor">
      <a:schemeClr val="lt1"/>
    </cs:fontRef>
    <cs:spPr>
      <a:ln w="19050" cap="rnd">
        <a:solidFill>
          <a:schemeClr val="phClr"/>
        </a:solidFill>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lt1"/>
    </cs:fontRef>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45659" cy="498135"/>
          </a:xfrm>
          <a:prstGeom prst="rect">
            <a:avLst/>
          </a:prstGeom>
        </p:spPr>
        <p:txBody>
          <a:bodyPr vert="horz" lIns="91440" tIns="45720" rIns="91440" bIns="45720" rtlCol="0"/>
          <a:lstStyle>
            <a:lvl1pPr algn="l">
              <a:defRPr sz="1200"/>
            </a:lvl1pPr>
          </a:lstStyle>
          <a:p>
            <a:endParaRPr lang="ru-RU" dirty="0"/>
          </a:p>
        </p:txBody>
      </p:sp>
      <p:sp>
        <p:nvSpPr>
          <p:cNvPr id="3" name="Дата 2"/>
          <p:cNvSpPr>
            <a:spLocks noGrp="1"/>
          </p:cNvSpPr>
          <p:nvPr>
            <p:ph type="dt" idx="1"/>
          </p:nvPr>
        </p:nvSpPr>
        <p:spPr>
          <a:xfrm>
            <a:off x="3850443" y="0"/>
            <a:ext cx="2945659" cy="498135"/>
          </a:xfrm>
          <a:prstGeom prst="rect">
            <a:avLst/>
          </a:prstGeom>
        </p:spPr>
        <p:txBody>
          <a:bodyPr vert="horz" lIns="91440" tIns="45720" rIns="91440" bIns="45720" rtlCol="0"/>
          <a:lstStyle>
            <a:lvl1pPr algn="r">
              <a:defRPr sz="1200"/>
            </a:lvl1pPr>
          </a:lstStyle>
          <a:p>
            <a:fld id="{37E307C8-0468-4028-9ABA-0799CAD0B30C}" type="datetimeFigureOut">
              <a:rPr lang="ru-RU" smtClean="0"/>
              <a:pPr/>
              <a:t>26.12.2018</a:t>
            </a:fld>
            <a:endParaRPr lang="ru-RU" dirty="0"/>
          </a:p>
        </p:txBody>
      </p:sp>
      <p:sp>
        <p:nvSpPr>
          <p:cNvPr id="4" name="Образ слайда 3"/>
          <p:cNvSpPr>
            <a:spLocks noGrp="1" noRot="1" noChangeAspect="1"/>
          </p:cNvSpPr>
          <p:nvPr>
            <p:ph type="sldImg" idx="2"/>
          </p:nvPr>
        </p:nvSpPr>
        <p:spPr>
          <a:xfrm>
            <a:off x="981075" y="1241425"/>
            <a:ext cx="4835525" cy="3349625"/>
          </a:xfrm>
          <a:prstGeom prst="rect">
            <a:avLst/>
          </a:prstGeom>
          <a:noFill/>
          <a:ln w="12700">
            <a:solidFill>
              <a:prstClr val="black"/>
            </a:solidFill>
          </a:ln>
        </p:spPr>
        <p:txBody>
          <a:bodyPr vert="horz" lIns="91440" tIns="45720" rIns="91440" bIns="45720" rtlCol="0" anchor="ctr"/>
          <a:lstStyle/>
          <a:p>
            <a:endParaRPr lang="ru-RU" dirty="0"/>
          </a:p>
        </p:txBody>
      </p:sp>
      <p:sp>
        <p:nvSpPr>
          <p:cNvPr id="5" name="Заметки 4"/>
          <p:cNvSpPr>
            <a:spLocks noGrp="1"/>
          </p:cNvSpPr>
          <p:nvPr>
            <p:ph type="body" sz="quarter" idx="3"/>
          </p:nvPr>
        </p:nvSpPr>
        <p:spPr>
          <a:xfrm>
            <a:off x="679768" y="4777958"/>
            <a:ext cx="5438140" cy="3909239"/>
          </a:xfrm>
          <a:prstGeom prst="rect">
            <a:avLst/>
          </a:prstGeom>
        </p:spPr>
        <p:txBody>
          <a:bodyPr vert="horz" lIns="91440" tIns="45720" rIns="91440" bIns="45720" rtlCol="0"/>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6" name="Нижний колонтитул 5"/>
          <p:cNvSpPr>
            <a:spLocks noGrp="1"/>
          </p:cNvSpPr>
          <p:nvPr>
            <p:ph type="ftr" sz="quarter" idx="4"/>
          </p:nvPr>
        </p:nvSpPr>
        <p:spPr>
          <a:xfrm>
            <a:off x="0" y="9430091"/>
            <a:ext cx="2945659" cy="498134"/>
          </a:xfrm>
          <a:prstGeom prst="rect">
            <a:avLst/>
          </a:prstGeom>
        </p:spPr>
        <p:txBody>
          <a:bodyPr vert="horz" lIns="91440" tIns="45720" rIns="91440" bIns="45720" rtlCol="0" anchor="b"/>
          <a:lstStyle>
            <a:lvl1pPr algn="l">
              <a:defRPr sz="1200"/>
            </a:lvl1pPr>
          </a:lstStyle>
          <a:p>
            <a:endParaRPr lang="ru-RU" dirty="0"/>
          </a:p>
        </p:txBody>
      </p:sp>
      <p:sp>
        <p:nvSpPr>
          <p:cNvPr id="7" name="Номер слайда 6"/>
          <p:cNvSpPr>
            <a:spLocks noGrp="1"/>
          </p:cNvSpPr>
          <p:nvPr>
            <p:ph type="sldNum" sz="quarter" idx="5"/>
          </p:nvPr>
        </p:nvSpPr>
        <p:spPr>
          <a:xfrm>
            <a:off x="3850443" y="9430091"/>
            <a:ext cx="2945659" cy="498134"/>
          </a:xfrm>
          <a:prstGeom prst="rect">
            <a:avLst/>
          </a:prstGeom>
        </p:spPr>
        <p:txBody>
          <a:bodyPr vert="horz" lIns="91440" tIns="45720" rIns="91440" bIns="45720" rtlCol="0" anchor="b"/>
          <a:lstStyle>
            <a:lvl1pPr algn="r">
              <a:defRPr sz="1200"/>
            </a:lvl1pPr>
          </a:lstStyle>
          <a:p>
            <a:fld id="{154AD3D3-FED7-4F60-A386-14A366991EF2}" type="slidenum">
              <a:rPr lang="ru-RU" smtClean="0"/>
              <a:pPr/>
              <a:t>‹#›</a:t>
            </a:fld>
            <a:endParaRPr lang="ru-RU" dirty="0"/>
          </a:p>
        </p:txBody>
      </p:sp>
    </p:spTree>
    <p:extLst>
      <p:ext uri="{BB962C8B-B14F-4D97-AF65-F5344CB8AC3E}">
        <p14:creationId xmlns:p14="http://schemas.microsoft.com/office/powerpoint/2010/main" val="246891727"/>
      </p:ext>
    </p:extLst>
  </p:cSld>
  <p:clrMap bg1="lt1" tx1="dk1" bg2="lt2" tx2="dk2" accent1="accent1" accent2="accent2" accent3="accent3" accent4="accent4" accent5="accent5" accent6="accent6" hlink="hlink" folHlink="folHlink"/>
  <p:notesStyle>
    <a:lvl1pPr marL="0" algn="l" defTabSz="1072761" rtl="0" eaLnBrk="1" latinLnBrk="0" hangingPunct="1">
      <a:defRPr sz="1383" kern="1200">
        <a:solidFill>
          <a:schemeClr val="tx1"/>
        </a:solidFill>
        <a:latin typeface="+mn-lt"/>
        <a:ea typeface="+mn-ea"/>
        <a:cs typeface="+mn-cs"/>
      </a:defRPr>
    </a:lvl1pPr>
    <a:lvl2pPr marL="536380" algn="l" defTabSz="1072761" rtl="0" eaLnBrk="1" latinLnBrk="0" hangingPunct="1">
      <a:defRPr sz="1383" kern="1200">
        <a:solidFill>
          <a:schemeClr val="tx1"/>
        </a:solidFill>
        <a:latin typeface="+mn-lt"/>
        <a:ea typeface="+mn-ea"/>
        <a:cs typeface="+mn-cs"/>
      </a:defRPr>
    </a:lvl2pPr>
    <a:lvl3pPr marL="1072761" algn="l" defTabSz="1072761" rtl="0" eaLnBrk="1" latinLnBrk="0" hangingPunct="1">
      <a:defRPr sz="1383" kern="1200">
        <a:solidFill>
          <a:schemeClr val="tx1"/>
        </a:solidFill>
        <a:latin typeface="+mn-lt"/>
        <a:ea typeface="+mn-ea"/>
        <a:cs typeface="+mn-cs"/>
      </a:defRPr>
    </a:lvl3pPr>
    <a:lvl4pPr marL="1609141" algn="l" defTabSz="1072761" rtl="0" eaLnBrk="1" latinLnBrk="0" hangingPunct="1">
      <a:defRPr sz="1383" kern="1200">
        <a:solidFill>
          <a:schemeClr val="tx1"/>
        </a:solidFill>
        <a:latin typeface="+mn-lt"/>
        <a:ea typeface="+mn-ea"/>
        <a:cs typeface="+mn-cs"/>
      </a:defRPr>
    </a:lvl4pPr>
    <a:lvl5pPr marL="2145520" algn="l" defTabSz="1072761" rtl="0" eaLnBrk="1" latinLnBrk="0" hangingPunct="1">
      <a:defRPr sz="1383" kern="1200">
        <a:solidFill>
          <a:schemeClr val="tx1"/>
        </a:solidFill>
        <a:latin typeface="+mn-lt"/>
        <a:ea typeface="+mn-ea"/>
        <a:cs typeface="+mn-cs"/>
      </a:defRPr>
    </a:lvl5pPr>
    <a:lvl6pPr marL="2681902" algn="l" defTabSz="1072761" rtl="0" eaLnBrk="1" latinLnBrk="0" hangingPunct="1">
      <a:defRPr sz="1383" kern="1200">
        <a:solidFill>
          <a:schemeClr val="tx1"/>
        </a:solidFill>
        <a:latin typeface="+mn-lt"/>
        <a:ea typeface="+mn-ea"/>
        <a:cs typeface="+mn-cs"/>
      </a:defRPr>
    </a:lvl6pPr>
    <a:lvl7pPr marL="3218282" algn="l" defTabSz="1072761" rtl="0" eaLnBrk="1" latinLnBrk="0" hangingPunct="1">
      <a:defRPr sz="1383" kern="1200">
        <a:solidFill>
          <a:schemeClr val="tx1"/>
        </a:solidFill>
        <a:latin typeface="+mn-lt"/>
        <a:ea typeface="+mn-ea"/>
        <a:cs typeface="+mn-cs"/>
      </a:defRPr>
    </a:lvl7pPr>
    <a:lvl8pPr marL="3754661" algn="l" defTabSz="1072761" rtl="0" eaLnBrk="1" latinLnBrk="0" hangingPunct="1">
      <a:defRPr sz="1383" kern="1200">
        <a:solidFill>
          <a:schemeClr val="tx1"/>
        </a:solidFill>
        <a:latin typeface="+mn-lt"/>
        <a:ea typeface="+mn-ea"/>
        <a:cs typeface="+mn-cs"/>
      </a:defRPr>
    </a:lvl8pPr>
    <a:lvl9pPr marL="4291043" algn="l" defTabSz="1072761" rtl="0" eaLnBrk="1" latinLnBrk="0" hangingPunct="1">
      <a:defRPr sz="1383"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a:xfrm>
            <a:off x="981075" y="1241425"/>
            <a:ext cx="4835525" cy="3349625"/>
          </a:xfrm>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154AD3D3-FED7-4F60-A386-14A366991EF2}" type="slidenum">
              <a:rPr lang="ru-RU" smtClean="0"/>
              <a:pPr/>
              <a:t>1</a:t>
            </a:fld>
            <a:endParaRPr lang="ru-RU" dirty="0"/>
          </a:p>
        </p:txBody>
      </p:sp>
    </p:spTree>
    <p:extLst>
      <p:ext uri="{BB962C8B-B14F-4D97-AF65-F5344CB8AC3E}">
        <p14:creationId xmlns:p14="http://schemas.microsoft.com/office/powerpoint/2010/main" val="417463227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a:xfrm>
            <a:off x="981075" y="1241425"/>
            <a:ext cx="4835525" cy="3349625"/>
          </a:xfrm>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175BC794-0722-4731-8E41-BFB7752A8606}" type="slidenum">
              <a:rPr lang="ru-RU" smtClean="0">
                <a:solidFill>
                  <a:prstClr val="black"/>
                </a:solidFill>
              </a:rPr>
              <a:pPr/>
              <a:t>2</a:t>
            </a:fld>
            <a:endParaRPr lang="ru-RU" dirty="0">
              <a:solidFill>
                <a:prstClr val="black"/>
              </a:solidFill>
            </a:endParaRPr>
          </a:p>
        </p:txBody>
      </p:sp>
    </p:spTree>
    <p:extLst>
      <p:ext uri="{BB962C8B-B14F-4D97-AF65-F5344CB8AC3E}">
        <p14:creationId xmlns:p14="http://schemas.microsoft.com/office/powerpoint/2010/main" val="360389052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a:xfrm>
            <a:off x="981075" y="1241425"/>
            <a:ext cx="4835525" cy="3349625"/>
          </a:xfrm>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175BC794-0722-4731-8E41-BFB7752A8606}" type="slidenum">
              <a:rPr lang="ru-RU" smtClean="0">
                <a:solidFill>
                  <a:prstClr val="black"/>
                </a:solidFill>
              </a:rPr>
              <a:pPr/>
              <a:t>3</a:t>
            </a:fld>
            <a:endParaRPr lang="ru-RU" dirty="0">
              <a:solidFill>
                <a:prstClr val="black"/>
              </a:solidFill>
            </a:endParaRPr>
          </a:p>
        </p:txBody>
      </p:sp>
    </p:spTree>
    <p:extLst>
      <p:ext uri="{BB962C8B-B14F-4D97-AF65-F5344CB8AC3E}">
        <p14:creationId xmlns:p14="http://schemas.microsoft.com/office/powerpoint/2010/main" val="47308798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a:xfrm>
            <a:off x="981075" y="1241425"/>
            <a:ext cx="4835525" cy="3349625"/>
          </a:xfrm>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175BC794-0722-4731-8E41-BFB7752A8606}" type="slidenum">
              <a:rPr lang="ru-RU" smtClean="0">
                <a:solidFill>
                  <a:prstClr val="black"/>
                </a:solidFill>
              </a:rPr>
              <a:pPr/>
              <a:t>4</a:t>
            </a:fld>
            <a:endParaRPr lang="ru-RU" dirty="0">
              <a:solidFill>
                <a:prstClr val="black"/>
              </a:solidFill>
            </a:endParaRPr>
          </a:p>
        </p:txBody>
      </p:sp>
    </p:spTree>
    <p:extLst>
      <p:ext uri="{BB962C8B-B14F-4D97-AF65-F5344CB8AC3E}">
        <p14:creationId xmlns:p14="http://schemas.microsoft.com/office/powerpoint/2010/main" val="90833960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a:xfrm>
            <a:off x="981075" y="1241425"/>
            <a:ext cx="4835525" cy="3349625"/>
          </a:xfrm>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175BC794-0722-4731-8E41-BFB7752A8606}" type="slidenum">
              <a:rPr lang="ru-RU" smtClean="0">
                <a:solidFill>
                  <a:prstClr val="black"/>
                </a:solidFill>
              </a:rPr>
              <a:pPr/>
              <a:t>5</a:t>
            </a:fld>
            <a:endParaRPr lang="ru-RU" dirty="0">
              <a:solidFill>
                <a:prstClr val="black"/>
              </a:solidFill>
            </a:endParaRPr>
          </a:p>
        </p:txBody>
      </p:sp>
    </p:spTree>
    <p:extLst>
      <p:ext uri="{BB962C8B-B14F-4D97-AF65-F5344CB8AC3E}">
        <p14:creationId xmlns:p14="http://schemas.microsoft.com/office/powerpoint/2010/main" val="322750982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a:xfrm>
            <a:off x="981075" y="1241425"/>
            <a:ext cx="4835525" cy="3349625"/>
          </a:xfrm>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175BC794-0722-4731-8E41-BFB7752A8606}" type="slidenum">
              <a:rPr lang="ru-RU" smtClean="0">
                <a:solidFill>
                  <a:prstClr val="black"/>
                </a:solidFill>
              </a:rPr>
              <a:pPr/>
              <a:t>6</a:t>
            </a:fld>
            <a:endParaRPr lang="ru-RU" dirty="0">
              <a:solidFill>
                <a:prstClr val="black"/>
              </a:solidFill>
            </a:endParaRPr>
          </a:p>
        </p:txBody>
      </p:sp>
    </p:spTree>
    <p:extLst>
      <p:ext uri="{BB962C8B-B14F-4D97-AF65-F5344CB8AC3E}">
        <p14:creationId xmlns:p14="http://schemas.microsoft.com/office/powerpoint/2010/main" val="189110580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a:xfrm>
            <a:off x="981075" y="1241425"/>
            <a:ext cx="4835525" cy="3349625"/>
          </a:xfrm>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175BC794-0722-4731-8E41-BFB7752A8606}" type="slidenum">
              <a:rPr lang="ru-RU" smtClean="0">
                <a:solidFill>
                  <a:prstClr val="black"/>
                </a:solidFill>
              </a:rPr>
              <a:pPr/>
              <a:t>7</a:t>
            </a:fld>
            <a:endParaRPr lang="ru-RU" dirty="0">
              <a:solidFill>
                <a:prstClr val="black"/>
              </a:solidFill>
            </a:endParaRPr>
          </a:p>
        </p:txBody>
      </p:sp>
    </p:spTree>
    <p:extLst>
      <p:ext uri="{BB962C8B-B14F-4D97-AF65-F5344CB8AC3E}">
        <p14:creationId xmlns:p14="http://schemas.microsoft.com/office/powerpoint/2010/main" val="66097302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a:xfrm>
            <a:off x="981075" y="1241425"/>
            <a:ext cx="4835525" cy="3349625"/>
          </a:xfrm>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175BC794-0722-4731-8E41-BFB7752A8606}" type="slidenum">
              <a:rPr lang="ru-RU" smtClean="0">
                <a:solidFill>
                  <a:prstClr val="black"/>
                </a:solidFill>
              </a:rPr>
              <a:pPr/>
              <a:t>8</a:t>
            </a:fld>
            <a:endParaRPr lang="ru-RU" dirty="0">
              <a:solidFill>
                <a:prstClr val="black"/>
              </a:solidFill>
            </a:endParaRPr>
          </a:p>
        </p:txBody>
      </p:sp>
    </p:spTree>
    <p:extLst>
      <p:ext uri="{BB962C8B-B14F-4D97-AF65-F5344CB8AC3E}">
        <p14:creationId xmlns:p14="http://schemas.microsoft.com/office/powerpoint/2010/main" val="352659420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a:xfrm>
            <a:off x="981075" y="1241425"/>
            <a:ext cx="4835525" cy="3349625"/>
          </a:xfrm>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175BC794-0722-4731-8E41-BFB7752A8606}" type="slidenum">
              <a:rPr lang="ru-RU" smtClean="0">
                <a:solidFill>
                  <a:prstClr val="black"/>
                </a:solidFill>
              </a:rPr>
              <a:pPr/>
              <a:t>9</a:t>
            </a:fld>
            <a:endParaRPr lang="ru-RU" dirty="0">
              <a:solidFill>
                <a:prstClr val="black"/>
              </a:solidFill>
            </a:endParaRPr>
          </a:p>
        </p:txBody>
      </p:sp>
    </p:spTree>
    <p:extLst>
      <p:ext uri="{BB962C8B-B14F-4D97-AF65-F5344CB8AC3E}">
        <p14:creationId xmlns:p14="http://schemas.microsoft.com/office/powerpoint/2010/main" val="268662102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a:xfrm>
            <a:off x="981075" y="1241425"/>
            <a:ext cx="4835525" cy="3349625"/>
          </a:xfrm>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175BC794-0722-4731-8E41-BFB7752A8606}" type="slidenum">
              <a:rPr lang="ru-RU" smtClean="0">
                <a:solidFill>
                  <a:prstClr val="black"/>
                </a:solidFill>
              </a:rPr>
              <a:pPr/>
              <a:t>10</a:t>
            </a:fld>
            <a:endParaRPr lang="ru-RU" dirty="0">
              <a:solidFill>
                <a:prstClr val="black"/>
              </a:solidFill>
            </a:endParaRPr>
          </a:p>
        </p:txBody>
      </p:sp>
    </p:spTree>
    <p:extLst>
      <p:ext uri="{BB962C8B-B14F-4D97-AF65-F5344CB8AC3E}">
        <p14:creationId xmlns:p14="http://schemas.microsoft.com/office/powerpoint/2010/main" val="418025699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a:xfrm>
            <a:off x="981075" y="1241425"/>
            <a:ext cx="4835525" cy="3349625"/>
          </a:xfrm>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175BC794-0722-4731-8E41-BFB7752A8606}" type="slidenum">
              <a:rPr lang="ru-RU" smtClean="0">
                <a:solidFill>
                  <a:prstClr val="black"/>
                </a:solidFill>
              </a:rPr>
              <a:pPr/>
              <a:t>11</a:t>
            </a:fld>
            <a:endParaRPr lang="ru-RU" dirty="0">
              <a:solidFill>
                <a:prstClr val="black"/>
              </a:solidFill>
            </a:endParaRPr>
          </a:p>
        </p:txBody>
      </p:sp>
    </p:spTree>
    <p:extLst>
      <p:ext uri="{BB962C8B-B14F-4D97-AF65-F5344CB8AC3E}">
        <p14:creationId xmlns:p14="http://schemas.microsoft.com/office/powerpoint/2010/main" val="115597984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a:xfrm>
            <a:off x="981075" y="1241425"/>
            <a:ext cx="4835525" cy="3349625"/>
          </a:xfrm>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175BC794-0722-4731-8E41-BFB7752A8606}" type="slidenum">
              <a:rPr lang="ru-RU" smtClean="0">
                <a:solidFill>
                  <a:prstClr val="black"/>
                </a:solidFill>
              </a:rPr>
              <a:pPr/>
              <a:t>12</a:t>
            </a:fld>
            <a:endParaRPr lang="ru-RU" dirty="0">
              <a:solidFill>
                <a:prstClr val="black"/>
              </a:solidFill>
            </a:endParaRPr>
          </a:p>
        </p:txBody>
      </p:sp>
    </p:spTree>
    <p:extLst>
      <p:ext uri="{BB962C8B-B14F-4D97-AF65-F5344CB8AC3E}">
        <p14:creationId xmlns:p14="http://schemas.microsoft.com/office/powerpoint/2010/main" val="390242767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a:xfrm>
            <a:off x="981075" y="1241425"/>
            <a:ext cx="4835525" cy="3349625"/>
          </a:xfrm>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175BC794-0722-4731-8E41-BFB7752A8606}" type="slidenum">
              <a:rPr lang="ru-RU" smtClean="0">
                <a:solidFill>
                  <a:prstClr val="black"/>
                </a:solidFill>
              </a:rPr>
              <a:pPr/>
              <a:t>13</a:t>
            </a:fld>
            <a:endParaRPr lang="ru-RU" dirty="0">
              <a:solidFill>
                <a:prstClr val="black"/>
              </a:solidFill>
            </a:endParaRPr>
          </a:p>
        </p:txBody>
      </p:sp>
    </p:spTree>
    <p:extLst>
      <p:ext uri="{BB962C8B-B14F-4D97-AF65-F5344CB8AC3E}">
        <p14:creationId xmlns:p14="http://schemas.microsoft.com/office/powerpoint/2010/main" val="231520864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a:xfrm>
            <a:off x="981075" y="1241425"/>
            <a:ext cx="4835525" cy="3349625"/>
          </a:xfrm>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175BC794-0722-4731-8E41-BFB7752A8606}" type="slidenum">
              <a:rPr lang="ru-RU" smtClean="0">
                <a:solidFill>
                  <a:prstClr val="black"/>
                </a:solidFill>
              </a:rPr>
              <a:pPr/>
              <a:t>14</a:t>
            </a:fld>
            <a:endParaRPr lang="ru-RU" dirty="0">
              <a:solidFill>
                <a:prstClr val="black"/>
              </a:solidFill>
            </a:endParaRPr>
          </a:p>
        </p:txBody>
      </p:sp>
    </p:spTree>
    <p:extLst>
      <p:ext uri="{BB962C8B-B14F-4D97-AF65-F5344CB8AC3E}">
        <p14:creationId xmlns:p14="http://schemas.microsoft.com/office/powerpoint/2010/main" val="337647405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a:xfrm>
            <a:off x="981075" y="1241425"/>
            <a:ext cx="4835525" cy="3349625"/>
          </a:xfrm>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175BC794-0722-4731-8E41-BFB7752A8606}" type="slidenum">
              <a:rPr lang="ru-RU" smtClean="0">
                <a:solidFill>
                  <a:prstClr val="black"/>
                </a:solidFill>
              </a:rPr>
              <a:pPr/>
              <a:t>15</a:t>
            </a:fld>
            <a:endParaRPr lang="ru-RU" dirty="0">
              <a:solidFill>
                <a:prstClr val="black"/>
              </a:solidFill>
            </a:endParaRPr>
          </a:p>
        </p:txBody>
      </p:sp>
    </p:spTree>
    <p:extLst>
      <p:ext uri="{BB962C8B-B14F-4D97-AF65-F5344CB8AC3E}">
        <p14:creationId xmlns:p14="http://schemas.microsoft.com/office/powerpoint/2010/main" val="318150596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a:xfrm>
            <a:off x="981075" y="1241425"/>
            <a:ext cx="4835525" cy="3349625"/>
          </a:xfrm>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175BC794-0722-4731-8E41-BFB7752A8606}" type="slidenum">
              <a:rPr lang="ru-RU" smtClean="0">
                <a:solidFill>
                  <a:prstClr val="black"/>
                </a:solidFill>
              </a:rPr>
              <a:pPr/>
              <a:t>16</a:t>
            </a:fld>
            <a:endParaRPr lang="ru-RU" dirty="0">
              <a:solidFill>
                <a:prstClr val="black"/>
              </a:solidFill>
            </a:endParaRPr>
          </a:p>
        </p:txBody>
      </p:sp>
    </p:spTree>
    <p:extLst>
      <p:ext uri="{BB962C8B-B14F-4D97-AF65-F5344CB8AC3E}">
        <p14:creationId xmlns:p14="http://schemas.microsoft.com/office/powerpoint/2010/main" val="415230956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a:xfrm>
            <a:off x="981075" y="1241425"/>
            <a:ext cx="4835525" cy="3349625"/>
          </a:xfrm>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175BC794-0722-4731-8E41-BFB7752A8606}" type="slidenum">
              <a:rPr lang="ru-RU" smtClean="0">
                <a:solidFill>
                  <a:prstClr val="black"/>
                </a:solidFill>
              </a:rPr>
              <a:pPr/>
              <a:t>17</a:t>
            </a:fld>
            <a:endParaRPr lang="ru-RU" dirty="0">
              <a:solidFill>
                <a:prstClr val="black"/>
              </a:solidFill>
            </a:endParaRPr>
          </a:p>
        </p:txBody>
      </p:sp>
    </p:spTree>
    <p:extLst>
      <p:ext uri="{BB962C8B-B14F-4D97-AF65-F5344CB8AC3E}">
        <p14:creationId xmlns:p14="http://schemas.microsoft.com/office/powerpoint/2010/main" val="85115939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a:xfrm>
            <a:off x="981075" y="1241425"/>
            <a:ext cx="4835525" cy="3349625"/>
          </a:xfrm>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175BC794-0722-4731-8E41-BFB7752A8606}" type="slidenum">
              <a:rPr lang="ru-RU" smtClean="0">
                <a:solidFill>
                  <a:prstClr val="black"/>
                </a:solidFill>
              </a:rPr>
              <a:pPr/>
              <a:t>18</a:t>
            </a:fld>
            <a:endParaRPr lang="ru-RU" dirty="0">
              <a:solidFill>
                <a:prstClr val="black"/>
              </a:solidFill>
            </a:endParaRPr>
          </a:p>
        </p:txBody>
      </p:sp>
    </p:spTree>
    <p:extLst>
      <p:ext uri="{BB962C8B-B14F-4D97-AF65-F5344CB8AC3E}">
        <p14:creationId xmlns:p14="http://schemas.microsoft.com/office/powerpoint/2010/main" val="32462827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a:xfrm>
            <a:off x="981075" y="1241425"/>
            <a:ext cx="4835525" cy="3349625"/>
          </a:xfrm>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175BC794-0722-4731-8E41-BFB7752A8606}" type="slidenum">
              <a:rPr lang="ru-RU" smtClean="0">
                <a:solidFill>
                  <a:prstClr val="black"/>
                </a:solidFill>
              </a:rPr>
              <a:pPr/>
              <a:t>19</a:t>
            </a:fld>
            <a:endParaRPr lang="ru-RU" dirty="0">
              <a:solidFill>
                <a:prstClr val="black"/>
              </a:solidFill>
            </a:endParaRPr>
          </a:p>
        </p:txBody>
      </p:sp>
    </p:spTree>
    <p:extLst>
      <p:ext uri="{BB962C8B-B14F-4D97-AF65-F5344CB8AC3E}">
        <p14:creationId xmlns:p14="http://schemas.microsoft.com/office/powerpoint/2010/main" val="36184579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a:xfrm>
            <a:off x="981075" y="1241425"/>
            <a:ext cx="4835525" cy="3349625"/>
          </a:xfrm>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175BC794-0722-4731-8E41-BFB7752A8606}" type="slidenum">
              <a:rPr lang="ru-RU" smtClean="0">
                <a:solidFill>
                  <a:prstClr val="black"/>
                </a:solidFill>
              </a:rPr>
              <a:pPr/>
              <a:t>20</a:t>
            </a:fld>
            <a:endParaRPr lang="ru-RU" dirty="0">
              <a:solidFill>
                <a:prstClr val="black"/>
              </a:solidFill>
            </a:endParaRPr>
          </a:p>
        </p:txBody>
      </p:sp>
    </p:spTree>
    <p:extLst>
      <p:ext uri="{BB962C8B-B14F-4D97-AF65-F5344CB8AC3E}">
        <p14:creationId xmlns:p14="http://schemas.microsoft.com/office/powerpoint/2010/main" val="130212947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a:xfrm>
            <a:off x="981075" y="1241425"/>
            <a:ext cx="4835525" cy="3349625"/>
          </a:xfrm>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175BC794-0722-4731-8E41-BFB7752A8606}" type="slidenum">
              <a:rPr lang="ru-RU" smtClean="0">
                <a:solidFill>
                  <a:prstClr val="black"/>
                </a:solidFill>
              </a:rPr>
              <a:pPr/>
              <a:t>21</a:t>
            </a:fld>
            <a:endParaRPr lang="ru-RU" dirty="0">
              <a:solidFill>
                <a:prstClr val="black"/>
              </a:solidFill>
            </a:endParaRPr>
          </a:p>
        </p:txBody>
      </p:sp>
    </p:spTree>
    <p:extLst>
      <p:ext uri="{BB962C8B-B14F-4D97-AF65-F5344CB8AC3E}">
        <p14:creationId xmlns:p14="http://schemas.microsoft.com/office/powerpoint/2010/main" val="174322280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gif"/><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742950" y="2130429"/>
            <a:ext cx="8420100" cy="1470026"/>
          </a:xfrm>
        </p:spPr>
        <p:txBody>
          <a:bodyPr/>
          <a:lstStyle/>
          <a:p>
            <a:r>
              <a:rPr lang="ru-RU"/>
              <a:t>Образец заголовка</a:t>
            </a:r>
          </a:p>
        </p:txBody>
      </p:sp>
      <p:sp>
        <p:nvSpPr>
          <p:cNvPr id="3" name="Подзаголовок 2"/>
          <p:cNvSpPr>
            <a:spLocks noGrp="1"/>
          </p:cNvSpPr>
          <p:nvPr>
            <p:ph type="subTitle" idx="1"/>
          </p:nvPr>
        </p:nvSpPr>
        <p:spPr>
          <a:xfrm>
            <a:off x="1485900" y="3886200"/>
            <a:ext cx="6934200" cy="1752600"/>
          </a:xfrm>
        </p:spPr>
        <p:txBody>
          <a:bodyPr/>
          <a:lstStyle>
            <a:lvl1pPr marL="0" indent="0" algn="ctr">
              <a:buNone/>
              <a:defRPr/>
            </a:lvl1pPr>
            <a:lvl2pPr marL="504178" indent="0" algn="ctr">
              <a:buNone/>
              <a:defRPr/>
            </a:lvl2pPr>
            <a:lvl3pPr marL="1008358" indent="0" algn="ctr">
              <a:buNone/>
              <a:defRPr/>
            </a:lvl3pPr>
            <a:lvl4pPr marL="1512536" indent="0" algn="ctr">
              <a:buNone/>
              <a:defRPr/>
            </a:lvl4pPr>
            <a:lvl5pPr marL="2016714" indent="0" algn="ctr">
              <a:buNone/>
              <a:defRPr/>
            </a:lvl5pPr>
            <a:lvl6pPr marL="2520895" indent="0" algn="ctr">
              <a:buNone/>
              <a:defRPr/>
            </a:lvl6pPr>
            <a:lvl7pPr marL="3025073" indent="0" algn="ctr">
              <a:buNone/>
              <a:defRPr/>
            </a:lvl7pPr>
            <a:lvl8pPr marL="3529251" indent="0" algn="ctr">
              <a:buNone/>
              <a:defRPr/>
            </a:lvl8pPr>
            <a:lvl9pPr marL="4033431" indent="0" algn="ctr">
              <a:buNone/>
              <a:defRPr/>
            </a:lvl9pPr>
          </a:lstStyle>
          <a:p>
            <a:r>
              <a:rPr lang="ru-RU"/>
              <a:t>Образец подзаголовка</a:t>
            </a:r>
          </a:p>
        </p:txBody>
      </p:sp>
      <p:sp>
        <p:nvSpPr>
          <p:cNvPr id="4" name="Rectangle 4"/>
          <p:cNvSpPr>
            <a:spLocks noGrp="1" noChangeArrowheads="1"/>
          </p:cNvSpPr>
          <p:nvPr>
            <p:ph type="dt" sz="half" idx="10"/>
          </p:nvPr>
        </p:nvSpPr>
        <p:spPr>
          <a:ln/>
        </p:spPr>
        <p:txBody>
          <a:bodyPr/>
          <a:lstStyle>
            <a:lvl1pPr>
              <a:defRPr/>
            </a:lvl1pPr>
          </a:lstStyle>
          <a:p>
            <a:pPr>
              <a:defRPr/>
            </a:pPr>
            <a:endParaRPr lang="en-US" dirty="0"/>
          </a:p>
        </p:txBody>
      </p:sp>
      <p:sp>
        <p:nvSpPr>
          <p:cNvPr id="5" name="Rectangle 5"/>
          <p:cNvSpPr>
            <a:spLocks noGrp="1" noChangeArrowheads="1"/>
          </p:cNvSpPr>
          <p:nvPr>
            <p:ph type="ftr" sz="quarter" idx="11"/>
          </p:nvPr>
        </p:nvSpPr>
        <p:spPr>
          <a:ln/>
        </p:spPr>
        <p:txBody>
          <a:bodyPr/>
          <a:lstStyle>
            <a:lvl1pPr>
              <a:defRPr/>
            </a:lvl1pPr>
          </a:lstStyle>
          <a:p>
            <a:pPr>
              <a:defRPr/>
            </a:pPr>
            <a:endParaRPr lang="en-US" dirty="0"/>
          </a:p>
        </p:txBody>
      </p:sp>
      <p:sp>
        <p:nvSpPr>
          <p:cNvPr id="6" name="Rectangle 6"/>
          <p:cNvSpPr>
            <a:spLocks noGrp="1" noChangeArrowheads="1"/>
          </p:cNvSpPr>
          <p:nvPr>
            <p:ph type="sldNum" sz="quarter" idx="12"/>
          </p:nvPr>
        </p:nvSpPr>
        <p:spPr>
          <a:ln/>
        </p:spPr>
        <p:txBody>
          <a:bodyPr/>
          <a:lstStyle>
            <a:lvl1pPr>
              <a:defRPr/>
            </a:lvl1pPr>
          </a:lstStyle>
          <a:p>
            <a:fld id="{D30A18FC-CB9C-48B4-8F75-61D6A74A8339}" type="slidenum">
              <a:rPr lang="en-US" altLang="ru-RU"/>
              <a:pPr/>
              <a:t>‹#›</a:t>
            </a:fld>
            <a:endParaRPr lang="en-US" altLang="ru-RU" dirty="0"/>
          </a:p>
        </p:txBody>
      </p:sp>
    </p:spTree>
    <p:extLst>
      <p:ext uri="{BB962C8B-B14F-4D97-AF65-F5344CB8AC3E}">
        <p14:creationId xmlns:p14="http://schemas.microsoft.com/office/powerpoint/2010/main" val="389622914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Объект 2"/>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Rectangle 4"/>
          <p:cNvSpPr>
            <a:spLocks noGrp="1" noChangeArrowheads="1"/>
          </p:cNvSpPr>
          <p:nvPr>
            <p:ph type="dt" sz="half" idx="10"/>
          </p:nvPr>
        </p:nvSpPr>
        <p:spPr>
          <a:ln/>
        </p:spPr>
        <p:txBody>
          <a:bodyPr/>
          <a:lstStyle>
            <a:lvl1pPr>
              <a:defRPr/>
            </a:lvl1pPr>
          </a:lstStyle>
          <a:p>
            <a:pPr>
              <a:defRPr/>
            </a:pPr>
            <a:endParaRPr lang="en-US" dirty="0"/>
          </a:p>
        </p:txBody>
      </p:sp>
      <p:sp>
        <p:nvSpPr>
          <p:cNvPr id="5" name="Rectangle 5"/>
          <p:cNvSpPr>
            <a:spLocks noGrp="1" noChangeArrowheads="1"/>
          </p:cNvSpPr>
          <p:nvPr>
            <p:ph type="ftr" sz="quarter" idx="11"/>
          </p:nvPr>
        </p:nvSpPr>
        <p:spPr>
          <a:ln/>
        </p:spPr>
        <p:txBody>
          <a:bodyPr/>
          <a:lstStyle>
            <a:lvl1pPr>
              <a:defRPr/>
            </a:lvl1pPr>
          </a:lstStyle>
          <a:p>
            <a:pPr>
              <a:defRPr/>
            </a:pPr>
            <a:endParaRPr lang="en-US" dirty="0"/>
          </a:p>
        </p:txBody>
      </p:sp>
      <p:sp>
        <p:nvSpPr>
          <p:cNvPr id="6" name="Rectangle 6"/>
          <p:cNvSpPr>
            <a:spLocks noGrp="1" noChangeArrowheads="1"/>
          </p:cNvSpPr>
          <p:nvPr>
            <p:ph type="sldNum" sz="quarter" idx="12"/>
          </p:nvPr>
        </p:nvSpPr>
        <p:spPr>
          <a:ln/>
        </p:spPr>
        <p:txBody>
          <a:bodyPr/>
          <a:lstStyle>
            <a:lvl1pPr>
              <a:defRPr/>
            </a:lvl1pPr>
          </a:lstStyle>
          <a:p>
            <a:fld id="{00176222-255D-40EB-9DD6-A647BFF09FC1}" type="slidenum">
              <a:rPr lang="en-US" altLang="ru-RU"/>
              <a:pPr/>
              <a:t>‹#›</a:t>
            </a:fld>
            <a:endParaRPr lang="en-US" altLang="ru-RU" dirty="0"/>
          </a:p>
        </p:txBody>
      </p:sp>
    </p:spTree>
    <p:extLst>
      <p:ext uri="{BB962C8B-B14F-4D97-AF65-F5344CB8AC3E}">
        <p14:creationId xmlns:p14="http://schemas.microsoft.com/office/powerpoint/2010/main" val="172340772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82506" y="4406904"/>
            <a:ext cx="8420100" cy="1362074"/>
          </a:xfrm>
        </p:spPr>
        <p:txBody>
          <a:bodyPr anchor="t"/>
          <a:lstStyle>
            <a:lvl1pPr algn="l">
              <a:defRPr sz="4388" b="1" cap="all"/>
            </a:lvl1pPr>
          </a:lstStyle>
          <a:p>
            <a:r>
              <a:rPr lang="ru-RU"/>
              <a:t>Образец заголовка</a:t>
            </a:r>
          </a:p>
        </p:txBody>
      </p:sp>
      <p:sp>
        <p:nvSpPr>
          <p:cNvPr id="3" name="Текст 2"/>
          <p:cNvSpPr>
            <a:spLocks noGrp="1"/>
          </p:cNvSpPr>
          <p:nvPr>
            <p:ph type="body" idx="1"/>
          </p:nvPr>
        </p:nvSpPr>
        <p:spPr>
          <a:xfrm>
            <a:off x="782506" y="2906713"/>
            <a:ext cx="8420100" cy="1500187"/>
          </a:xfrm>
        </p:spPr>
        <p:txBody>
          <a:bodyPr anchor="b"/>
          <a:lstStyle>
            <a:lvl1pPr marL="0" indent="0">
              <a:buNone/>
              <a:defRPr sz="2194"/>
            </a:lvl1pPr>
            <a:lvl2pPr marL="504178" indent="0">
              <a:buNone/>
              <a:defRPr sz="1950"/>
            </a:lvl2pPr>
            <a:lvl3pPr marL="1008358" indent="0">
              <a:buNone/>
              <a:defRPr sz="1788"/>
            </a:lvl3pPr>
            <a:lvl4pPr marL="1512536" indent="0">
              <a:buNone/>
              <a:defRPr sz="1544"/>
            </a:lvl4pPr>
            <a:lvl5pPr marL="2016714" indent="0">
              <a:buNone/>
              <a:defRPr sz="1544"/>
            </a:lvl5pPr>
            <a:lvl6pPr marL="2520895" indent="0">
              <a:buNone/>
              <a:defRPr sz="1544"/>
            </a:lvl6pPr>
            <a:lvl7pPr marL="3025073" indent="0">
              <a:buNone/>
              <a:defRPr sz="1544"/>
            </a:lvl7pPr>
            <a:lvl8pPr marL="3529251" indent="0">
              <a:buNone/>
              <a:defRPr sz="1544"/>
            </a:lvl8pPr>
            <a:lvl9pPr marL="4033431" indent="0">
              <a:buNone/>
              <a:defRPr sz="1544"/>
            </a:lvl9pPr>
          </a:lstStyle>
          <a:p>
            <a:pPr lvl="0"/>
            <a:r>
              <a:rPr lang="ru-RU"/>
              <a:t>Образец текста</a:t>
            </a:r>
          </a:p>
        </p:txBody>
      </p:sp>
      <p:sp>
        <p:nvSpPr>
          <p:cNvPr id="4" name="Rectangle 4"/>
          <p:cNvSpPr>
            <a:spLocks noGrp="1" noChangeArrowheads="1"/>
          </p:cNvSpPr>
          <p:nvPr>
            <p:ph type="dt" sz="half" idx="10"/>
          </p:nvPr>
        </p:nvSpPr>
        <p:spPr>
          <a:ln/>
        </p:spPr>
        <p:txBody>
          <a:bodyPr/>
          <a:lstStyle>
            <a:lvl1pPr>
              <a:defRPr/>
            </a:lvl1pPr>
          </a:lstStyle>
          <a:p>
            <a:pPr>
              <a:defRPr/>
            </a:pPr>
            <a:endParaRPr lang="en-US" dirty="0"/>
          </a:p>
        </p:txBody>
      </p:sp>
      <p:sp>
        <p:nvSpPr>
          <p:cNvPr id="5" name="Rectangle 5"/>
          <p:cNvSpPr>
            <a:spLocks noGrp="1" noChangeArrowheads="1"/>
          </p:cNvSpPr>
          <p:nvPr>
            <p:ph type="ftr" sz="quarter" idx="11"/>
          </p:nvPr>
        </p:nvSpPr>
        <p:spPr>
          <a:ln/>
        </p:spPr>
        <p:txBody>
          <a:bodyPr/>
          <a:lstStyle>
            <a:lvl1pPr>
              <a:defRPr/>
            </a:lvl1pPr>
          </a:lstStyle>
          <a:p>
            <a:pPr>
              <a:defRPr/>
            </a:pPr>
            <a:endParaRPr lang="en-US" dirty="0"/>
          </a:p>
        </p:txBody>
      </p:sp>
      <p:sp>
        <p:nvSpPr>
          <p:cNvPr id="6" name="Rectangle 6"/>
          <p:cNvSpPr>
            <a:spLocks noGrp="1" noChangeArrowheads="1"/>
          </p:cNvSpPr>
          <p:nvPr>
            <p:ph type="sldNum" sz="quarter" idx="12"/>
          </p:nvPr>
        </p:nvSpPr>
        <p:spPr>
          <a:ln/>
        </p:spPr>
        <p:txBody>
          <a:bodyPr/>
          <a:lstStyle>
            <a:lvl1pPr>
              <a:defRPr/>
            </a:lvl1pPr>
          </a:lstStyle>
          <a:p>
            <a:fld id="{09CDFFE2-EC41-4CF5-B26D-554CB62A5E5B}" type="slidenum">
              <a:rPr lang="en-US" altLang="ru-RU"/>
              <a:pPr/>
              <a:t>‹#›</a:t>
            </a:fld>
            <a:endParaRPr lang="en-US" altLang="ru-RU" dirty="0"/>
          </a:p>
        </p:txBody>
      </p:sp>
    </p:spTree>
    <p:extLst>
      <p:ext uri="{BB962C8B-B14F-4D97-AF65-F5344CB8AC3E}">
        <p14:creationId xmlns:p14="http://schemas.microsoft.com/office/powerpoint/2010/main" val="296661856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Объект 2"/>
          <p:cNvSpPr>
            <a:spLocks noGrp="1"/>
          </p:cNvSpPr>
          <p:nvPr>
            <p:ph sz="half" idx="1"/>
          </p:nvPr>
        </p:nvSpPr>
        <p:spPr>
          <a:xfrm>
            <a:off x="495301" y="1600204"/>
            <a:ext cx="4375150" cy="4525963"/>
          </a:xfrm>
        </p:spPr>
        <p:txBody>
          <a:bodyPr/>
          <a:lstStyle>
            <a:lvl1pPr>
              <a:defRPr sz="3088"/>
            </a:lvl1pPr>
            <a:lvl2pPr>
              <a:defRPr sz="2682"/>
            </a:lvl2pPr>
            <a:lvl3pPr>
              <a:defRPr sz="2194"/>
            </a:lvl3pPr>
            <a:lvl4pPr>
              <a:defRPr sz="1950"/>
            </a:lvl4pPr>
            <a:lvl5pPr>
              <a:defRPr sz="1950"/>
            </a:lvl5pPr>
            <a:lvl6pPr>
              <a:defRPr sz="1950"/>
            </a:lvl6pPr>
            <a:lvl7pPr>
              <a:defRPr sz="1950"/>
            </a:lvl7pPr>
            <a:lvl8pPr>
              <a:defRPr sz="1950"/>
            </a:lvl8pPr>
            <a:lvl9pPr>
              <a:defRPr sz="195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Объект 3"/>
          <p:cNvSpPr>
            <a:spLocks noGrp="1"/>
          </p:cNvSpPr>
          <p:nvPr>
            <p:ph sz="half" idx="2"/>
          </p:nvPr>
        </p:nvSpPr>
        <p:spPr>
          <a:xfrm>
            <a:off x="5035550" y="1600204"/>
            <a:ext cx="4375150" cy="4525963"/>
          </a:xfrm>
        </p:spPr>
        <p:txBody>
          <a:bodyPr/>
          <a:lstStyle>
            <a:lvl1pPr>
              <a:defRPr sz="3088"/>
            </a:lvl1pPr>
            <a:lvl2pPr>
              <a:defRPr sz="2682"/>
            </a:lvl2pPr>
            <a:lvl3pPr>
              <a:defRPr sz="2194"/>
            </a:lvl3pPr>
            <a:lvl4pPr>
              <a:defRPr sz="1950"/>
            </a:lvl4pPr>
            <a:lvl5pPr>
              <a:defRPr sz="1950"/>
            </a:lvl5pPr>
            <a:lvl6pPr>
              <a:defRPr sz="1950"/>
            </a:lvl6pPr>
            <a:lvl7pPr>
              <a:defRPr sz="1950"/>
            </a:lvl7pPr>
            <a:lvl8pPr>
              <a:defRPr sz="1950"/>
            </a:lvl8pPr>
            <a:lvl9pPr>
              <a:defRPr sz="195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Rectangle 4"/>
          <p:cNvSpPr>
            <a:spLocks noGrp="1" noChangeArrowheads="1"/>
          </p:cNvSpPr>
          <p:nvPr>
            <p:ph type="dt" sz="half" idx="10"/>
          </p:nvPr>
        </p:nvSpPr>
        <p:spPr>
          <a:ln/>
        </p:spPr>
        <p:txBody>
          <a:bodyPr/>
          <a:lstStyle>
            <a:lvl1pPr>
              <a:defRPr/>
            </a:lvl1pPr>
          </a:lstStyle>
          <a:p>
            <a:pPr>
              <a:defRPr/>
            </a:pPr>
            <a:endParaRPr lang="en-US" dirty="0"/>
          </a:p>
        </p:txBody>
      </p:sp>
      <p:sp>
        <p:nvSpPr>
          <p:cNvPr id="6" name="Rectangle 5"/>
          <p:cNvSpPr>
            <a:spLocks noGrp="1" noChangeArrowheads="1"/>
          </p:cNvSpPr>
          <p:nvPr>
            <p:ph type="ftr" sz="quarter" idx="11"/>
          </p:nvPr>
        </p:nvSpPr>
        <p:spPr>
          <a:ln/>
        </p:spPr>
        <p:txBody>
          <a:bodyPr/>
          <a:lstStyle>
            <a:lvl1pPr>
              <a:defRPr/>
            </a:lvl1pPr>
          </a:lstStyle>
          <a:p>
            <a:pPr>
              <a:defRPr/>
            </a:pPr>
            <a:endParaRPr lang="en-US" dirty="0"/>
          </a:p>
        </p:txBody>
      </p:sp>
      <p:sp>
        <p:nvSpPr>
          <p:cNvPr id="7" name="Rectangle 6"/>
          <p:cNvSpPr>
            <a:spLocks noGrp="1" noChangeArrowheads="1"/>
          </p:cNvSpPr>
          <p:nvPr>
            <p:ph type="sldNum" sz="quarter" idx="12"/>
          </p:nvPr>
        </p:nvSpPr>
        <p:spPr>
          <a:ln/>
        </p:spPr>
        <p:txBody>
          <a:bodyPr/>
          <a:lstStyle>
            <a:lvl1pPr>
              <a:defRPr/>
            </a:lvl1pPr>
          </a:lstStyle>
          <a:p>
            <a:fld id="{3BA0DCD8-C13C-4490-97D7-F7E5D7435651}" type="slidenum">
              <a:rPr lang="en-US" altLang="ru-RU"/>
              <a:pPr/>
              <a:t>‹#›</a:t>
            </a:fld>
            <a:endParaRPr lang="en-US" altLang="ru-RU" dirty="0"/>
          </a:p>
        </p:txBody>
      </p:sp>
    </p:spTree>
    <p:extLst>
      <p:ext uri="{BB962C8B-B14F-4D97-AF65-F5344CB8AC3E}">
        <p14:creationId xmlns:p14="http://schemas.microsoft.com/office/powerpoint/2010/main" val="136671887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a:t>Образец заголовка</a:t>
            </a:r>
          </a:p>
        </p:txBody>
      </p:sp>
      <p:sp>
        <p:nvSpPr>
          <p:cNvPr id="3" name="Текст 2"/>
          <p:cNvSpPr>
            <a:spLocks noGrp="1"/>
          </p:cNvSpPr>
          <p:nvPr>
            <p:ph type="body" idx="1"/>
          </p:nvPr>
        </p:nvSpPr>
        <p:spPr>
          <a:xfrm>
            <a:off x="495300" y="1535117"/>
            <a:ext cx="4376870" cy="639763"/>
          </a:xfrm>
        </p:spPr>
        <p:txBody>
          <a:bodyPr anchor="b"/>
          <a:lstStyle>
            <a:lvl1pPr marL="0" indent="0">
              <a:buNone/>
              <a:defRPr sz="2682" b="1"/>
            </a:lvl1pPr>
            <a:lvl2pPr marL="504178" indent="0">
              <a:buNone/>
              <a:defRPr sz="2194" b="1"/>
            </a:lvl2pPr>
            <a:lvl3pPr marL="1008358" indent="0">
              <a:buNone/>
              <a:defRPr sz="1950" b="1"/>
            </a:lvl3pPr>
            <a:lvl4pPr marL="1512536" indent="0">
              <a:buNone/>
              <a:defRPr sz="1788" b="1"/>
            </a:lvl4pPr>
            <a:lvl5pPr marL="2016714" indent="0">
              <a:buNone/>
              <a:defRPr sz="1788" b="1"/>
            </a:lvl5pPr>
            <a:lvl6pPr marL="2520895" indent="0">
              <a:buNone/>
              <a:defRPr sz="1788" b="1"/>
            </a:lvl6pPr>
            <a:lvl7pPr marL="3025073" indent="0">
              <a:buNone/>
              <a:defRPr sz="1788" b="1"/>
            </a:lvl7pPr>
            <a:lvl8pPr marL="3529251" indent="0">
              <a:buNone/>
              <a:defRPr sz="1788" b="1"/>
            </a:lvl8pPr>
            <a:lvl9pPr marL="4033431" indent="0">
              <a:buNone/>
              <a:defRPr sz="1788" b="1"/>
            </a:lvl9pPr>
          </a:lstStyle>
          <a:p>
            <a:pPr lvl="0"/>
            <a:r>
              <a:rPr lang="ru-RU"/>
              <a:t>Образец текста</a:t>
            </a:r>
          </a:p>
        </p:txBody>
      </p:sp>
      <p:sp>
        <p:nvSpPr>
          <p:cNvPr id="4" name="Объект 3"/>
          <p:cNvSpPr>
            <a:spLocks noGrp="1"/>
          </p:cNvSpPr>
          <p:nvPr>
            <p:ph sz="half" idx="2"/>
          </p:nvPr>
        </p:nvSpPr>
        <p:spPr>
          <a:xfrm>
            <a:off x="495300" y="2174875"/>
            <a:ext cx="4376870" cy="3951288"/>
          </a:xfrm>
        </p:spPr>
        <p:txBody>
          <a:bodyPr/>
          <a:lstStyle>
            <a:lvl1pPr>
              <a:defRPr sz="2682"/>
            </a:lvl1pPr>
            <a:lvl2pPr>
              <a:defRPr sz="2194"/>
            </a:lvl2pPr>
            <a:lvl3pPr>
              <a:defRPr sz="1950"/>
            </a:lvl3pPr>
            <a:lvl4pPr>
              <a:defRPr sz="1788"/>
            </a:lvl4pPr>
            <a:lvl5pPr>
              <a:defRPr sz="1788"/>
            </a:lvl5pPr>
            <a:lvl6pPr>
              <a:defRPr sz="1788"/>
            </a:lvl6pPr>
            <a:lvl7pPr>
              <a:defRPr sz="1788"/>
            </a:lvl7pPr>
            <a:lvl8pPr>
              <a:defRPr sz="1788"/>
            </a:lvl8pPr>
            <a:lvl9pPr>
              <a:defRPr sz="1788"/>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Текст 4"/>
          <p:cNvSpPr>
            <a:spLocks noGrp="1"/>
          </p:cNvSpPr>
          <p:nvPr>
            <p:ph type="body" sz="quarter" idx="3"/>
          </p:nvPr>
        </p:nvSpPr>
        <p:spPr>
          <a:xfrm>
            <a:off x="5032116" y="1535117"/>
            <a:ext cx="4378590" cy="639763"/>
          </a:xfrm>
        </p:spPr>
        <p:txBody>
          <a:bodyPr anchor="b"/>
          <a:lstStyle>
            <a:lvl1pPr marL="0" indent="0">
              <a:buNone/>
              <a:defRPr sz="2682" b="1"/>
            </a:lvl1pPr>
            <a:lvl2pPr marL="504178" indent="0">
              <a:buNone/>
              <a:defRPr sz="2194" b="1"/>
            </a:lvl2pPr>
            <a:lvl3pPr marL="1008358" indent="0">
              <a:buNone/>
              <a:defRPr sz="1950" b="1"/>
            </a:lvl3pPr>
            <a:lvl4pPr marL="1512536" indent="0">
              <a:buNone/>
              <a:defRPr sz="1788" b="1"/>
            </a:lvl4pPr>
            <a:lvl5pPr marL="2016714" indent="0">
              <a:buNone/>
              <a:defRPr sz="1788" b="1"/>
            </a:lvl5pPr>
            <a:lvl6pPr marL="2520895" indent="0">
              <a:buNone/>
              <a:defRPr sz="1788" b="1"/>
            </a:lvl6pPr>
            <a:lvl7pPr marL="3025073" indent="0">
              <a:buNone/>
              <a:defRPr sz="1788" b="1"/>
            </a:lvl7pPr>
            <a:lvl8pPr marL="3529251" indent="0">
              <a:buNone/>
              <a:defRPr sz="1788" b="1"/>
            </a:lvl8pPr>
            <a:lvl9pPr marL="4033431" indent="0">
              <a:buNone/>
              <a:defRPr sz="1788" b="1"/>
            </a:lvl9pPr>
          </a:lstStyle>
          <a:p>
            <a:pPr lvl="0"/>
            <a:r>
              <a:rPr lang="ru-RU"/>
              <a:t>Образец текста</a:t>
            </a:r>
          </a:p>
        </p:txBody>
      </p:sp>
      <p:sp>
        <p:nvSpPr>
          <p:cNvPr id="6" name="Объект 5"/>
          <p:cNvSpPr>
            <a:spLocks noGrp="1"/>
          </p:cNvSpPr>
          <p:nvPr>
            <p:ph sz="quarter" idx="4"/>
          </p:nvPr>
        </p:nvSpPr>
        <p:spPr>
          <a:xfrm>
            <a:off x="5032116" y="2174875"/>
            <a:ext cx="4378590" cy="3951288"/>
          </a:xfrm>
        </p:spPr>
        <p:txBody>
          <a:bodyPr/>
          <a:lstStyle>
            <a:lvl1pPr>
              <a:defRPr sz="2682"/>
            </a:lvl1pPr>
            <a:lvl2pPr>
              <a:defRPr sz="2194"/>
            </a:lvl2pPr>
            <a:lvl3pPr>
              <a:defRPr sz="1950"/>
            </a:lvl3pPr>
            <a:lvl4pPr>
              <a:defRPr sz="1788"/>
            </a:lvl4pPr>
            <a:lvl5pPr>
              <a:defRPr sz="1788"/>
            </a:lvl5pPr>
            <a:lvl6pPr>
              <a:defRPr sz="1788"/>
            </a:lvl6pPr>
            <a:lvl7pPr>
              <a:defRPr sz="1788"/>
            </a:lvl7pPr>
            <a:lvl8pPr>
              <a:defRPr sz="1788"/>
            </a:lvl8pPr>
            <a:lvl9pPr>
              <a:defRPr sz="1788"/>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7" name="Rectangle 4"/>
          <p:cNvSpPr>
            <a:spLocks noGrp="1" noChangeArrowheads="1"/>
          </p:cNvSpPr>
          <p:nvPr>
            <p:ph type="dt" sz="half" idx="10"/>
          </p:nvPr>
        </p:nvSpPr>
        <p:spPr>
          <a:ln/>
        </p:spPr>
        <p:txBody>
          <a:bodyPr/>
          <a:lstStyle>
            <a:lvl1pPr>
              <a:defRPr/>
            </a:lvl1pPr>
          </a:lstStyle>
          <a:p>
            <a:pPr>
              <a:defRPr/>
            </a:pPr>
            <a:endParaRPr lang="en-US" dirty="0"/>
          </a:p>
        </p:txBody>
      </p:sp>
      <p:sp>
        <p:nvSpPr>
          <p:cNvPr id="8" name="Rectangle 5"/>
          <p:cNvSpPr>
            <a:spLocks noGrp="1" noChangeArrowheads="1"/>
          </p:cNvSpPr>
          <p:nvPr>
            <p:ph type="ftr" sz="quarter" idx="11"/>
          </p:nvPr>
        </p:nvSpPr>
        <p:spPr>
          <a:ln/>
        </p:spPr>
        <p:txBody>
          <a:bodyPr/>
          <a:lstStyle>
            <a:lvl1pPr>
              <a:defRPr/>
            </a:lvl1pPr>
          </a:lstStyle>
          <a:p>
            <a:pPr>
              <a:defRPr/>
            </a:pPr>
            <a:endParaRPr lang="en-US" dirty="0"/>
          </a:p>
        </p:txBody>
      </p:sp>
      <p:sp>
        <p:nvSpPr>
          <p:cNvPr id="9" name="Rectangle 6"/>
          <p:cNvSpPr>
            <a:spLocks noGrp="1" noChangeArrowheads="1"/>
          </p:cNvSpPr>
          <p:nvPr>
            <p:ph type="sldNum" sz="quarter" idx="12"/>
          </p:nvPr>
        </p:nvSpPr>
        <p:spPr>
          <a:ln/>
        </p:spPr>
        <p:txBody>
          <a:bodyPr/>
          <a:lstStyle>
            <a:lvl1pPr>
              <a:defRPr/>
            </a:lvl1pPr>
          </a:lstStyle>
          <a:p>
            <a:fld id="{7AFDA70C-6C14-462D-A86C-A946E79F399A}" type="slidenum">
              <a:rPr lang="en-US" altLang="ru-RU"/>
              <a:pPr/>
              <a:t>‹#›</a:t>
            </a:fld>
            <a:endParaRPr lang="en-US" altLang="ru-RU" dirty="0"/>
          </a:p>
        </p:txBody>
      </p:sp>
    </p:spTree>
    <p:extLst>
      <p:ext uri="{BB962C8B-B14F-4D97-AF65-F5344CB8AC3E}">
        <p14:creationId xmlns:p14="http://schemas.microsoft.com/office/powerpoint/2010/main" val="363081719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Rectangle 4"/>
          <p:cNvSpPr>
            <a:spLocks noGrp="1" noChangeArrowheads="1"/>
          </p:cNvSpPr>
          <p:nvPr>
            <p:ph type="dt" sz="half" idx="10"/>
          </p:nvPr>
        </p:nvSpPr>
        <p:spPr>
          <a:ln/>
        </p:spPr>
        <p:txBody>
          <a:bodyPr/>
          <a:lstStyle>
            <a:lvl1pPr>
              <a:defRPr/>
            </a:lvl1pPr>
          </a:lstStyle>
          <a:p>
            <a:pPr>
              <a:defRPr/>
            </a:pPr>
            <a:endParaRPr lang="en-US" dirty="0"/>
          </a:p>
        </p:txBody>
      </p:sp>
      <p:sp>
        <p:nvSpPr>
          <p:cNvPr id="4" name="Rectangle 5"/>
          <p:cNvSpPr>
            <a:spLocks noGrp="1" noChangeArrowheads="1"/>
          </p:cNvSpPr>
          <p:nvPr>
            <p:ph type="ftr" sz="quarter" idx="11"/>
          </p:nvPr>
        </p:nvSpPr>
        <p:spPr>
          <a:ln/>
        </p:spPr>
        <p:txBody>
          <a:bodyPr/>
          <a:lstStyle>
            <a:lvl1pPr>
              <a:defRPr/>
            </a:lvl1pPr>
          </a:lstStyle>
          <a:p>
            <a:pPr>
              <a:defRPr/>
            </a:pPr>
            <a:endParaRPr lang="en-US" dirty="0"/>
          </a:p>
        </p:txBody>
      </p:sp>
      <p:sp>
        <p:nvSpPr>
          <p:cNvPr id="5" name="Rectangle 6"/>
          <p:cNvSpPr>
            <a:spLocks noGrp="1" noChangeArrowheads="1"/>
          </p:cNvSpPr>
          <p:nvPr>
            <p:ph type="sldNum" sz="quarter" idx="12"/>
          </p:nvPr>
        </p:nvSpPr>
        <p:spPr>
          <a:ln/>
        </p:spPr>
        <p:txBody>
          <a:bodyPr/>
          <a:lstStyle>
            <a:lvl1pPr>
              <a:defRPr/>
            </a:lvl1pPr>
          </a:lstStyle>
          <a:p>
            <a:fld id="{52A6EBB1-436F-438F-A1EF-20ACAB3F4868}" type="slidenum">
              <a:rPr lang="en-US" altLang="ru-RU"/>
              <a:pPr/>
              <a:t>‹#›</a:t>
            </a:fld>
            <a:endParaRPr lang="en-US" altLang="ru-RU" dirty="0"/>
          </a:p>
        </p:txBody>
      </p:sp>
    </p:spTree>
    <p:extLst>
      <p:ext uri="{BB962C8B-B14F-4D97-AF65-F5344CB8AC3E}">
        <p14:creationId xmlns:p14="http://schemas.microsoft.com/office/powerpoint/2010/main" val="306957430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dirty="0"/>
          </a:p>
        </p:txBody>
      </p:sp>
      <p:sp>
        <p:nvSpPr>
          <p:cNvPr id="3" name="Rectangle 5"/>
          <p:cNvSpPr>
            <a:spLocks noGrp="1" noChangeArrowheads="1"/>
          </p:cNvSpPr>
          <p:nvPr>
            <p:ph type="ftr" sz="quarter" idx="11"/>
          </p:nvPr>
        </p:nvSpPr>
        <p:spPr>
          <a:ln/>
        </p:spPr>
        <p:txBody>
          <a:bodyPr/>
          <a:lstStyle>
            <a:lvl1pPr>
              <a:defRPr/>
            </a:lvl1pPr>
          </a:lstStyle>
          <a:p>
            <a:pPr>
              <a:defRPr/>
            </a:pPr>
            <a:endParaRPr lang="en-US" dirty="0"/>
          </a:p>
        </p:txBody>
      </p:sp>
      <p:sp>
        <p:nvSpPr>
          <p:cNvPr id="4" name="Rectangle 6"/>
          <p:cNvSpPr>
            <a:spLocks noGrp="1" noChangeArrowheads="1"/>
          </p:cNvSpPr>
          <p:nvPr>
            <p:ph type="sldNum" sz="quarter" idx="12"/>
          </p:nvPr>
        </p:nvSpPr>
        <p:spPr>
          <a:ln/>
        </p:spPr>
        <p:txBody>
          <a:bodyPr/>
          <a:lstStyle>
            <a:lvl1pPr>
              <a:defRPr/>
            </a:lvl1pPr>
          </a:lstStyle>
          <a:p>
            <a:fld id="{04660E3D-4465-45F9-BB40-432F6F55E339}" type="slidenum">
              <a:rPr lang="en-US" altLang="ru-RU"/>
              <a:pPr/>
              <a:t>‹#›</a:t>
            </a:fld>
            <a:endParaRPr lang="en-US" altLang="ru-RU" dirty="0"/>
          </a:p>
        </p:txBody>
      </p:sp>
    </p:spTree>
    <p:extLst>
      <p:ext uri="{BB962C8B-B14F-4D97-AF65-F5344CB8AC3E}">
        <p14:creationId xmlns:p14="http://schemas.microsoft.com/office/powerpoint/2010/main" val="342254495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95306" y="273051"/>
            <a:ext cx="3259006" cy="1162050"/>
          </a:xfrm>
        </p:spPr>
        <p:txBody>
          <a:bodyPr anchor="b"/>
          <a:lstStyle>
            <a:lvl1pPr algn="l">
              <a:defRPr sz="2194" b="1"/>
            </a:lvl1pPr>
          </a:lstStyle>
          <a:p>
            <a:r>
              <a:rPr lang="ru-RU"/>
              <a:t>Образец заголовка</a:t>
            </a:r>
          </a:p>
        </p:txBody>
      </p:sp>
      <p:sp>
        <p:nvSpPr>
          <p:cNvPr id="3" name="Объект 2"/>
          <p:cNvSpPr>
            <a:spLocks noGrp="1"/>
          </p:cNvSpPr>
          <p:nvPr>
            <p:ph idx="1"/>
          </p:nvPr>
        </p:nvSpPr>
        <p:spPr>
          <a:xfrm>
            <a:off x="3872974" y="273055"/>
            <a:ext cx="5537729" cy="5853113"/>
          </a:xfrm>
        </p:spPr>
        <p:txBody>
          <a:bodyPr/>
          <a:lstStyle>
            <a:lvl1pPr>
              <a:defRPr sz="3494"/>
            </a:lvl1pPr>
            <a:lvl2pPr>
              <a:defRPr sz="3088"/>
            </a:lvl2pPr>
            <a:lvl3pPr>
              <a:defRPr sz="2682"/>
            </a:lvl3pPr>
            <a:lvl4pPr>
              <a:defRPr sz="2194"/>
            </a:lvl4pPr>
            <a:lvl5pPr>
              <a:defRPr sz="2194"/>
            </a:lvl5pPr>
            <a:lvl6pPr>
              <a:defRPr sz="2194"/>
            </a:lvl6pPr>
            <a:lvl7pPr>
              <a:defRPr sz="2194"/>
            </a:lvl7pPr>
            <a:lvl8pPr>
              <a:defRPr sz="2194"/>
            </a:lvl8pPr>
            <a:lvl9pPr>
              <a:defRPr sz="2194"/>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Текст 3"/>
          <p:cNvSpPr>
            <a:spLocks noGrp="1"/>
          </p:cNvSpPr>
          <p:nvPr>
            <p:ph type="body" sz="half" idx="2"/>
          </p:nvPr>
        </p:nvSpPr>
        <p:spPr>
          <a:xfrm>
            <a:off x="495306" y="1435103"/>
            <a:ext cx="3259006" cy="4691063"/>
          </a:xfrm>
        </p:spPr>
        <p:txBody>
          <a:bodyPr/>
          <a:lstStyle>
            <a:lvl1pPr marL="0" indent="0">
              <a:buNone/>
              <a:defRPr sz="1544"/>
            </a:lvl1pPr>
            <a:lvl2pPr marL="504178" indent="0">
              <a:buNone/>
              <a:defRPr sz="1300"/>
            </a:lvl2pPr>
            <a:lvl3pPr marL="1008358" indent="0">
              <a:buNone/>
              <a:defRPr sz="1138"/>
            </a:lvl3pPr>
            <a:lvl4pPr marL="1512536" indent="0">
              <a:buNone/>
              <a:defRPr sz="975"/>
            </a:lvl4pPr>
            <a:lvl5pPr marL="2016714" indent="0">
              <a:buNone/>
              <a:defRPr sz="975"/>
            </a:lvl5pPr>
            <a:lvl6pPr marL="2520895" indent="0">
              <a:buNone/>
              <a:defRPr sz="975"/>
            </a:lvl6pPr>
            <a:lvl7pPr marL="3025073" indent="0">
              <a:buNone/>
              <a:defRPr sz="975"/>
            </a:lvl7pPr>
            <a:lvl8pPr marL="3529251" indent="0">
              <a:buNone/>
              <a:defRPr sz="975"/>
            </a:lvl8pPr>
            <a:lvl9pPr marL="4033431" indent="0">
              <a:buNone/>
              <a:defRPr sz="975"/>
            </a:lvl9pPr>
          </a:lstStyle>
          <a:p>
            <a:pPr lvl="0"/>
            <a:r>
              <a:rPr lang="ru-RU"/>
              <a:t>Образец текста</a:t>
            </a:r>
          </a:p>
        </p:txBody>
      </p:sp>
      <p:sp>
        <p:nvSpPr>
          <p:cNvPr id="5" name="Rectangle 4"/>
          <p:cNvSpPr>
            <a:spLocks noGrp="1" noChangeArrowheads="1"/>
          </p:cNvSpPr>
          <p:nvPr>
            <p:ph type="dt" sz="half" idx="10"/>
          </p:nvPr>
        </p:nvSpPr>
        <p:spPr>
          <a:ln/>
        </p:spPr>
        <p:txBody>
          <a:bodyPr/>
          <a:lstStyle>
            <a:lvl1pPr>
              <a:defRPr/>
            </a:lvl1pPr>
          </a:lstStyle>
          <a:p>
            <a:pPr>
              <a:defRPr/>
            </a:pPr>
            <a:endParaRPr lang="en-US" dirty="0"/>
          </a:p>
        </p:txBody>
      </p:sp>
      <p:sp>
        <p:nvSpPr>
          <p:cNvPr id="6" name="Rectangle 5"/>
          <p:cNvSpPr>
            <a:spLocks noGrp="1" noChangeArrowheads="1"/>
          </p:cNvSpPr>
          <p:nvPr>
            <p:ph type="ftr" sz="quarter" idx="11"/>
          </p:nvPr>
        </p:nvSpPr>
        <p:spPr>
          <a:ln/>
        </p:spPr>
        <p:txBody>
          <a:bodyPr/>
          <a:lstStyle>
            <a:lvl1pPr>
              <a:defRPr/>
            </a:lvl1pPr>
          </a:lstStyle>
          <a:p>
            <a:pPr>
              <a:defRPr/>
            </a:pPr>
            <a:endParaRPr lang="en-US" dirty="0"/>
          </a:p>
        </p:txBody>
      </p:sp>
      <p:sp>
        <p:nvSpPr>
          <p:cNvPr id="7" name="Rectangle 6"/>
          <p:cNvSpPr>
            <a:spLocks noGrp="1" noChangeArrowheads="1"/>
          </p:cNvSpPr>
          <p:nvPr>
            <p:ph type="sldNum" sz="quarter" idx="12"/>
          </p:nvPr>
        </p:nvSpPr>
        <p:spPr>
          <a:ln/>
        </p:spPr>
        <p:txBody>
          <a:bodyPr/>
          <a:lstStyle>
            <a:lvl1pPr>
              <a:defRPr/>
            </a:lvl1pPr>
          </a:lstStyle>
          <a:p>
            <a:fld id="{AB0C29F0-2767-47F2-BC93-ACF4A9CE68B0}" type="slidenum">
              <a:rPr lang="en-US" altLang="ru-RU"/>
              <a:pPr/>
              <a:t>‹#›</a:t>
            </a:fld>
            <a:endParaRPr lang="en-US" altLang="ru-RU" dirty="0"/>
          </a:p>
        </p:txBody>
      </p:sp>
    </p:spTree>
    <p:extLst>
      <p:ext uri="{BB962C8B-B14F-4D97-AF65-F5344CB8AC3E}">
        <p14:creationId xmlns:p14="http://schemas.microsoft.com/office/powerpoint/2010/main" val="152873396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941645" y="4800603"/>
            <a:ext cx="5943600" cy="566739"/>
          </a:xfrm>
        </p:spPr>
        <p:txBody>
          <a:bodyPr anchor="b"/>
          <a:lstStyle>
            <a:lvl1pPr algn="l">
              <a:defRPr sz="2194" b="1"/>
            </a:lvl1pPr>
          </a:lstStyle>
          <a:p>
            <a:r>
              <a:rPr lang="ru-RU"/>
              <a:t>Образец заголовка</a:t>
            </a:r>
          </a:p>
        </p:txBody>
      </p:sp>
      <p:sp>
        <p:nvSpPr>
          <p:cNvPr id="3" name="Рисунок 2"/>
          <p:cNvSpPr>
            <a:spLocks noGrp="1"/>
          </p:cNvSpPr>
          <p:nvPr>
            <p:ph type="pic" idx="1"/>
          </p:nvPr>
        </p:nvSpPr>
        <p:spPr>
          <a:xfrm>
            <a:off x="1941645" y="612774"/>
            <a:ext cx="5943600" cy="4114800"/>
          </a:xfrm>
        </p:spPr>
        <p:txBody>
          <a:bodyPr/>
          <a:lstStyle>
            <a:lvl1pPr marL="0" indent="0">
              <a:buNone/>
              <a:defRPr sz="3494"/>
            </a:lvl1pPr>
            <a:lvl2pPr marL="504178" indent="0">
              <a:buNone/>
              <a:defRPr sz="3088"/>
            </a:lvl2pPr>
            <a:lvl3pPr marL="1008358" indent="0">
              <a:buNone/>
              <a:defRPr sz="2682"/>
            </a:lvl3pPr>
            <a:lvl4pPr marL="1512536" indent="0">
              <a:buNone/>
              <a:defRPr sz="2194"/>
            </a:lvl4pPr>
            <a:lvl5pPr marL="2016714" indent="0">
              <a:buNone/>
              <a:defRPr sz="2194"/>
            </a:lvl5pPr>
            <a:lvl6pPr marL="2520895" indent="0">
              <a:buNone/>
              <a:defRPr sz="2194"/>
            </a:lvl6pPr>
            <a:lvl7pPr marL="3025073" indent="0">
              <a:buNone/>
              <a:defRPr sz="2194"/>
            </a:lvl7pPr>
            <a:lvl8pPr marL="3529251" indent="0">
              <a:buNone/>
              <a:defRPr sz="2194"/>
            </a:lvl8pPr>
            <a:lvl9pPr marL="4033431" indent="0">
              <a:buNone/>
              <a:defRPr sz="2194"/>
            </a:lvl9pPr>
          </a:lstStyle>
          <a:p>
            <a:pPr lvl="0"/>
            <a:endParaRPr lang="ru-RU" noProof="0" dirty="0"/>
          </a:p>
        </p:txBody>
      </p:sp>
      <p:sp>
        <p:nvSpPr>
          <p:cNvPr id="4" name="Текст 3"/>
          <p:cNvSpPr>
            <a:spLocks noGrp="1"/>
          </p:cNvSpPr>
          <p:nvPr>
            <p:ph type="body" sz="half" idx="2"/>
          </p:nvPr>
        </p:nvSpPr>
        <p:spPr>
          <a:xfrm>
            <a:off x="1941645" y="5367342"/>
            <a:ext cx="5943600" cy="804863"/>
          </a:xfrm>
        </p:spPr>
        <p:txBody>
          <a:bodyPr/>
          <a:lstStyle>
            <a:lvl1pPr marL="0" indent="0">
              <a:buNone/>
              <a:defRPr sz="1544"/>
            </a:lvl1pPr>
            <a:lvl2pPr marL="504178" indent="0">
              <a:buNone/>
              <a:defRPr sz="1300"/>
            </a:lvl2pPr>
            <a:lvl3pPr marL="1008358" indent="0">
              <a:buNone/>
              <a:defRPr sz="1138"/>
            </a:lvl3pPr>
            <a:lvl4pPr marL="1512536" indent="0">
              <a:buNone/>
              <a:defRPr sz="975"/>
            </a:lvl4pPr>
            <a:lvl5pPr marL="2016714" indent="0">
              <a:buNone/>
              <a:defRPr sz="975"/>
            </a:lvl5pPr>
            <a:lvl6pPr marL="2520895" indent="0">
              <a:buNone/>
              <a:defRPr sz="975"/>
            </a:lvl6pPr>
            <a:lvl7pPr marL="3025073" indent="0">
              <a:buNone/>
              <a:defRPr sz="975"/>
            </a:lvl7pPr>
            <a:lvl8pPr marL="3529251" indent="0">
              <a:buNone/>
              <a:defRPr sz="975"/>
            </a:lvl8pPr>
            <a:lvl9pPr marL="4033431" indent="0">
              <a:buNone/>
              <a:defRPr sz="975"/>
            </a:lvl9pPr>
          </a:lstStyle>
          <a:p>
            <a:pPr lvl="0"/>
            <a:r>
              <a:rPr lang="ru-RU"/>
              <a:t>Образец текста</a:t>
            </a:r>
          </a:p>
        </p:txBody>
      </p:sp>
      <p:sp>
        <p:nvSpPr>
          <p:cNvPr id="5" name="Rectangle 4"/>
          <p:cNvSpPr>
            <a:spLocks noGrp="1" noChangeArrowheads="1"/>
          </p:cNvSpPr>
          <p:nvPr>
            <p:ph type="dt" sz="half" idx="10"/>
          </p:nvPr>
        </p:nvSpPr>
        <p:spPr>
          <a:ln/>
        </p:spPr>
        <p:txBody>
          <a:bodyPr/>
          <a:lstStyle>
            <a:lvl1pPr>
              <a:defRPr/>
            </a:lvl1pPr>
          </a:lstStyle>
          <a:p>
            <a:pPr>
              <a:defRPr/>
            </a:pPr>
            <a:endParaRPr lang="en-US" dirty="0"/>
          </a:p>
        </p:txBody>
      </p:sp>
      <p:sp>
        <p:nvSpPr>
          <p:cNvPr id="6" name="Rectangle 5"/>
          <p:cNvSpPr>
            <a:spLocks noGrp="1" noChangeArrowheads="1"/>
          </p:cNvSpPr>
          <p:nvPr>
            <p:ph type="ftr" sz="quarter" idx="11"/>
          </p:nvPr>
        </p:nvSpPr>
        <p:spPr>
          <a:ln/>
        </p:spPr>
        <p:txBody>
          <a:bodyPr/>
          <a:lstStyle>
            <a:lvl1pPr>
              <a:defRPr/>
            </a:lvl1pPr>
          </a:lstStyle>
          <a:p>
            <a:pPr>
              <a:defRPr/>
            </a:pPr>
            <a:endParaRPr lang="en-US" dirty="0"/>
          </a:p>
        </p:txBody>
      </p:sp>
      <p:sp>
        <p:nvSpPr>
          <p:cNvPr id="7" name="Rectangle 6"/>
          <p:cNvSpPr>
            <a:spLocks noGrp="1" noChangeArrowheads="1"/>
          </p:cNvSpPr>
          <p:nvPr>
            <p:ph type="sldNum" sz="quarter" idx="12"/>
          </p:nvPr>
        </p:nvSpPr>
        <p:spPr>
          <a:ln/>
        </p:spPr>
        <p:txBody>
          <a:bodyPr/>
          <a:lstStyle>
            <a:lvl1pPr>
              <a:defRPr/>
            </a:lvl1pPr>
          </a:lstStyle>
          <a:p>
            <a:fld id="{16B83A35-C041-4751-B6B7-8D8DC318C2F0}" type="slidenum">
              <a:rPr lang="en-US" altLang="ru-RU"/>
              <a:pPr/>
              <a:t>‹#›</a:t>
            </a:fld>
            <a:endParaRPr lang="en-US" altLang="ru-RU" dirty="0"/>
          </a:p>
        </p:txBody>
      </p:sp>
    </p:spTree>
    <p:extLst>
      <p:ext uri="{BB962C8B-B14F-4D97-AF65-F5344CB8AC3E}">
        <p14:creationId xmlns:p14="http://schemas.microsoft.com/office/powerpoint/2010/main" val="5119754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Вертикальный текст 2"/>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Rectangle 4"/>
          <p:cNvSpPr>
            <a:spLocks noGrp="1" noChangeArrowheads="1"/>
          </p:cNvSpPr>
          <p:nvPr>
            <p:ph type="dt" sz="half" idx="10"/>
          </p:nvPr>
        </p:nvSpPr>
        <p:spPr>
          <a:ln/>
        </p:spPr>
        <p:txBody>
          <a:bodyPr/>
          <a:lstStyle>
            <a:lvl1pPr>
              <a:defRPr/>
            </a:lvl1pPr>
          </a:lstStyle>
          <a:p>
            <a:pPr>
              <a:defRPr/>
            </a:pPr>
            <a:endParaRPr lang="en-US" dirty="0"/>
          </a:p>
        </p:txBody>
      </p:sp>
      <p:sp>
        <p:nvSpPr>
          <p:cNvPr id="5" name="Rectangle 5"/>
          <p:cNvSpPr>
            <a:spLocks noGrp="1" noChangeArrowheads="1"/>
          </p:cNvSpPr>
          <p:nvPr>
            <p:ph type="ftr" sz="quarter" idx="11"/>
          </p:nvPr>
        </p:nvSpPr>
        <p:spPr>
          <a:ln/>
        </p:spPr>
        <p:txBody>
          <a:bodyPr/>
          <a:lstStyle>
            <a:lvl1pPr>
              <a:defRPr/>
            </a:lvl1pPr>
          </a:lstStyle>
          <a:p>
            <a:pPr>
              <a:defRPr/>
            </a:pPr>
            <a:endParaRPr lang="en-US" dirty="0"/>
          </a:p>
        </p:txBody>
      </p:sp>
      <p:sp>
        <p:nvSpPr>
          <p:cNvPr id="6" name="Rectangle 6"/>
          <p:cNvSpPr>
            <a:spLocks noGrp="1" noChangeArrowheads="1"/>
          </p:cNvSpPr>
          <p:nvPr>
            <p:ph type="sldNum" sz="quarter" idx="12"/>
          </p:nvPr>
        </p:nvSpPr>
        <p:spPr>
          <a:ln/>
        </p:spPr>
        <p:txBody>
          <a:bodyPr/>
          <a:lstStyle>
            <a:lvl1pPr>
              <a:defRPr/>
            </a:lvl1pPr>
          </a:lstStyle>
          <a:p>
            <a:fld id="{5AC85E89-DD49-41CA-8BEB-CC73FCBBDE72}" type="slidenum">
              <a:rPr lang="en-US" altLang="ru-RU"/>
              <a:pPr/>
              <a:t>‹#›</a:t>
            </a:fld>
            <a:endParaRPr lang="en-US" altLang="ru-RU" dirty="0"/>
          </a:p>
        </p:txBody>
      </p:sp>
    </p:spTree>
    <p:extLst>
      <p:ext uri="{BB962C8B-B14F-4D97-AF65-F5344CB8AC3E}">
        <p14:creationId xmlns:p14="http://schemas.microsoft.com/office/powerpoint/2010/main" val="268455832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7181850" y="274638"/>
            <a:ext cx="2228850" cy="5851526"/>
          </a:xfrm>
        </p:spPr>
        <p:txBody>
          <a:bodyPr vert="eaVert"/>
          <a:lstStyle/>
          <a:p>
            <a:r>
              <a:rPr lang="ru-RU"/>
              <a:t>Образец заголовка</a:t>
            </a:r>
          </a:p>
        </p:txBody>
      </p:sp>
      <p:sp>
        <p:nvSpPr>
          <p:cNvPr id="3" name="Вертикальный текст 2"/>
          <p:cNvSpPr>
            <a:spLocks noGrp="1"/>
          </p:cNvSpPr>
          <p:nvPr>
            <p:ph type="body" orient="vert" idx="1"/>
          </p:nvPr>
        </p:nvSpPr>
        <p:spPr>
          <a:xfrm>
            <a:off x="495301" y="274638"/>
            <a:ext cx="6521450" cy="5851526"/>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Rectangle 4"/>
          <p:cNvSpPr>
            <a:spLocks noGrp="1" noChangeArrowheads="1"/>
          </p:cNvSpPr>
          <p:nvPr>
            <p:ph type="dt" sz="half" idx="10"/>
          </p:nvPr>
        </p:nvSpPr>
        <p:spPr>
          <a:ln/>
        </p:spPr>
        <p:txBody>
          <a:bodyPr/>
          <a:lstStyle>
            <a:lvl1pPr>
              <a:defRPr/>
            </a:lvl1pPr>
          </a:lstStyle>
          <a:p>
            <a:pPr>
              <a:defRPr/>
            </a:pPr>
            <a:endParaRPr lang="en-US" dirty="0"/>
          </a:p>
        </p:txBody>
      </p:sp>
      <p:sp>
        <p:nvSpPr>
          <p:cNvPr id="5" name="Rectangle 5"/>
          <p:cNvSpPr>
            <a:spLocks noGrp="1" noChangeArrowheads="1"/>
          </p:cNvSpPr>
          <p:nvPr>
            <p:ph type="ftr" sz="quarter" idx="11"/>
          </p:nvPr>
        </p:nvSpPr>
        <p:spPr>
          <a:ln/>
        </p:spPr>
        <p:txBody>
          <a:bodyPr/>
          <a:lstStyle>
            <a:lvl1pPr>
              <a:defRPr/>
            </a:lvl1pPr>
          </a:lstStyle>
          <a:p>
            <a:pPr>
              <a:defRPr/>
            </a:pPr>
            <a:endParaRPr lang="en-US" dirty="0"/>
          </a:p>
        </p:txBody>
      </p:sp>
      <p:sp>
        <p:nvSpPr>
          <p:cNvPr id="6" name="Rectangle 6"/>
          <p:cNvSpPr>
            <a:spLocks noGrp="1" noChangeArrowheads="1"/>
          </p:cNvSpPr>
          <p:nvPr>
            <p:ph type="sldNum" sz="quarter" idx="12"/>
          </p:nvPr>
        </p:nvSpPr>
        <p:spPr>
          <a:ln/>
        </p:spPr>
        <p:txBody>
          <a:bodyPr/>
          <a:lstStyle>
            <a:lvl1pPr>
              <a:defRPr/>
            </a:lvl1pPr>
          </a:lstStyle>
          <a:p>
            <a:fld id="{F26C921A-6D42-41F2-B8F7-67B1BB1ACC79}" type="slidenum">
              <a:rPr lang="en-US" altLang="ru-RU"/>
              <a:pPr/>
              <a:t>‹#›</a:t>
            </a:fld>
            <a:endParaRPr lang="en-US" altLang="ru-RU" dirty="0"/>
          </a:p>
        </p:txBody>
      </p:sp>
    </p:spTree>
    <p:extLst>
      <p:ext uri="{BB962C8B-B14F-4D97-AF65-F5344CB8AC3E}">
        <p14:creationId xmlns:p14="http://schemas.microsoft.com/office/powerpoint/2010/main" val="364224704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Титульный слайд">
    <p:spTree>
      <p:nvGrpSpPr>
        <p:cNvPr id="1" name=""/>
        <p:cNvGrpSpPr/>
        <p:nvPr/>
      </p:nvGrpSpPr>
      <p:grpSpPr>
        <a:xfrm>
          <a:off x="0" y="0"/>
          <a:ext cx="0" cy="0"/>
          <a:chOff x="0" y="0"/>
          <a:chExt cx="0" cy="0"/>
        </a:xfrm>
      </p:grpSpPr>
      <p:sp>
        <p:nvSpPr>
          <p:cNvPr id="24" name="Прямоугольник 23"/>
          <p:cNvSpPr/>
          <p:nvPr userDrawn="1"/>
        </p:nvSpPr>
        <p:spPr>
          <a:xfrm>
            <a:off x="0" y="6332165"/>
            <a:ext cx="9906000" cy="539486"/>
          </a:xfrm>
          <a:prstGeom prst="rect">
            <a:avLst/>
          </a:prstGeom>
          <a:gradFill flip="none" rotWithShape="1">
            <a:gsLst>
              <a:gs pos="17000">
                <a:srgbClr val="961257"/>
              </a:gs>
              <a:gs pos="19000">
                <a:srgbClr val="931155"/>
              </a:gs>
              <a:gs pos="20000">
                <a:srgbClr val="911154"/>
              </a:gs>
              <a:gs pos="0">
                <a:srgbClr val="9F1F63">
                  <a:shade val="30000"/>
                  <a:satMod val="115000"/>
                </a:srgbClr>
              </a:gs>
              <a:gs pos="18000">
                <a:srgbClr val="9F1F63">
                  <a:shade val="67500"/>
                  <a:satMod val="115000"/>
                </a:srgbClr>
              </a:gs>
              <a:gs pos="100000">
                <a:srgbClr val="9F1F63">
                  <a:shade val="100000"/>
                  <a:satMod val="115000"/>
                </a:srgb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100836" tIns="50419" rIns="100836" bIns="50419" rtlCol="0" anchor="ctr"/>
          <a:lstStyle/>
          <a:p>
            <a:pPr algn="ctr"/>
            <a:endParaRPr lang="ru-RU" dirty="0">
              <a:solidFill>
                <a:srgbClr val="9F1F63"/>
              </a:solidFill>
            </a:endParaRPr>
          </a:p>
        </p:txBody>
      </p:sp>
      <p:sp>
        <p:nvSpPr>
          <p:cNvPr id="26" name="Прямоугольник 25"/>
          <p:cNvSpPr/>
          <p:nvPr userDrawn="1"/>
        </p:nvSpPr>
        <p:spPr>
          <a:xfrm>
            <a:off x="2612744" y="2836352"/>
            <a:ext cx="7293261" cy="45719"/>
          </a:xfrm>
          <a:prstGeom prst="rect">
            <a:avLst/>
          </a:prstGeom>
          <a:solidFill>
            <a:srgbClr val="9F1F63"/>
          </a:solidFill>
          <a:ln>
            <a:noFill/>
          </a:ln>
        </p:spPr>
        <p:style>
          <a:lnRef idx="2">
            <a:schemeClr val="accent1">
              <a:shade val="50000"/>
            </a:schemeClr>
          </a:lnRef>
          <a:fillRef idx="1">
            <a:schemeClr val="accent1"/>
          </a:fillRef>
          <a:effectRef idx="0">
            <a:schemeClr val="accent1"/>
          </a:effectRef>
          <a:fontRef idx="minor">
            <a:schemeClr val="lt1"/>
          </a:fontRef>
        </p:style>
        <p:txBody>
          <a:bodyPr lIns="100836" tIns="50419" rIns="100836" bIns="50419" rtlCol="0" anchor="ctr"/>
          <a:lstStyle/>
          <a:p>
            <a:pPr algn="ctr"/>
            <a:endParaRPr lang="ru-RU" dirty="0">
              <a:solidFill>
                <a:srgbClr val="9F1F63"/>
              </a:solidFill>
            </a:endParaRPr>
          </a:p>
        </p:txBody>
      </p:sp>
      <p:pic>
        <p:nvPicPr>
          <p:cNvPr id="27" name="Picture 3" descr="E:\ReMarket\remarket.gif"/>
          <p:cNvPicPr>
            <a:picLocks noChangeAspect="1" noChangeArrowheads="1"/>
          </p:cNvPicPr>
          <p:nvPr userDrawn="1"/>
        </p:nvPicPr>
        <p:blipFill>
          <a:blip r:embed="rId2" cstate="print"/>
          <a:srcRect/>
          <a:stretch>
            <a:fillRect/>
          </a:stretch>
        </p:blipFill>
        <p:spPr bwMode="auto">
          <a:xfrm>
            <a:off x="38456" y="6373110"/>
            <a:ext cx="1950218" cy="467566"/>
          </a:xfrm>
          <a:prstGeom prst="rect">
            <a:avLst/>
          </a:prstGeom>
          <a:noFill/>
        </p:spPr>
      </p:pic>
    </p:spTree>
    <p:extLst>
      <p:ext uri="{BB962C8B-B14F-4D97-AF65-F5344CB8AC3E}">
        <p14:creationId xmlns:p14="http://schemas.microsoft.com/office/powerpoint/2010/main" val="273898753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bwMode="auto">
      <p:bgPr>
        <a:blipFill dpi="0" rotWithShape="0">
          <a:blip r:embed="rId14" cstate="print">
            <a:lum/>
          </a:blip>
          <a:srcRect/>
          <a:stretch>
            <a:fillRect/>
          </a:stretch>
        </a:blip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95300" y="274637"/>
            <a:ext cx="89154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124090" tIns="62046" rIns="124090" bIns="62046" numCol="1" anchor="ctr" anchorCtr="0" compatLnSpc="1">
            <a:prstTxWarp prst="textNoShape">
              <a:avLst/>
            </a:prstTxWarp>
          </a:bodyPr>
          <a:lstStyle/>
          <a:p>
            <a:pPr lvl="0"/>
            <a:r>
              <a:rPr lang="en-US" altLang="ru-RU"/>
              <a:t>Click to edit Master title style</a:t>
            </a:r>
          </a:p>
        </p:txBody>
      </p:sp>
      <p:sp>
        <p:nvSpPr>
          <p:cNvPr id="1027" name="Rectangle 3"/>
          <p:cNvSpPr>
            <a:spLocks noGrp="1" noChangeArrowheads="1"/>
          </p:cNvSpPr>
          <p:nvPr>
            <p:ph type="body" idx="1"/>
          </p:nvPr>
        </p:nvSpPr>
        <p:spPr bwMode="auto">
          <a:xfrm>
            <a:off x="495300" y="1600204"/>
            <a:ext cx="89154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124090" tIns="62046" rIns="124090" bIns="62046" numCol="1" anchor="t" anchorCtr="0" compatLnSpc="1">
            <a:prstTxWarp prst="textNoShape">
              <a:avLst/>
            </a:prstTxWarp>
          </a:bodyPr>
          <a:lstStyle/>
          <a:p>
            <a:pPr lvl="0"/>
            <a:r>
              <a:rPr lang="en-US" altLang="ru-RU"/>
              <a:t>Click to edit Master text styles</a:t>
            </a:r>
          </a:p>
          <a:p>
            <a:pPr lvl="1"/>
            <a:r>
              <a:rPr lang="en-US" altLang="ru-RU"/>
              <a:t>Second level</a:t>
            </a:r>
          </a:p>
          <a:p>
            <a:pPr lvl="2"/>
            <a:r>
              <a:rPr lang="en-US" altLang="ru-RU"/>
              <a:t>Third level</a:t>
            </a:r>
          </a:p>
          <a:p>
            <a:pPr lvl="3"/>
            <a:r>
              <a:rPr lang="en-US" altLang="ru-RU"/>
              <a:t>Fourth level</a:t>
            </a:r>
          </a:p>
          <a:p>
            <a:pPr lvl="4"/>
            <a:r>
              <a:rPr lang="en-US" altLang="ru-RU"/>
              <a:t>Fifth level</a:t>
            </a:r>
          </a:p>
        </p:txBody>
      </p:sp>
      <p:sp>
        <p:nvSpPr>
          <p:cNvPr id="1028" name="Rectangle 4"/>
          <p:cNvSpPr>
            <a:spLocks noGrp="1" noChangeArrowheads="1"/>
          </p:cNvSpPr>
          <p:nvPr>
            <p:ph type="dt" sz="half" idx="2"/>
          </p:nvPr>
        </p:nvSpPr>
        <p:spPr bwMode="auto">
          <a:xfrm>
            <a:off x="495300" y="6245229"/>
            <a:ext cx="23114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124090" tIns="62046" rIns="124090" bIns="62046" numCol="1" anchor="t" anchorCtr="0" compatLnSpc="1">
            <a:prstTxWarp prst="textNoShape">
              <a:avLst/>
            </a:prstTxWarp>
          </a:bodyPr>
          <a:lstStyle>
            <a:lvl1pPr>
              <a:buFont typeface="Arial" pitchFamily="34" charset="0"/>
              <a:buNone/>
              <a:defRPr sz="1544">
                <a:latin typeface="Arial" pitchFamily="34" charset="0"/>
                <a:cs typeface="Arial" pitchFamily="34" charset="0"/>
              </a:defRPr>
            </a:lvl1pPr>
          </a:lstStyle>
          <a:p>
            <a:pPr>
              <a:defRPr/>
            </a:pPr>
            <a:endParaRPr lang="en-US" dirty="0"/>
          </a:p>
        </p:txBody>
      </p:sp>
      <p:sp>
        <p:nvSpPr>
          <p:cNvPr id="1029" name="Rectangle 5"/>
          <p:cNvSpPr>
            <a:spLocks noGrp="1" noChangeArrowheads="1"/>
          </p:cNvSpPr>
          <p:nvPr>
            <p:ph type="ftr" sz="quarter" idx="3"/>
          </p:nvPr>
        </p:nvSpPr>
        <p:spPr bwMode="auto">
          <a:xfrm>
            <a:off x="3384550" y="6245229"/>
            <a:ext cx="31369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124090" tIns="62046" rIns="124090" bIns="62046" numCol="1" anchor="t" anchorCtr="0" compatLnSpc="1">
            <a:prstTxWarp prst="textNoShape">
              <a:avLst/>
            </a:prstTxWarp>
          </a:bodyPr>
          <a:lstStyle>
            <a:lvl1pPr algn="ctr">
              <a:buFont typeface="Arial" pitchFamily="34" charset="0"/>
              <a:buNone/>
              <a:defRPr sz="1544">
                <a:latin typeface="Arial" pitchFamily="34" charset="0"/>
                <a:cs typeface="Arial" pitchFamily="34" charset="0"/>
              </a:defRPr>
            </a:lvl1pPr>
          </a:lstStyle>
          <a:p>
            <a:pPr>
              <a:defRPr/>
            </a:pPr>
            <a:endParaRPr lang="en-US" dirty="0"/>
          </a:p>
        </p:txBody>
      </p:sp>
      <p:sp>
        <p:nvSpPr>
          <p:cNvPr id="1030" name="Rectangle 6"/>
          <p:cNvSpPr>
            <a:spLocks noGrp="1" noChangeArrowheads="1"/>
          </p:cNvSpPr>
          <p:nvPr>
            <p:ph type="sldNum" sz="quarter" idx="4"/>
          </p:nvPr>
        </p:nvSpPr>
        <p:spPr bwMode="auto">
          <a:xfrm>
            <a:off x="7099300" y="6245229"/>
            <a:ext cx="23114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124090" tIns="62046" rIns="124090" bIns="62046" numCol="1" anchor="t" anchorCtr="0" compatLnSpc="1">
            <a:prstTxWarp prst="textNoShape">
              <a:avLst/>
            </a:prstTxWarp>
          </a:bodyPr>
          <a:lstStyle>
            <a:lvl1pPr algn="r">
              <a:defRPr sz="1544"/>
            </a:lvl1pPr>
          </a:lstStyle>
          <a:p>
            <a:fld id="{7492BBC0-9256-4FD2-8E77-92D3281CD59D}" type="slidenum">
              <a:rPr lang="en-US" altLang="ru-RU"/>
              <a:pPr/>
              <a:t>‹#›</a:t>
            </a:fld>
            <a:endParaRPr lang="en-US" altLang="ru-RU"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hf hdr="0" ftr="0" dt="0"/>
  <p:txStyles>
    <p:titleStyle>
      <a:lvl1pPr algn="ctr" rtl="0" eaLnBrk="0" fontAlgn="base" hangingPunct="0">
        <a:spcBef>
          <a:spcPct val="0"/>
        </a:spcBef>
        <a:spcAft>
          <a:spcPct val="0"/>
        </a:spcAft>
        <a:defRPr sz="4876">
          <a:solidFill>
            <a:schemeClr val="tx2"/>
          </a:solidFill>
          <a:latin typeface="+mj-lt"/>
          <a:ea typeface="+mj-ea"/>
          <a:cs typeface="+mj-cs"/>
        </a:defRPr>
      </a:lvl1pPr>
      <a:lvl2pPr algn="ctr" rtl="0" eaLnBrk="0" fontAlgn="base" hangingPunct="0">
        <a:spcBef>
          <a:spcPct val="0"/>
        </a:spcBef>
        <a:spcAft>
          <a:spcPct val="0"/>
        </a:spcAft>
        <a:defRPr sz="4876">
          <a:solidFill>
            <a:schemeClr val="tx2"/>
          </a:solidFill>
          <a:latin typeface="Arial" pitchFamily="34" charset="0"/>
          <a:cs typeface="Arial" pitchFamily="34" charset="0"/>
        </a:defRPr>
      </a:lvl2pPr>
      <a:lvl3pPr algn="ctr" rtl="0" eaLnBrk="0" fontAlgn="base" hangingPunct="0">
        <a:spcBef>
          <a:spcPct val="0"/>
        </a:spcBef>
        <a:spcAft>
          <a:spcPct val="0"/>
        </a:spcAft>
        <a:defRPr sz="4876">
          <a:solidFill>
            <a:schemeClr val="tx2"/>
          </a:solidFill>
          <a:latin typeface="Arial" pitchFamily="34" charset="0"/>
          <a:cs typeface="Arial" pitchFamily="34" charset="0"/>
        </a:defRPr>
      </a:lvl3pPr>
      <a:lvl4pPr algn="ctr" rtl="0" eaLnBrk="0" fontAlgn="base" hangingPunct="0">
        <a:spcBef>
          <a:spcPct val="0"/>
        </a:spcBef>
        <a:spcAft>
          <a:spcPct val="0"/>
        </a:spcAft>
        <a:defRPr sz="4876">
          <a:solidFill>
            <a:schemeClr val="tx2"/>
          </a:solidFill>
          <a:latin typeface="Arial" pitchFamily="34" charset="0"/>
          <a:cs typeface="Arial" pitchFamily="34" charset="0"/>
        </a:defRPr>
      </a:lvl4pPr>
      <a:lvl5pPr algn="ctr" rtl="0" eaLnBrk="0" fontAlgn="base" hangingPunct="0">
        <a:spcBef>
          <a:spcPct val="0"/>
        </a:spcBef>
        <a:spcAft>
          <a:spcPct val="0"/>
        </a:spcAft>
        <a:defRPr sz="4876">
          <a:solidFill>
            <a:schemeClr val="tx2"/>
          </a:solidFill>
          <a:latin typeface="Arial" pitchFamily="34" charset="0"/>
          <a:cs typeface="Arial" pitchFamily="34" charset="0"/>
        </a:defRPr>
      </a:lvl5pPr>
      <a:lvl6pPr marL="504178" algn="ctr" rtl="0" fontAlgn="base">
        <a:spcBef>
          <a:spcPct val="0"/>
        </a:spcBef>
        <a:spcAft>
          <a:spcPct val="0"/>
        </a:spcAft>
        <a:defRPr sz="4876">
          <a:solidFill>
            <a:schemeClr val="tx2"/>
          </a:solidFill>
          <a:latin typeface="Arial" pitchFamily="34" charset="0"/>
          <a:cs typeface="Arial" pitchFamily="34" charset="0"/>
        </a:defRPr>
      </a:lvl6pPr>
      <a:lvl7pPr marL="1008358" algn="ctr" rtl="0" fontAlgn="base">
        <a:spcBef>
          <a:spcPct val="0"/>
        </a:spcBef>
        <a:spcAft>
          <a:spcPct val="0"/>
        </a:spcAft>
        <a:defRPr sz="4876">
          <a:solidFill>
            <a:schemeClr val="tx2"/>
          </a:solidFill>
          <a:latin typeface="Arial" pitchFamily="34" charset="0"/>
          <a:cs typeface="Arial" pitchFamily="34" charset="0"/>
        </a:defRPr>
      </a:lvl7pPr>
      <a:lvl8pPr marL="1512536" algn="ctr" rtl="0" fontAlgn="base">
        <a:spcBef>
          <a:spcPct val="0"/>
        </a:spcBef>
        <a:spcAft>
          <a:spcPct val="0"/>
        </a:spcAft>
        <a:defRPr sz="4876">
          <a:solidFill>
            <a:schemeClr val="tx2"/>
          </a:solidFill>
          <a:latin typeface="Arial" pitchFamily="34" charset="0"/>
          <a:cs typeface="Arial" pitchFamily="34" charset="0"/>
        </a:defRPr>
      </a:lvl8pPr>
      <a:lvl9pPr marL="2016714" algn="ctr" rtl="0" fontAlgn="base">
        <a:spcBef>
          <a:spcPct val="0"/>
        </a:spcBef>
        <a:spcAft>
          <a:spcPct val="0"/>
        </a:spcAft>
        <a:defRPr sz="4876">
          <a:solidFill>
            <a:schemeClr val="tx2"/>
          </a:solidFill>
          <a:latin typeface="Arial" pitchFamily="34" charset="0"/>
          <a:cs typeface="Arial" pitchFamily="34" charset="0"/>
        </a:defRPr>
      </a:lvl9pPr>
    </p:titleStyle>
    <p:bodyStyle>
      <a:lvl1pPr marL="378134" indent="-378134" algn="l" rtl="0" eaLnBrk="0" fontAlgn="base" hangingPunct="0">
        <a:spcBef>
          <a:spcPct val="20000"/>
        </a:spcBef>
        <a:spcAft>
          <a:spcPct val="0"/>
        </a:spcAft>
        <a:buChar char="•"/>
        <a:defRPr sz="3494">
          <a:solidFill>
            <a:schemeClr val="tx1"/>
          </a:solidFill>
          <a:latin typeface="+mn-lt"/>
          <a:ea typeface="+mn-ea"/>
          <a:cs typeface="+mn-cs"/>
        </a:defRPr>
      </a:lvl1pPr>
      <a:lvl2pPr marL="819291" indent="-315112" algn="l" rtl="0" eaLnBrk="0" fontAlgn="base" hangingPunct="0">
        <a:spcBef>
          <a:spcPct val="20000"/>
        </a:spcBef>
        <a:spcAft>
          <a:spcPct val="0"/>
        </a:spcAft>
        <a:buChar char="–"/>
        <a:defRPr sz="3088">
          <a:solidFill>
            <a:schemeClr val="tx1"/>
          </a:solidFill>
          <a:latin typeface="+mn-lt"/>
          <a:cs typeface="+mn-cs"/>
        </a:defRPr>
      </a:lvl2pPr>
      <a:lvl3pPr marL="1260447" indent="-252090" algn="l" rtl="0" eaLnBrk="0" fontAlgn="base" hangingPunct="0">
        <a:spcBef>
          <a:spcPct val="20000"/>
        </a:spcBef>
        <a:spcAft>
          <a:spcPct val="0"/>
        </a:spcAft>
        <a:buChar char="•"/>
        <a:defRPr sz="2682">
          <a:solidFill>
            <a:schemeClr val="tx1"/>
          </a:solidFill>
          <a:latin typeface="+mn-lt"/>
          <a:cs typeface="+mn-cs"/>
        </a:defRPr>
      </a:lvl3pPr>
      <a:lvl4pPr marL="1764626" indent="-252090" algn="l" rtl="0" eaLnBrk="0" fontAlgn="base" hangingPunct="0">
        <a:spcBef>
          <a:spcPct val="20000"/>
        </a:spcBef>
        <a:spcAft>
          <a:spcPct val="0"/>
        </a:spcAft>
        <a:buChar char="–"/>
        <a:defRPr sz="2194">
          <a:solidFill>
            <a:schemeClr val="tx1"/>
          </a:solidFill>
          <a:latin typeface="+mn-lt"/>
          <a:cs typeface="+mn-cs"/>
        </a:defRPr>
      </a:lvl4pPr>
      <a:lvl5pPr marL="2268804" indent="-252090" algn="l" rtl="0" eaLnBrk="0" fontAlgn="base" hangingPunct="0">
        <a:spcBef>
          <a:spcPct val="20000"/>
        </a:spcBef>
        <a:spcAft>
          <a:spcPct val="0"/>
        </a:spcAft>
        <a:buChar char="»"/>
        <a:defRPr sz="2194">
          <a:solidFill>
            <a:schemeClr val="tx1"/>
          </a:solidFill>
          <a:latin typeface="+mn-lt"/>
          <a:cs typeface="+mn-cs"/>
        </a:defRPr>
      </a:lvl5pPr>
      <a:lvl6pPr marL="2772984" indent="-252090" algn="l" rtl="0" fontAlgn="base">
        <a:spcBef>
          <a:spcPct val="20000"/>
        </a:spcBef>
        <a:spcAft>
          <a:spcPct val="0"/>
        </a:spcAft>
        <a:buChar char="»"/>
        <a:defRPr sz="2194">
          <a:solidFill>
            <a:schemeClr val="tx1"/>
          </a:solidFill>
          <a:latin typeface="+mn-lt"/>
          <a:cs typeface="+mn-cs"/>
        </a:defRPr>
      </a:lvl6pPr>
      <a:lvl7pPr marL="3277161" indent="-252090" algn="l" rtl="0" fontAlgn="base">
        <a:spcBef>
          <a:spcPct val="20000"/>
        </a:spcBef>
        <a:spcAft>
          <a:spcPct val="0"/>
        </a:spcAft>
        <a:buChar char="»"/>
        <a:defRPr sz="2194">
          <a:solidFill>
            <a:schemeClr val="tx1"/>
          </a:solidFill>
          <a:latin typeface="+mn-lt"/>
          <a:cs typeface="+mn-cs"/>
        </a:defRPr>
      </a:lvl7pPr>
      <a:lvl8pPr marL="3781340" indent="-252090" algn="l" rtl="0" fontAlgn="base">
        <a:spcBef>
          <a:spcPct val="20000"/>
        </a:spcBef>
        <a:spcAft>
          <a:spcPct val="0"/>
        </a:spcAft>
        <a:buChar char="»"/>
        <a:defRPr sz="2194">
          <a:solidFill>
            <a:schemeClr val="tx1"/>
          </a:solidFill>
          <a:latin typeface="+mn-lt"/>
          <a:cs typeface="+mn-cs"/>
        </a:defRPr>
      </a:lvl8pPr>
      <a:lvl9pPr marL="4285521" indent="-252090" algn="l" rtl="0" fontAlgn="base">
        <a:spcBef>
          <a:spcPct val="20000"/>
        </a:spcBef>
        <a:spcAft>
          <a:spcPct val="0"/>
        </a:spcAft>
        <a:buChar char="»"/>
        <a:defRPr sz="2194">
          <a:solidFill>
            <a:schemeClr val="tx1"/>
          </a:solidFill>
          <a:latin typeface="+mn-lt"/>
          <a:cs typeface="+mn-cs"/>
        </a:defRPr>
      </a:lvl9pPr>
    </p:bodyStyle>
    <p:otherStyle>
      <a:defPPr>
        <a:defRPr lang="ru-RU"/>
      </a:defPPr>
      <a:lvl1pPr marL="0" algn="l" defTabSz="1008358" rtl="0" eaLnBrk="1" latinLnBrk="0" hangingPunct="1">
        <a:defRPr sz="1950" kern="1200">
          <a:solidFill>
            <a:schemeClr val="tx1"/>
          </a:solidFill>
          <a:latin typeface="+mn-lt"/>
          <a:ea typeface="+mn-ea"/>
          <a:cs typeface="+mn-cs"/>
        </a:defRPr>
      </a:lvl1pPr>
      <a:lvl2pPr marL="504178" algn="l" defTabSz="1008358" rtl="0" eaLnBrk="1" latinLnBrk="0" hangingPunct="1">
        <a:defRPr sz="1950" kern="1200">
          <a:solidFill>
            <a:schemeClr val="tx1"/>
          </a:solidFill>
          <a:latin typeface="+mn-lt"/>
          <a:ea typeface="+mn-ea"/>
          <a:cs typeface="+mn-cs"/>
        </a:defRPr>
      </a:lvl2pPr>
      <a:lvl3pPr marL="1008358" algn="l" defTabSz="1008358" rtl="0" eaLnBrk="1" latinLnBrk="0" hangingPunct="1">
        <a:defRPr sz="1950" kern="1200">
          <a:solidFill>
            <a:schemeClr val="tx1"/>
          </a:solidFill>
          <a:latin typeface="+mn-lt"/>
          <a:ea typeface="+mn-ea"/>
          <a:cs typeface="+mn-cs"/>
        </a:defRPr>
      </a:lvl3pPr>
      <a:lvl4pPr marL="1512536" algn="l" defTabSz="1008358" rtl="0" eaLnBrk="1" latinLnBrk="0" hangingPunct="1">
        <a:defRPr sz="1950" kern="1200">
          <a:solidFill>
            <a:schemeClr val="tx1"/>
          </a:solidFill>
          <a:latin typeface="+mn-lt"/>
          <a:ea typeface="+mn-ea"/>
          <a:cs typeface="+mn-cs"/>
        </a:defRPr>
      </a:lvl4pPr>
      <a:lvl5pPr marL="2016714" algn="l" defTabSz="1008358" rtl="0" eaLnBrk="1" latinLnBrk="0" hangingPunct="1">
        <a:defRPr sz="1950" kern="1200">
          <a:solidFill>
            <a:schemeClr val="tx1"/>
          </a:solidFill>
          <a:latin typeface="+mn-lt"/>
          <a:ea typeface="+mn-ea"/>
          <a:cs typeface="+mn-cs"/>
        </a:defRPr>
      </a:lvl5pPr>
      <a:lvl6pPr marL="2520895" algn="l" defTabSz="1008358" rtl="0" eaLnBrk="1" latinLnBrk="0" hangingPunct="1">
        <a:defRPr sz="1950" kern="1200">
          <a:solidFill>
            <a:schemeClr val="tx1"/>
          </a:solidFill>
          <a:latin typeface="+mn-lt"/>
          <a:ea typeface="+mn-ea"/>
          <a:cs typeface="+mn-cs"/>
        </a:defRPr>
      </a:lvl6pPr>
      <a:lvl7pPr marL="3025073" algn="l" defTabSz="1008358" rtl="0" eaLnBrk="1" latinLnBrk="0" hangingPunct="1">
        <a:defRPr sz="1950" kern="1200">
          <a:solidFill>
            <a:schemeClr val="tx1"/>
          </a:solidFill>
          <a:latin typeface="+mn-lt"/>
          <a:ea typeface="+mn-ea"/>
          <a:cs typeface="+mn-cs"/>
        </a:defRPr>
      </a:lvl7pPr>
      <a:lvl8pPr marL="3529251" algn="l" defTabSz="1008358" rtl="0" eaLnBrk="1" latinLnBrk="0" hangingPunct="1">
        <a:defRPr sz="1950" kern="1200">
          <a:solidFill>
            <a:schemeClr val="tx1"/>
          </a:solidFill>
          <a:latin typeface="+mn-lt"/>
          <a:ea typeface="+mn-ea"/>
          <a:cs typeface="+mn-cs"/>
        </a:defRPr>
      </a:lvl8pPr>
      <a:lvl9pPr marL="4033431" algn="l" defTabSz="1008358" rtl="0" eaLnBrk="1" latinLnBrk="0" hangingPunct="1">
        <a:defRPr sz="19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hyperlink" Target="http://www.etnonao.ru/" TargetMode="External"/><Relationship Id="rId2" Type="http://schemas.openxmlformats.org/officeDocument/2006/relationships/notesSlide" Target="../notesSlides/notesSlide5.xml"/><Relationship Id="rId1" Type="http://schemas.openxmlformats.org/officeDocument/2006/relationships/slideLayout" Target="../slideLayouts/slideLayout7.xml"/><Relationship Id="rId5" Type="http://schemas.openxmlformats.org/officeDocument/2006/relationships/image" Target="../media/image5.png"/><Relationship Id="rId4" Type="http://schemas.openxmlformats.org/officeDocument/2006/relationships/image" Target="../media/image4.png"/></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hyperlink" Target="http://www.nenlib.ru/jirbis2/" TargetMode="External"/><Relationship Id="rId2" Type="http://schemas.openxmlformats.org/officeDocument/2006/relationships/notesSlide" Target="../notesSlides/notesSlide7.xml"/><Relationship Id="rId1" Type="http://schemas.openxmlformats.org/officeDocument/2006/relationships/slideLayout" Target="../slideLayouts/slideLayout7.xml"/><Relationship Id="rId5" Type="http://schemas.openxmlformats.org/officeDocument/2006/relationships/image" Target="../media/image8.png"/><Relationship Id="rId4" Type="http://schemas.openxmlformats.org/officeDocument/2006/relationships/image" Target="../media/image7.jpeg"/></Relationships>
</file>

<file path=ppt/slides/_rels/slide8.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8.xml"/><Relationship Id="rId1" Type="http://schemas.openxmlformats.org/officeDocument/2006/relationships/slideLayout" Target="../slideLayouts/slideLayout7.xml"/><Relationship Id="rId4" Type="http://schemas.openxmlformats.org/officeDocument/2006/relationships/image" Target="../media/image10.jpeg"/></Relationships>
</file>

<file path=ppt/slides/_rels/slide9.xml.rels><?xml version="1.0" encoding="UTF-8" standalone="yes"?>
<Relationships xmlns="http://schemas.openxmlformats.org/package/2006/relationships"><Relationship Id="rId3" Type="http://schemas.openxmlformats.org/officeDocument/2006/relationships/hyperlink" Target="http://pustozersk-nao.ru/index.php/ru/" TargetMode="External"/><Relationship Id="rId2" Type="http://schemas.openxmlformats.org/officeDocument/2006/relationships/notesSlide" Target="../notesSlides/notesSlide9.xml"/><Relationship Id="rId1" Type="http://schemas.openxmlformats.org/officeDocument/2006/relationships/slideLayout" Target="../slideLayouts/slideLayout7.xml"/><Relationship Id="rId5" Type="http://schemas.openxmlformats.org/officeDocument/2006/relationships/image" Target="../media/image12.png"/><Relationship Id="rId4" Type="http://schemas.openxmlformats.org/officeDocument/2006/relationships/image" Target="../media/image11.png"/></Relationships>
</file>

<file path=ppt/slides/_rels/slide10.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0.xml"/><Relationship Id="rId1" Type="http://schemas.openxmlformats.org/officeDocument/2006/relationships/slideLayout" Target="../slideLayouts/slideLayout7.xml"/><Relationship Id="rId4" Type="http://schemas.openxmlformats.org/officeDocument/2006/relationships/image" Target="../media/image14.png"/></Relationships>
</file>

<file path=ppt/slides/_rels/slide11.xml.rels><?xml version="1.0" encoding="UTF-8" standalone="yes"?>
<Relationships xmlns="http://schemas.openxmlformats.org/package/2006/relationships"><Relationship Id="rId3" Type="http://schemas.openxmlformats.org/officeDocument/2006/relationships/hyperlink" Target="http://sozvezdie.kulturanao.ru/" TargetMode="External"/><Relationship Id="rId2" Type="http://schemas.openxmlformats.org/officeDocument/2006/relationships/notesSlide" Target="../notesSlides/notesSlide11.xml"/><Relationship Id="rId1" Type="http://schemas.openxmlformats.org/officeDocument/2006/relationships/slideLayout" Target="../slideLayouts/slideLayout7.xml"/><Relationship Id="rId5" Type="http://schemas.openxmlformats.org/officeDocument/2006/relationships/image" Target="../media/image16.png"/><Relationship Id="rId4" Type="http://schemas.openxmlformats.org/officeDocument/2006/relationships/image" Target="../media/image15.jpeg"/></Relationships>
</file>

<file path=ppt/slides/_rels/slide12.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2.xml"/><Relationship Id="rId1" Type="http://schemas.openxmlformats.org/officeDocument/2006/relationships/slideLayout" Target="../slideLayouts/slideLayout7.xml"/><Relationship Id="rId4" Type="http://schemas.openxmlformats.org/officeDocument/2006/relationships/image" Target="../media/image4.png"/></Relationships>
</file>

<file path=ppt/slides/_rels/slide13.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13.xml"/><Relationship Id="rId1" Type="http://schemas.openxmlformats.org/officeDocument/2006/relationships/slideLayout" Target="../slideLayouts/slideLayout7.xml"/><Relationship Id="rId4" Type="http://schemas.openxmlformats.org/officeDocument/2006/relationships/image" Target="../media/image18.png"/></Relationships>
</file>

<file path=ppt/slides/_rels/slide14.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chart" Target="../charts/chart3.xml"/><Relationship Id="rId2" Type="http://schemas.openxmlformats.org/officeDocument/2006/relationships/notesSlide" Target="../notesSlides/notesSlide15.xml"/><Relationship Id="rId1" Type="http://schemas.openxmlformats.org/officeDocument/2006/relationships/slideLayout" Target="../slideLayouts/slideLayout7.xml"/><Relationship Id="rId4" Type="http://schemas.openxmlformats.org/officeDocument/2006/relationships/image" Target="../media/image11.png"/></Relationships>
</file>

<file path=ppt/slides/_rels/slide16.xml.rels><?xml version="1.0" encoding="UTF-8" standalone="yes"?>
<Relationships xmlns="http://schemas.openxmlformats.org/package/2006/relationships"><Relationship Id="rId3" Type="http://schemas.openxmlformats.org/officeDocument/2006/relationships/chart" Target="../charts/chart4.xml"/><Relationship Id="rId2" Type="http://schemas.openxmlformats.org/officeDocument/2006/relationships/notesSlide" Target="../notesSlides/notesSlide16.xml"/><Relationship Id="rId1" Type="http://schemas.openxmlformats.org/officeDocument/2006/relationships/slideLayout" Target="../slideLayouts/slideLayout7.xml"/><Relationship Id="rId4" Type="http://schemas.openxmlformats.org/officeDocument/2006/relationships/image" Target="../media/image19.png"/></Relationships>
</file>

<file path=ppt/slides/_rels/slide17.xml.rels><?xml version="1.0" encoding="UTF-8" standalone="yes"?>
<Relationships xmlns="http://schemas.openxmlformats.org/package/2006/relationships"><Relationship Id="rId3" Type="http://schemas.openxmlformats.org/officeDocument/2006/relationships/chart" Target="../charts/chart5.xml"/><Relationship Id="rId2" Type="http://schemas.openxmlformats.org/officeDocument/2006/relationships/notesSlide" Target="../notesSlides/notesSlide17.xml"/><Relationship Id="rId1" Type="http://schemas.openxmlformats.org/officeDocument/2006/relationships/slideLayout" Target="../slideLayouts/slideLayout7.xml"/><Relationship Id="rId4" Type="http://schemas.openxmlformats.org/officeDocument/2006/relationships/image" Target="../media/image4.png"/></Relationships>
</file>

<file path=ppt/slides/_rels/slide18.xml.rels><?xml version="1.0" encoding="UTF-8" standalone="yes"?>
<Relationships xmlns="http://schemas.openxmlformats.org/package/2006/relationships"><Relationship Id="rId3" Type="http://schemas.openxmlformats.org/officeDocument/2006/relationships/chart" Target="../charts/chart6.xml"/><Relationship Id="rId2" Type="http://schemas.openxmlformats.org/officeDocument/2006/relationships/notesSlide" Target="../notesSlides/notesSlide18.xml"/><Relationship Id="rId1" Type="http://schemas.openxmlformats.org/officeDocument/2006/relationships/slideLayout" Target="../slideLayouts/slideLayout7.xml"/><Relationship Id="rId4" Type="http://schemas.openxmlformats.org/officeDocument/2006/relationships/image" Target="../media/image17.png"/></Relationships>
</file>

<file path=ppt/slides/_rels/slide19.xml.rels><?xml version="1.0" encoding="UTF-8" standalone="yes"?>
<Relationships xmlns="http://schemas.openxmlformats.org/package/2006/relationships"><Relationship Id="rId3" Type="http://schemas.openxmlformats.org/officeDocument/2006/relationships/chart" Target="../charts/chart7.xml"/><Relationship Id="rId2" Type="http://schemas.openxmlformats.org/officeDocument/2006/relationships/notesSlide" Target="../notesSlides/notesSlide19.xml"/><Relationship Id="rId1" Type="http://schemas.openxmlformats.org/officeDocument/2006/relationships/slideLayout" Target="../slideLayouts/slideLayout7.xml"/><Relationship Id="rId6" Type="http://schemas.openxmlformats.org/officeDocument/2006/relationships/image" Target="../media/image21.jpeg"/><Relationship Id="rId5" Type="http://schemas.openxmlformats.org/officeDocument/2006/relationships/image" Target="../media/image20.png"/><Relationship Id="rId4" Type="http://schemas.openxmlformats.org/officeDocument/2006/relationships/chart" Target="../charts/chart8.xml"/></Relationships>
</file>

<file path=ppt/slides/_rels/slide20.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3" name="Text Box 5"/>
          <p:cNvSpPr txBox="1">
            <a:spLocks noChangeArrowheads="1"/>
          </p:cNvSpPr>
          <p:nvPr/>
        </p:nvSpPr>
        <p:spPr bwMode="auto">
          <a:xfrm>
            <a:off x="3800107" y="6313870"/>
            <a:ext cx="2808509" cy="3018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lIns="100836" tIns="50419" rIns="100836" bIns="50419">
            <a:spAutoFit/>
          </a:bodyP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ctr" eaLnBrk="1" hangingPunct="1">
              <a:spcBef>
                <a:spcPct val="0"/>
              </a:spcBef>
              <a:buFontTx/>
              <a:buNone/>
            </a:pPr>
            <a:r>
              <a:rPr lang="ru-RU" altLang="en-US" sz="1300" b="1" dirty="0" smtClean="0">
                <a:solidFill>
                  <a:srgbClr val="443030"/>
                </a:solidFill>
                <a:latin typeface="Segoe UI" panose="020B0502040204020203" pitchFamily="34" charset="0"/>
                <a:cs typeface="Segoe UI" panose="020B0502040204020203" pitchFamily="34" charset="0"/>
              </a:rPr>
              <a:t>декабрь, </a:t>
            </a:r>
            <a:r>
              <a:rPr lang="ru-RU" altLang="en-US" sz="1300" b="1" dirty="0">
                <a:solidFill>
                  <a:srgbClr val="443030"/>
                </a:solidFill>
                <a:latin typeface="Segoe UI" panose="020B0502040204020203" pitchFamily="34" charset="0"/>
                <a:cs typeface="Segoe UI" panose="020B0502040204020203" pitchFamily="34" charset="0"/>
              </a:rPr>
              <a:t>2018</a:t>
            </a:r>
          </a:p>
        </p:txBody>
      </p:sp>
      <p:sp>
        <p:nvSpPr>
          <p:cNvPr id="7" name="Text Box 6"/>
          <p:cNvSpPr txBox="1">
            <a:spLocks noChangeArrowheads="1"/>
          </p:cNvSpPr>
          <p:nvPr/>
        </p:nvSpPr>
        <p:spPr bwMode="auto">
          <a:xfrm>
            <a:off x="6810375" y="6615748"/>
            <a:ext cx="3095625" cy="242252"/>
          </a:xfrm>
          <a:prstGeom prst="rect">
            <a:avLst/>
          </a:prstGeom>
          <a:solidFill>
            <a:srgbClr val="FF944B"/>
          </a:solidFill>
          <a:ln>
            <a:noFill/>
          </a:ln>
          <a:effectLst/>
          <a:extLst>
            <a:ext uri="{91240B29-F687-4F45-9708-019B960494DF}">
              <a14:hiddenLine xmlns:a14="http://schemas.microsoft.com/office/drawing/2010/main" w="9525" cap="flat" cmpd="sng">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lIns="99436" tIns="51819" rIns="99436" bIns="51819">
            <a:spAutoFit/>
          </a:bodyPr>
          <a:lstStyle>
            <a:defPPr>
              <a:defRPr lang="en-US"/>
            </a:defPPr>
            <a:lvl1pPr algn="l" rtl="0" fontAlgn="base">
              <a:spcBef>
                <a:spcPct val="0"/>
              </a:spcBef>
              <a:spcAft>
                <a:spcPct val="0"/>
              </a:spcAft>
              <a:buFont typeface="Arial" pitchFamily="34" charset="0"/>
              <a:defRPr kern="1200">
                <a:solidFill>
                  <a:schemeClr val="tx1"/>
                </a:solidFill>
                <a:latin typeface="Arial" pitchFamily="34" charset="0"/>
                <a:ea typeface="+mn-ea"/>
                <a:cs typeface="Arial" pitchFamily="34" charset="0"/>
              </a:defRPr>
            </a:lvl1pPr>
            <a:lvl2pPr marL="457200" algn="l" rtl="0" fontAlgn="base">
              <a:spcBef>
                <a:spcPct val="0"/>
              </a:spcBef>
              <a:spcAft>
                <a:spcPct val="0"/>
              </a:spcAft>
              <a:buFont typeface="Arial" pitchFamily="34" charset="0"/>
              <a:defRPr kern="1200">
                <a:solidFill>
                  <a:schemeClr val="tx1"/>
                </a:solidFill>
                <a:latin typeface="Arial" pitchFamily="34" charset="0"/>
                <a:ea typeface="+mn-ea"/>
                <a:cs typeface="Arial" pitchFamily="34" charset="0"/>
              </a:defRPr>
            </a:lvl2pPr>
            <a:lvl3pPr marL="914400" algn="l" rtl="0" fontAlgn="base">
              <a:spcBef>
                <a:spcPct val="0"/>
              </a:spcBef>
              <a:spcAft>
                <a:spcPct val="0"/>
              </a:spcAft>
              <a:buFont typeface="Arial" pitchFamily="34" charset="0"/>
              <a:defRPr kern="1200">
                <a:solidFill>
                  <a:schemeClr val="tx1"/>
                </a:solidFill>
                <a:latin typeface="Arial" pitchFamily="34" charset="0"/>
                <a:ea typeface="+mn-ea"/>
                <a:cs typeface="Arial" pitchFamily="34" charset="0"/>
              </a:defRPr>
            </a:lvl3pPr>
            <a:lvl4pPr marL="1371600" algn="l" rtl="0" fontAlgn="base">
              <a:spcBef>
                <a:spcPct val="0"/>
              </a:spcBef>
              <a:spcAft>
                <a:spcPct val="0"/>
              </a:spcAft>
              <a:buFont typeface="Arial" pitchFamily="34" charset="0"/>
              <a:defRPr kern="1200">
                <a:solidFill>
                  <a:schemeClr val="tx1"/>
                </a:solidFill>
                <a:latin typeface="Arial" pitchFamily="34" charset="0"/>
                <a:ea typeface="+mn-ea"/>
                <a:cs typeface="Arial" pitchFamily="34" charset="0"/>
              </a:defRPr>
            </a:lvl4pPr>
            <a:lvl5pPr marL="1828800" algn="l" rtl="0" fontAlgn="base">
              <a:spcBef>
                <a:spcPct val="0"/>
              </a:spcBef>
              <a:spcAft>
                <a:spcPct val="0"/>
              </a:spcAft>
              <a:buFont typeface="Arial" pitchFamily="34" charset="0"/>
              <a:defRPr kern="1200">
                <a:solidFill>
                  <a:schemeClr val="tx1"/>
                </a:solidFill>
                <a:latin typeface="Arial" pitchFamily="34" charset="0"/>
                <a:ea typeface="+mn-ea"/>
                <a:cs typeface="Arial" pitchFamily="34" charset="0"/>
              </a:defRPr>
            </a:lvl5pPr>
            <a:lvl6pPr marL="2286000" algn="l" defTabSz="914400" rtl="0" eaLnBrk="1" latinLnBrk="0" hangingPunct="1">
              <a:defRPr kern="1200">
                <a:solidFill>
                  <a:schemeClr val="tx1"/>
                </a:solidFill>
                <a:latin typeface="Arial" pitchFamily="34" charset="0"/>
                <a:ea typeface="+mn-ea"/>
                <a:cs typeface="Arial" pitchFamily="34" charset="0"/>
              </a:defRPr>
            </a:lvl6pPr>
            <a:lvl7pPr marL="2743200" algn="l" defTabSz="914400" rtl="0" eaLnBrk="1" latinLnBrk="0" hangingPunct="1">
              <a:defRPr kern="1200">
                <a:solidFill>
                  <a:schemeClr val="tx1"/>
                </a:solidFill>
                <a:latin typeface="Arial" pitchFamily="34" charset="0"/>
                <a:ea typeface="+mn-ea"/>
                <a:cs typeface="Arial" pitchFamily="34" charset="0"/>
              </a:defRPr>
            </a:lvl7pPr>
            <a:lvl8pPr marL="3200400" algn="l" defTabSz="914400" rtl="0" eaLnBrk="1" latinLnBrk="0" hangingPunct="1">
              <a:defRPr kern="1200">
                <a:solidFill>
                  <a:schemeClr val="tx1"/>
                </a:solidFill>
                <a:latin typeface="Arial" pitchFamily="34" charset="0"/>
                <a:ea typeface="+mn-ea"/>
                <a:cs typeface="Arial" pitchFamily="34" charset="0"/>
              </a:defRPr>
            </a:lvl8pPr>
            <a:lvl9pPr marL="3657600" algn="l" defTabSz="914400" rtl="0" eaLnBrk="1" latinLnBrk="0" hangingPunct="1">
              <a:defRPr kern="1200">
                <a:solidFill>
                  <a:schemeClr val="tx1"/>
                </a:solidFill>
                <a:latin typeface="Arial" pitchFamily="34" charset="0"/>
                <a:ea typeface="+mn-ea"/>
                <a:cs typeface="Arial" pitchFamily="34" charset="0"/>
              </a:defRPr>
            </a:lvl9pPr>
          </a:lstStyle>
          <a:p>
            <a:pPr algn="ctr"/>
            <a:r>
              <a:rPr lang="ru-RU" altLang="en-US" sz="894" b="1" dirty="0">
                <a:solidFill>
                  <a:schemeClr val="bg1"/>
                </a:solidFill>
                <a:latin typeface="Segoe UI" pitchFamily="34" charset="0"/>
                <a:cs typeface="Segoe UI" pitchFamily="34" charset="0"/>
              </a:rPr>
              <a:t>© 2018 Научно-технический центр ПЕРСПЕКТИВА</a:t>
            </a:r>
            <a:endParaRPr lang="ru-RU" altLang="en-US" sz="894" dirty="0">
              <a:solidFill>
                <a:schemeClr val="bg1"/>
              </a:solidFill>
            </a:endParaRPr>
          </a:p>
        </p:txBody>
      </p:sp>
      <p:sp>
        <p:nvSpPr>
          <p:cNvPr id="9" name="TextBox 8"/>
          <p:cNvSpPr txBox="1"/>
          <p:nvPr/>
        </p:nvSpPr>
        <p:spPr>
          <a:xfrm>
            <a:off x="209990" y="1985281"/>
            <a:ext cx="9203026" cy="1825371"/>
          </a:xfrm>
          <a:prstGeom prst="rect">
            <a:avLst/>
          </a:prstGeom>
          <a:noFill/>
        </p:spPr>
        <p:txBody>
          <a:bodyPr wrap="square" lIns="100836" tIns="50419" rIns="100836" bIns="50419" rtlCol="0">
            <a:spAutoFit/>
          </a:bodyPr>
          <a:lstStyle/>
          <a:p>
            <a:r>
              <a:rPr lang="ru-RU" sz="2800" b="1" dirty="0">
                <a:solidFill>
                  <a:srgbClr val="810000"/>
                </a:solidFill>
                <a:latin typeface="Franklin Gothic Book" panose="020B0503020102020204" pitchFamily="34" charset="0"/>
              </a:rPr>
              <a:t>ОТЧЕТ по независимой оценке качества условий оказания услуг государственными организациями в сфере культуры Ненецкого автономного округа в 2018 году </a:t>
            </a:r>
            <a:endParaRPr lang="ru-RU" sz="2600" b="1" i="1" dirty="0">
              <a:solidFill>
                <a:srgbClr val="810000"/>
              </a:solidFill>
              <a:latin typeface="Franklin Gothic Book" panose="020B0503020102020204" pitchFamily="34"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Заголовок 1"/>
          <p:cNvSpPr txBox="1">
            <a:spLocks/>
          </p:cNvSpPr>
          <p:nvPr/>
        </p:nvSpPr>
        <p:spPr>
          <a:xfrm>
            <a:off x="763751" y="994885"/>
            <a:ext cx="6046625" cy="731086"/>
          </a:xfrm>
          <a:prstGeom prst="rect">
            <a:avLst/>
          </a:prstGeom>
        </p:spPr>
        <p:txBody>
          <a:bodyPr vert="horz" lIns="100836" tIns="50419" rIns="100836" bIns="50419" rtlCol="0" anchor="ctr">
            <a:noAutofit/>
          </a:bodyPr>
          <a:lstStyle>
            <a:lvl1pPr algn="l" defTabSz="914400" rtl="0" eaLnBrk="1" latinLnBrk="0" hangingPunct="1">
              <a:spcBef>
                <a:spcPct val="0"/>
              </a:spcBef>
              <a:buNone/>
              <a:defRPr sz="1800" b="1" i="0" kern="1200">
                <a:solidFill>
                  <a:schemeClr val="tx1"/>
                </a:solidFill>
                <a:latin typeface="Franklin Gothic Book" pitchFamily="34" charset="0"/>
                <a:ea typeface="+mj-ea"/>
                <a:cs typeface="+mj-cs"/>
              </a:defRPr>
            </a:lvl1pPr>
          </a:lstStyle>
          <a:p>
            <a:endParaRPr lang="ru-RU" sz="2682" cap="small" dirty="0">
              <a:solidFill>
                <a:srgbClr val="993366"/>
              </a:solidFill>
              <a:latin typeface="Calibri"/>
              <a:cs typeface="Times New Roman" pitchFamily="18" charset="0"/>
            </a:endParaRPr>
          </a:p>
        </p:txBody>
      </p:sp>
      <p:sp>
        <p:nvSpPr>
          <p:cNvPr id="24" name="Text Box 6"/>
          <p:cNvSpPr txBox="1">
            <a:spLocks noChangeArrowheads="1"/>
          </p:cNvSpPr>
          <p:nvPr/>
        </p:nvSpPr>
        <p:spPr bwMode="auto">
          <a:xfrm>
            <a:off x="6752591" y="6615748"/>
            <a:ext cx="3153410" cy="242252"/>
          </a:xfrm>
          <a:prstGeom prst="rect">
            <a:avLst/>
          </a:prstGeom>
          <a:solidFill>
            <a:srgbClr val="FF944B"/>
          </a:solidFill>
          <a:ln>
            <a:noFill/>
          </a:ln>
          <a:effectLst/>
          <a:extLst>
            <a:ext uri="{91240B29-F687-4F45-9708-019B960494DF}">
              <a14:hiddenLine xmlns:a14="http://schemas.microsoft.com/office/drawing/2010/main" w="9525" cap="flat" cmpd="sng">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lIns="99436" tIns="51819" rIns="99436" bIns="51819">
            <a:spAutoFit/>
          </a:bodyPr>
          <a:lstStyle>
            <a:defPPr>
              <a:defRPr lang="en-US"/>
            </a:defPPr>
            <a:lvl1pPr algn="l" rtl="0" fontAlgn="base">
              <a:spcBef>
                <a:spcPct val="0"/>
              </a:spcBef>
              <a:spcAft>
                <a:spcPct val="0"/>
              </a:spcAft>
              <a:buFont typeface="Arial" pitchFamily="34" charset="0"/>
              <a:defRPr kern="1200">
                <a:solidFill>
                  <a:schemeClr val="tx1"/>
                </a:solidFill>
                <a:latin typeface="Arial" pitchFamily="34" charset="0"/>
                <a:ea typeface="+mn-ea"/>
                <a:cs typeface="Arial" pitchFamily="34" charset="0"/>
              </a:defRPr>
            </a:lvl1pPr>
            <a:lvl2pPr marL="457200" algn="l" rtl="0" fontAlgn="base">
              <a:spcBef>
                <a:spcPct val="0"/>
              </a:spcBef>
              <a:spcAft>
                <a:spcPct val="0"/>
              </a:spcAft>
              <a:buFont typeface="Arial" pitchFamily="34" charset="0"/>
              <a:defRPr kern="1200">
                <a:solidFill>
                  <a:schemeClr val="tx1"/>
                </a:solidFill>
                <a:latin typeface="Arial" pitchFamily="34" charset="0"/>
                <a:ea typeface="+mn-ea"/>
                <a:cs typeface="Arial" pitchFamily="34" charset="0"/>
              </a:defRPr>
            </a:lvl2pPr>
            <a:lvl3pPr marL="914400" algn="l" rtl="0" fontAlgn="base">
              <a:spcBef>
                <a:spcPct val="0"/>
              </a:spcBef>
              <a:spcAft>
                <a:spcPct val="0"/>
              </a:spcAft>
              <a:buFont typeface="Arial" pitchFamily="34" charset="0"/>
              <a:defRPr kern="1200">
                <a:solidFill>
                  <a:schemeClr val="tx1"/>
                </a:solidFill>
                <a:latin typeface="Arial" pitchFamily="34" charset="0"/>
                <a:ea typeface="+mn-ea"/>
                <a:cs typeface="Arial" pitchFamily="34" charset="0"/>
              </a:defRPr>
            </a:lvl3pPr>
            <a:lvl4pPr marL="1371600" algn="l" rtl="0" fontAlgn="base">
              <a:spcBef>
                <a:spcPct val="0"/>
              </a:spcBef>
              <a:spcAft>
                <a:spcPct val="0"/>
              </a:spcAft>
              <a:buFont typeface="Arial" pitchFamily="34" charset="0"/>
              <a:defRPr kern="1200">
                <a:solidFill>
                  <a:schemeClr val="tx1"/>
                </a:solidFill>
                <a:latin typeface="Arial" pitchFamily="34" charset="0"/>
                <a:ea typeface="+mn-ea"/>
                <a:cs typeface="Arial" pitchFamily="34" charset="0"/>
              </a:defRPr>
            </a:lvl4pPr>
            <a:lvl5pPr marL="1828800" algn="l" rtl="0" fontAlgn="base">
              <a:spcBef>
                <a:spcPct val="0"/>
              </a:spcBef>
              <a:spcAft>
                <a:spcPct val="0"/>
              </a:spcAft>
              <a:buFont typeface="Arial" pitchFamily="34" charset="0"/>
              <a:defRPr kern="1200">
                <a:solidFill>
                  <a:schemeClr val="tx1"/>
                </a:solidFill>
                <a:latin typeface="Arial" pitchFamily="34" charset="0"/>
                <a:ea typeface="+mn-ea"/>
                <a:cs typeface="Arial" pitchFamily="34" charset="0"/>
              </a:defRPr>
            </a:lvl5pPr>
            <a:lvl6pPr marL="2286000" algn="l" defTabSz="914400" rtl="0" eaLnBrk="1" latinLnBrk="0" hangingPunct="1">
              <a:defRPr kern="1200">
                <a:solidFill>
                  <a:schemeClr val="tx1"/>
                </a:solidFill>
                <a:latin typeface="Arial" pitchFamily="34" charset="0"/>
                <a:ea typeface="+mn-ea"/>
                <a:cs typeface="Arial" pitchFamily="34" charset="0"/>
              </a:defRPr>
            </a:lvl6pPr>
            <a:lvl7pPr marL="2743200" algn="l" defTabSz="914400" rtl="0" eaLnBrk="1" latinLnBrk="0" hangingPunct="1">
              <a:defRPr kern="1200">
                <a:solidFill>
                  <a:schemeClr val="tx1"/>
                </a:solidFill>
                <a:latin typeface="Arial" pitchFamily="34" charset="0"/>
                <a:ea typeface="+mn-ea"/>
                <a:cs typeface="Arial" pitchFamily="34" charset="0"/>
              </a:defRPr>
            </a:lvl7pPr>
            <a:lvl8pPr marL="3200400" algn="l" defTabSz="914400" rtl="0" eaLnBrk="1" latinLnBrk="0" hangingPunct="1">
              <a:defRPr kern="1200">
                <a:solidFill>
                  <a:schemeClr val="tx1"/>
                </a:solidFill>
                <a:latin typeface="Arial" pitchFamily="34" charset="0"/>
                <a:ea typeface="+mn-ea"/>
                <a:cs typeface="Arial" pitchFamily="34" charset="0"/>
              </a:defRPr>
            </a:lvl8pPr>
            <a:lvl9pPr marL="3657600" algn="l" defTabSz="914400" rtl="0" eaLnBrk="1" latinLnBrk="0" hangingPunct="1">
              <a:defRPr kern="1200">
                <a:solidFill>
                  <a:schemeClr val="tx1"/>
                </a:solidFill>
                <a:latin typeface="Arial" pitchFamily="34" charset="0"/>
                <a:ea typeface="+mn-ea"/>
                <a:cs typeface="Arial" pitchFamily="34" charset="0"/>
              </a:defRPr>
            </a:lvl9pPr>
          </a:lstStyle>
          <a:p>
            <a:pPr algn="ctr"/>
            <a:r>
              <a:rPr lang="ru-RU" altLang="en-US" sz="894" b="1" dirty="0">
                <a:solidFill>
                  <a:schemeClr val="bg1"/>
                </a:solidFill>
                <a:latin typeface="Segoe UI" pitchFamily="34" charset="0"/>
                <a:cs typeface="Segoe UI" pitchFamily="34" charset="0"/>
              </a:rPr>
              <a:t>© 2018 Научно-технический центр ПЕРСПЕКТИВА</a:t>
            </a:r>
            <a:endParaRPr lang="ru-RU" altLang="en-US" sz="894" dirty="0">
              <a:solidFill>
                <a:schemeClr val="bg1"/>
              </a:solidFill>
            </a:endParaRPr>
          </a:p>
        </p:txBody>
      </p:sp>
      <p:sp>
        <p:nvSpPr>
          <p:cNvPr id="8" name="Заголовок 1"/>
          <p:cNvSpPr txBox="1">
            <a:spLocks/>
          </p:cNvSpPr>
          <p:nvPr/>
        </p:nvSpPr>
        <p:spPr>
          <a:xfrm>
            <a:off x="1854731" y="27366"/>
            <a:ext cx="6945877" cy="570982"/>
          </a:xfrm>
          <a:prstGeom prst="rect">
            <a:avLst/>
          </a:prstGeom>
        </p:spPr>
        <p:txBody>
          <a:bodyPr vert="horz" lIns="100836" tIns="50419" rIns="100836" bIns="50419" rtlCol="0" anchor="ctr">
            <a:normAutofit fontScale="97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lvl="1" defTabSz="1008358" fontAlgn="auto">
              <a:spcBef>
                <a:spcPts val="0"/>
              </a:spcBef>
              <a:spcAft>
                <a:spcPts val="0"/>
              </a:spcAft>
              <a:defRPr/>
            </a:pPr>
            <a:r>
              <a:rPr lang="ru-RU" sz="1700" b="1" kern="0" dirty="0">
                <a:solidFill>
                  <a:srgbClr val="F79646">
                    <a:lumMod val="50000"/>
                  </a:srgbClr>
                </a:solidFill>
                <a:latin typeface="Franklin Gothic Book" panose="020B0503020102020204" pitchFamily="34" charset="0"/>
                <a:cs typeface="Times New Roman" panose="02020603050405020304" pitchFamily="18" charset="0"/>
              </a:rPr>
              <a:t>Методологический раздел</a:t>
            </a:r>
            <a:endParaRPr lang="ru-RU" sz="1700" kern="0" dirty="0">
              <a:solidFill>
                <a:srgbClr val="FF6600"/>
              </a:solidFill>
              <a:latin typeface="Franklin Gothic Book" panose="020B0503020102020204" pitchFamily="34" charset="0"/>
            </a:endParaRPr>
          </a:p>
        </p:txBody>
      </p:sp>
      <p:sp>
        <p:nvSpPr>
          <p:cNvPr id="10" name="Объект 2"/>
          <p:cNvSpPr txBox="1">
            <a:spLocks/>
          </p:cNvSpPr>
          <p:nvPr/>
        </p:nvSpPr>
        <p:spPr>
          <a:xfrm>
            <a:off x="382731" y="1091165"/>
            <a:ext cx="9181062" cy="5015566"/>
          </a:xfrm>
          <a:prstGeom prst="rect">
            <a:avLst/>
          </a:prstGeom>
        </p:spPr>
        <p:txBody>
          <a:bodyPr vert="horz" lIns="100836" tIns="50419" rIns="100836" bIns="50419"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70000"/>
              </a:lnSpc>
              <a:buNone/>
            </a:pPr>
            <a:r>
              <a:rPr lang="ru-RU" sz="3982" b="1" dirty="0">
                <a:solidFill>
                  <a:srgbClr val="443030"/>
                </a:solidFill>
                <a:latin typeface="Arial" panose="020B0604020202020204" pitchFamily="34" charset="0"/>
                <a:cs typeface="Arial" panose="020B0604020202020204" pitchFamily="34" charset="0"/>
              </a:rPr>
              <a:t>   </a:t>
            </a:r>
            <a:endParaRPr lang="ru-RU" sz="5201" dirty="0">
              <a:solidFill>
                <a:srgbClr val="443030"/>
              </a:solidFill>
              <a:latin typeface="Franklin Gothic Book" panose="020B0503020102020204" pitchFamily="34" charset="0"/>
            </a:endParaRPr>
          </a:p>
        </p:txBody>
      </p:sp>
      <p:sp>
        <p:nvSpPr>
          <p:cNvPr id="2" name="Прямоугольник 1"/>
          <p:cNvSpPr/>
          <p:nvPr/>
        </p:nvSpPr>
        <p:spPr>
          <a:xfrm>
            <a:off x="487891" y="1107365"/>
            <a:ext cx="8970741" cy="3770263"/>
          </a:xfrm>
          <a:prstGeom prst="rect">
            <a:avLst/>
          </a:prstGeom>
        </p:spPr>
        <p:txBody>
          <a:bodyPr wrap="square">
            <a:spAutoFit/>
          </a:bodyPr>
          <a:lstStyle/>
          <a:p>
            <a:endParaRPr lang="ru-RU" sz="1950" b="1" dirty="0">
              <a:solidFill>
                <a:srgbClr val="443030"/>
              </a:solidFill>
            </a:endParaRPr>
          </a:p>
          <a:p>
            <a:pPr algn="just"/>
            <a:r>
              <a:rPr lang="ru-RU" sz="2000" b="1" dirty="0">
                <a:solidFill>
                  <a:srgbClr val="443030"/>
                </a:solidFill>
                <a:latin typeface="Times New Roman" panose="02020603050405020304" pitchFamily="18" charset="0"/>
                <a:cs typeface="Times New Roman" panose="02020603050405020304" pitchFamily="18" charset="0"/>
              </a:rPr>
              <a:t>ЦЕЛЬ ИССЛЕДОВАНИЯ: </a:t>
            </a:r>
            <a:r>
              <a:rPr lang="ru-RU" sz="2000" dirty="0">
                <a:solidFill>
                  <a:srgbClr val="443030"/>
                </a:solidFill>
                <a:latin typeface="Times New Roman" panose="02020603050405020304" pitchFamily="18" charset="0"/>
                <a:cs typeface="Times New Roman" panose="02020603050405020304" pitchFamily="18" charset="0"/>
              </a:rPr>
              <a:t>формирование информационной базы по результатам независимой оценки качества условий оказания услуг организациями в сфере </a:t>
            </a:r>
            <a:r>
              <a:rPr lang="ru-RU" sz="2000" dirty="0" smtClean="0">
                <a:solidFill>
                  <a:srgbClr val="443030"/>
                </a:solidFill>
                <a:latin typeface="Times New Roman" panose="02020603050405020304" pitchFamily="18" charset="0"/>
                <a:cs typeface="Times New Roman" panose="02020603050405020304" pitchFamily="18" charset="0"/>
              </a:rPr>
              <a:t>культуры </a:t>
            </a:r>
            <a:r>
              <a:rPr lang="ru-RU" sz="2000" dirty="0">
                <a:solidFill>
                  <a:srgbClr val="443030"/>
                </a:solidFill>
                <a:latin typeface="Times New Roman" panose="02020603050405020304" pitchFamily="18" charset="0"/>
                <a:cs typeface="Times New Roman" panose="02020603050405020304" pitchFamily="18" charset="0"/>
              </a:rPr>
              <a:t>(далее – независимая оценка) и разработки предложений по улучшению их деятельности</a:t>
            </a:r>
            <a:r>
              <a:rPr lang="ru-RU" sz="2000" dirty="0" smtClean="0">
                <a:solidFill>
                  <a:srgbClr val="443030"/>
                </a:solidFill>
                <a:latin typeface="Times New Roman" panose="02020603050405020304" pitchFamily="18" charset="0"/>
                <a:cs typeface="Times New Roman" panose="02020603050405020304" pitchFamily="18" charset="0"/>
              </a:rPr>
              <a:t>.</a:t>
            </a:r>
          </a:p>
          <a:p>
            <a:pPr algn="just"/>
            <a:endParaRPr lang="ru-RU" sz="2000" dirty="0" smtClean="0">
              <a:solidFill>
                <a:srgbClr val="443030"/>
              </a:solidFill>
              <a:latin typeface="Times New Roman" panose="02020603050405020304" pitchFamily="18" charset="0"/>
              <a:cs typeface="Times New Roman" panose="02020603050405020304" pitchFamily="18" charset="0"/>
            </a:endParaRPr>
          </a:p>
          <a:p>
            <a:pPr algn="just"/>
            <a:r>
              <a:rPr lang="ru-RU" sz="2000" b="1" dirty="0" smtClean="0">
                <a:solidFill>
                  <a:srgbClr val="443030"/>
                </a:solidFill>
                <a:latin typeface="Times New Roman" panose="02020603050405020304" pitchFamily="18" charset="0"/>
                <a:cs typeface="Times New Roman" panose="02020603050405020304" pitchFamily="18" charset="0"/>
              </a:rPr>
              <a:t>Объект </a:t>
            </a:r>
            <a:r>
              <a:rPr lang="ru-RU" sz="2000" b="1" dirty="0">
                <a:solidFill>
                  <a:srgbClr val="443030"/>
                </a:solidFill>
                <a:latin typeface="Times New Roman" panose="02020603050405020304" pitchFamily="18" charset="0"/>
                <a:cs typeface="Times New Roman" panose="02020603050405020304" pitchFamily="18" charset="0"/>
              </a:rPr>
              <a:t>исследования: </a:t>
            </a:r>
            <a:r>
              <a:rPr lang="ru-RU" sz="2000" dirty="0">
                <a:solidFill>
                  <a:srgbClr val="443030"/>
                </a:solidFill>
                <a:latin typeface="Times New Roman" panose="02020603050405020304" pitchFamily="18" charset="0"/>
                <a:cs typeface="Times New Roman" panose="02020603050405020304" pitchFamily="18" charset="0"/>
              </a:rPr>
              <a:t>население старше 18 лет, постоянно проживающее в Ненецком автономном округе. </a:t>
            </a:r>
          </a:p>
          <a:p>
            <a:pPr algn="just"/>
            <a:endParaRPr lang="ru-RU" sz="2000" dirty="0" smtClean="0">
              <a:solidFill>
                <a:srgbClr val="443030"/>
              </a:solidFill>
              <a:latin typeface="Times New Roman" panose="02020603050405020304" pitchFamily="18" charset="0"/>
              <a:cs typeface="Times New Roman" panose="02020603050405020304" pitchFamily="18" charset="0"/>
            </a:endParaRPr>
          </a:p>
          <a:p>
            <a:pPr algn="just"/>
            <a:r>
              <a:rPr lang="ru-RU" sz="2000" b="1" dirty="0" smtClean="0">
                <a:solidFill>
                  <a:srgbClr val="443030"/>
                </a:solidFill>
                <a:latin typeface="Times New Roman" panose="02020603050405020304" pitchFamily="18" charset="0"/>
                <a:cs typeface="Times New Roman" panose="02020603050405020304" pitchFamily="18" charset="0"/>
              </a:rPr>
              <a:t>Предмет </a:t>
            </a:r>
            <a:r>
              <a:rPr lang="ru-RU" sz="2000" b="1" dirty="0">
                <a:solidFill>
                  <a:srgbClr val="443030"/>
                </a:solidFill>
                <a:latin typeface="Times New Roman" panose="02020603050405020304" pitchFamily="18" charset="0"/>
                <a:cs typeface="Times New Roman" panose="02020603050405020304" pitchFamily="18" charset="0"/>
              </a:rPr>
              <a:t>исследования: </a:t>
            </a:r>
            <a:r>
              <a:rPr lang="ru-RU" sz="2000" dirty="0">
                <a:solidFill>
                  <a:srgbClr val="443030"/>
                </a:solidFill>
                <a:latin typeface="Times New Roman" panose="02020603050405020304" pitchFamily="18" charset="0"/>
                <a:cs typeface="Times New Roman" panose="02020603050405020304" pitchFamily="18" charset="0"/>
              </a:rPr>
              <a:t>качество условий оказания услуг организациями в сфере </a:t>
            </a:r>
            <a:r>
              <a:rPr lang="ru-RU" sz="2000" dirty="0" smtClean="0">
                <a:solidFill>
                  <a:srgbClr val="443030"/>
                </a:solidFill>
                <a:latin typeface="Times New Roman" panose="02020603050405020304" pitchFamily="18" charset="0"/>
                <a:cs typeface="Times New Roman" panose="02020603050405020304" pitchFamily="18" charset="0"/>
              </a:rPr>
              <a:t>культуры на </a:t>
            </a:r>
            <a:r>
              <a:rPr lang="ru-RU" sz="2000" dirty="0">
                <a:solidFill>
                  <a:srgbClr val="443030"/>
                </a:solidFill>
                <a:latin typeface="Times New Roman" panose="02020603050405020304" pitchFamily="18" charset="0"/>
                <a:cs typeface="Times New Roman" panose="02020603050405020304" pitchFamily="18" charset="0"/>
              </a:rPr>
              <a:t>территории Ненецкого автономного округа</a:t>
            </a:r>
            <a:r>
              <a:rPr lang="ru-RU" sz="2000" dirty="0" smtClean="0">
                <a:solidFill>
                  <a:srgbClr val="443030"/>
                </a:solidFill>
                <a:latin typeface="Times New Roman" panose="02020603050405020304" pitchFamily="18" charset="0"/>
                <a:cs typeface="Times New Roman" panose="02020603050405020304" pitchFamily="18" charset="0"/>
              </a:rPr>
              <a:t>.</a:t>
            </a:r>
          </a:p>
          <a:p>
            <a:endParaRPr lang="ru-RU" sz="1950" b="1" dirty="0">
              <a:solidFill>
                <a:srgbClr val="443030"/>
              </a:solidFill>
            </a:endParaRPr>
          </a:p>
        </p:txBody>
      </p:sp>
      <p:sp>
        <p:nvSpPr>
          <p:cNvPr id="3" name="Номер слайда 2"/>
          <p:cNvSpPr>
            <a:spLocks noGrp="1"/>
          </p:cNvSpPr>
          <p:nvPr>
            <p:ph type="sldNum" sz="quarter" idx="12"/>
          </p:nvPr>
        </p:nvSpPr>
        <p:spPr/>
        <p:txBody>
          <a:bodyPr/>
          <a:lstStyle/>
          <a:p>
            <a:fld id="{04660E3D-4465-45F9-BB40-432F6F55E339}" type="slidenum">
              <a:rPr lang="en-US" altLang="ru-RU" smtClean="0"/>
              <a:pPr/>
              <a:t>2</a:t>
            </a:fld>
            <a:endParaRPr lang="en-US" altLang="ru-RU" dirty="0"/>
          </a:p>
        </p:txBody>
      </p:sp>
    </p:spTree>
    <p:extLst>
      <p:ext uri="{BB962C8B-B14F-4D97-AF65-F5344CB8AC3E}">
        <p14:creationId xmlns:p14="http://schemas.microsoft.com/office/powerpoint/2010/main" val="193220778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Заголовок 1"/>
          <p:cNvSpPr txBox="1">
            <a:spLocks/>
          </p:cNvSpPr>
          <p:nvPr/>
        </p:nvSpPr>
        <p:spPr>
          <a:xfrm>
            <a:off x="763751" y="994885"/>
            <a:ext cx="6046625" cy="731086"/>
          </a:xfrm>
          <a:prstGeom prst="rect">
            <a:avLst/>
          </a:prstGeom>
        </p:spPr>
        <p:txBody>
          <a:bodyPr vert="horz" lIns="100836" tIns="50419" rIns="100836" bIns="50419" rtlCol="0" anchor="ctr">
            <a:noAutofit/>
          </a:bodyPr>
          <a:lstStyle>
            <a:lvl1pPr algn="l" defTabSz="914400" rtl="0" eaLnBrk="1" latinLnBrk="0" hangingPunct="1">
              <a:spcBef>
                <a:spcPct val="0"/>
              </a:spcBef>
              <a:buNone/>
              <a:defRPr sz="1800" b="1" i="0" kern="1200">
                <a:solidFill>
                  <a:schemeClr val="tx1"/>
                </a:solidFill>
                <a:latin typeface="Franklin Gothic Book" pitchFamily="34" charset="0"/>
                <a:ea typeface="+mj-ea"/>
                <a:cs typeface="+mj-cs"/>
              </a:defRPr>
            </a:lvl1pPr>
          </a:lstStyle>
          <a:p>
            <a:endParaRPr lang="ru-RU" sz="2682" cap="small" dirty="0">
              <a:solidFill>
                <a:srgbClr val="993366"/>
              </a:solidFill>
              <a:latin typeface="Calibri"/>
              <a:cs typeface="Times New Roman" pitchFamily="18" charset="0"/>
            </a:endParaRPr>
          </a:p>
        </p:txBody>
      </p:sp>
      <p:sp>
        <p:nvSpPr>
          <p:cNvPr id="24" name="Text Box 6"/>
          <p:cNvSpPr txBox="1">
            <a:spLocks noChangeArrowheads="1"/>
          </p:cNvSpPr>
          <p:nvPr/>
        </p:nvSpPr>
        <p:spPr bwMode="auto">
          <a:xfrm>
            <a:off x="6752591" y="6615748"/>
            <a:ext cx="3153410" cy="242252"/>
          </a:xfrm>
          <a:prstGeom prst="rect">
            <a:avLst/>
          </a:prstGeom>
          <a:solidFill>
            <a:srgbClr val="FF944B"/>
          </a:solidFill>
          <a:ln>
            <a:noFill/>
          </a:ln>
          <a:effectLst/>
          <a:extLst>
            <a:ext uri="{91240B29-F687-4F45-9708-019B960494DF}">
              <a14:hiddenLine xmlns:a14="http://schemas.microsoft.com/office/drawing/2010/main" w="9525" cap="flat" cmpd="sng">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lIns="99436" tIns="51819" rIns="99436" bIns="51819">
            <a:spAutoFit/>
          </a:bodyPr>
          <a:lstStyle>
            <a:defPPr>
              <a:defRPr lang="en-US"/>
            </a:defPPr>
            <a:lvl1pPr algn="l" rtl="0" fontAlgn="base">
              <a:spcBef>
                <a:spcPct val="0"/>
              </a:spcBef>
              <a:spcAft>
                <a:spcPct val="0"/>
              </a:spcAft>
              <a:buFont typeface="Arial" pitchFamily="34" charset="0"/>
              <a:defRPr kern="1200">
                <a:solidFill>
                  <a:schemeClr val="tx1"/>
                </a:solidFill>
                <a:latin typeface="Arial" pitchFamily="34" charset="0"/>
                <a:ea typeface="+mn-ea"/>
                <a:cs typeface="Arial" pitchFamily="34" charset="0"/>
              </a:defRPr>
            </a:lvl1pPr>
            <a:lvl2pPr marL="457200" algn="l" rtl="0" fontAlgn="base">
              <a:spcBef>
                <a:spcPct val="0"/>
              </a:spcBef>
              <a:spcAft>
                <a:spcPct val="0"/>
              </a:spcAft>
              <a:buFont typeface="Arial" pitchFamily="34" charset="0"/>
              <a:defRPr kern="1200">
                <a:solidFill>
                  <a:schemeClr val="tx1"/>
                </a:solidFill>
                <a:latin typeface="Arial" pitchFamily="34" charset="0"/>
                <a:ea typeface="+mn-ea"/>
                <a:cs typeface="Arial" pitchFamily="34" charset="0"/>
              </a:defRPr>
            </a:lvl2pPr>
            <a:lvl3pPr marL="914400" algn="l" rtl="0" fontAlgn="base">
              <a:spcBef>
                <a:spcPct val="0"/>
              </a:spcBef>
              <a:spcAft>
                <a:spcPct val="0"/>
              </a:spcAft>
              <a:buFont typeface="Arial" pitchFamily="34" charset="0"/>
              <a:defRPr kern="1200">
                <a:solidFill>
                  <a:schemeClr val="tx1"/>
                </a:solidFill>
                <a:latin typeface="Arial" pitchFamily="34" charset="0"/>
                <a:ea typeface="+mn-ea"/>
                <a:cs typeface="Arial" pitchFamily="34" charset="0"/>
              </a:defRPr>
            </a:lvl3pPr>
            <a:lvl4pPr marL="1371600" algn="l" rtl="0" fontAlgn="base">
              <a:spcBef>
                <a:spcPct val="0"/>
              </a:spcBef>
              <a:spcAft>
                <a:spcPct val="0"/>
              </a:spcAft>
              <a:buFont typeface="Arial" pitchFamily="34" charset="0"/>
              <a:defRPr kern="1200">
                <a:solidFill>
                  <a:schemeClr val="tx1"/>
                </a:solidFill>
                <a:latin typeface="Arial" pitchFamily="34" charset="0"/>
                <a:ea typeface="+mn-ea"/>
                <a:cs typeface="Arial" pitchFamily="34" charset="0"/>
              </a:defRPr>
            </a:lvl4pPr>
            <a:lvl5pPr marL="1828800" algn="l" rtl="0" fontAlgn="base">
              <a:spcBef>
                <a:spcPct val="0"/>
              </a:spcBef>
              <a:spcAft>
                <a:spcPct val="0"/>
              </a:spcAft>
              <a:buFont typeface="Arial" pitchFamily="34" charset="0"/>
              <a:defRPr kern="1200">
                <a:solidFill>
                  <a:schemeClr val="tx1"/>
                </a:solidFill>
                <a:latin typeface="Arial" pitchFamily="34" charset="0"/>
                <a:ea typeface="+mn-ea"/>
                <a:cs typeface="Arial" pitchFamily="34" charset="0"/>
              </a:defRPr>
            </a:lvl5pPr>
            <a:lvl6pPr marL="2286000" algn="l" defTabSz="914400" rtl="0" eaLnBrk="1" latinLnBrk="0" hangingPunct="1">
              <a:defRPr kern="1200">
                <a:solidFill>
                  <a:schemeClr val="tx1"/>
                </a:solidFill>
                <a:latin typeface="Arial" pitchFamily="34" charset="0"/>
                <a:ea typeface="+mn-ea"/>
                <a:cs typeface="Arial" pitchFamily="34" charset="0"/>
              </a:defRPr>
            </a:lvl6pPr>
            <a:lvl7pPr marL="2743200" algn="l" defTabSz="914400" rtl="0" eaLnBrk="1" latinLnBrk="0" hangingPunct="1">
              <a:defRPr kern="1200">
                <a:solidFill>
                  <a:schemeClr val="tx1"/>
                </a:solidFill>
                <a:latin typeface="Arial" pitchFamily="34" charset="0"/>
                <a:ea typeface="+mn-ea"/>
                <a:cs typeface="Arial" pitchFamily="34" charset="0"/>
              </a:defRPr>
            </a:lvl7pPr>
            <a:lvl8pPr marL="3200400" algn="l" defTabSz="914400" rtl="0" eaLnBrk="1" latinLnBrk="0" hangingPunct="1">
              <a:defRPr kern="1200">
                <a:solidFill>
                  <a:schemeClr val="tx1"/>
                </a:solidFill>
                <a:latin typeface="Arial" pitchFamily="34" charset="0"/>
                <a:ea typeface="+mn-ea"/>
                <a:cs typeface="Arial" pitchFamily="34" charset="0"/>
              </a:defRPr>
            </a:lvl8pPr>
            <a:lvl9pPr marL="3657600" algn="l" defTabSz="914400" rtl="0" eaLnBrk="1" latinLnBrk="0" hangingPunct="1">
              <a:defRPr kern="1200">
                <a:solidFill>
                  <a:schemeClr val="tx1"/>
                </a:solidFill>
                <a:latin typeface="Arial" pitchFamily="34" charset="0"/>
                <a:ea typeface="+mn-ea"/>
                <a:cs typeface="Arial" pitchFamily="34" charset="0"/>
              </a:defRPr>
            </a:lvl9pPr>
          </a:lstStyle>
          <a:p>
            <a:pPr algn="ctr"/>
            <a:r>
              <a:rPr lang="ru-RU" altLang="en-US" sz="894" b="1" dirty="0">
                <a:solidFill>
                  <a:schemeClr val="bg1"/>
                </a:solidFill>
                <a:latin typeface="Segoe UI" pitchFamily="34" charset="0"/>
                <a:cs typeface="Segoe UI" pitchFamily="34" charset="0"/>
              </a:rPr>
              <a:t>© 2018 Научно-технический центр ПЕРСПЕКТИВА</a:t>
            </a:r>
            <a:endParaRPr lang="ru-RU" altLang="en-US" sz="894" dirty="0">
              <a:solidFill>
                <a:schemeClr val="bg1"/>
              </a:solidFill>
            </a:endParaRPr>
          </a:p>
        </p:txBody>
      </p:sp>
      <p:sp>
        <p:nvSpPr>
          <p:cNvPr id="8" name="Заголовок 1"/>
          <p:cNvSpPr txBox="1">
            <a:spLocks/>
          </p:cNvSpPr>
          <p:nvPr/>
        </p:nvSpPr>
        <p:spPr>
          <a:xfrm>
            <a:off x="1879669" y="-26711"/>
            <a:ext cx="6945877" cy="570982"/>
          </a:xfrm>
          <a:prstGeom prst="rect">
            <a:avLst/>
          </a:prstGeom>
        </p:spPr>
        <p:txBody>
          <a:bodyPr vert="horz" lIns="100836" tIns="50419" rIns="100836" bIns="50419" rtlCol="0" anchor="ctr">
            <a:normAutofit fontScale="97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lvl="1" defTabSz="1008358" fontAlgn="auto">
              <a:spcBef>
                <a:spcPts val="0"/>
              </a:spcBef>
              <a:spcAft>
                <a:spcPts val="0"/>
              </a:spcAft>
              <a:defRPr/>
            </a:pPr>
            <a:r>
              <a:rPr lang="ru-RU" sz="1700" b="1" kern="0" dirty="0">
                <a:solidFill>
                  <a:srgbClr val="F79646">
                    <a:lumMod val="50000"/>
                  </a:srgbClr>
                </a:solidFill>
                <a:latin typeface="Franklin Gothic Book" panose="020B0503020102020204" pitchFamily="34" charset="0"/>
                <a:cs typeface="Times New Roman" panose="02020603050405020304" pitchFamily="18" charset="0"/>
              </a:rPr>
              <a:t>Задачи исследования:</a:t>
            </a:r>
            <a:endParaRPr lang="ru-RU" sz="1700" kern="0" dirty="0">
              <a:solidFill>
                <a:srgbClr val="FF6600"/>
              </a:solidFill>
              <a:latin typeface="Franklin Gothic Book" panose="020B0503020102020204" pitchFamily="34" charset="0"/>
            </a:endParaRPr>
          </a:p>
        </p:txBody>
      </p:sp>
      <p:sp>
        <p:nvSpPr>
          <p:cNvPr id="10" name="Объект 2"/>
          <p:cNvSpPr txBox="1">
            <a:spLocks/>
          </p:cNvSpPr>
          <p:nvPr/>
        </p:nvSpPr>
        <p:spPr>
          <a:xfrm>
            <a:off x="382731" y="1091165"/>
            <a:ext cx="9181062" cy="5015566"/>
          </a:xfrm>
          <a:prstGeom prst="rect">
            <a:avLst/>
          </a:prstGeom>
        </p:spPr>
        <p:txBody>
          <a:bodyPr vert="horz" lIns="100836" tIns="50419" rIns="100836" bIns="50419"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70000"/>
              </a:lnSpc>
              <a:buNone/>
            </a:pPr>
            <a:r>
              <a:rPr lang="ru-RU" sz="3982" b="1" dirty="0">
                <a:solidFill>
                  <a:srgbClr val="443030"/>
                </a:solidFill>
                <a:latin typeface="Arial" panose="020B0604020202020204" pitchFamily="34" charset="0"/>
                <a:cs typeface="Arial" panose="020B0604020202020204" pitchFamily="34" charset="0"/>
              </a:rPr>
              <a:t>   </a:t>
            </a:r>
            <a:endParaRPr lang="ru-RU" sz="5201" dirty="0">
              <a:solidFill>
                <a:srgbClr val="443030"/>
              </a:solidFill>
              <a:latin typeface="Franklin Gothic Book" panose="020B0503020102020204" pitchFamily="34" charset="0"/>
            </a:endParaRPr>
          </a:p>
        </p:txBody>
      </p:sp>
      <p:sp>
        <p:nvSpPr>
          <p:cNvPr id="2" name="Прямоугольник 1"/>
          <p:cNvSpPr/>
          <p:nvPr/>
        </p:nvSpPr>
        <p:spPr>
          <a:xfrm>
            <a:off x="439959" y="862423"/>
            <a:ext cx="8970741" cy="4708981"/>
          </a:xfrm>
          <a:prstGeom prst="rect">
            <a:avLst/>
          </a:prstGeom>
        </p:spPr>
        <p:txBody>
          <a:bodyPr wrap="square">
            <a:spAutoFit/>
          </a:bodyPr>
          <a:lstStyle/>
          <a:p>
            <a:pPr lvl="0" algn="just"/>
            <a:r>
              <a:rPr lang="ru-RU" sz="2000" dirty="0" smtClean="0">
                <a:solidFill>
                  <a:srgbClr val="443030"/>
                </a:solidFill>
                <a:latin typeface="Times New Roman" panose="02020603050405020304" pitchFamily="18" charset="0"/>
                <a:cs typeface="Times New Roman" panose="02020603050405020304" pitchFamily="18" charset="0"/>
              </a:rPr>
              <a:t>1) получение </a:t>
            </a:r>
            <a:r>
              <a:rPr lang="ru-RU" sz="2000" dirty="0">
                <a:solidFill>
                  <a:srgbClr val="443030"/>
                </a:solidFill>
                <a:latin typeface="Times New Roman" panose="02020603050405020304" pitchFamily="18" charset="0"/>
                <a:cs typeface="Times New Roman" panose="02020603050405020304" pitchFamily="18" charset="0"/>
              </a:rPr>
              <a:t>данных о качестве условий оказания услуг организациями в сфере культуры, охраны здоровья, образования, социального обслуживания, перечисленными в Приложении № 1, в соответствии с перечнем общих критериев независимой оценки, определенным Федеральным законом от 05.12.2017 № 392-ФЗ «О внесении изменений в отдельные законодательные акты Российской Федерации по вопросам совершенствования проведения независимой оценки качества условий оказания услуг организациями в сфере культуры, охраны здоровья, образования, социального обслуживания и федеральными учреждениями медико-социальной экспертизы», а также отраслевыми перечнями показателей, характеризующих общие критерии оценки качества условий оказания услуг, утвержденными федеральными органами исполнительной власти;</a:t>
            </a:r>
          </a:p>
          <a:p>
            <a:pPr lvl="0" algn="just"/>
            <a:r>
              <a:rPr lang="ru-RU" sz="2000" dirty="0" smtClean="0">
                <a:solidFill>
                  <a:srgbClr val="443030"/>
                </a:solidFill>
                <a:latin typeface="Times New Roman" panose="02020603050405020304" pitchFamily="18" charset="0"/>
                <a:cs typeface="Times New Roman" panose="02020603050405020304" pitchFamily="18" charset="0"/>
              </a:rPr>
              <a:t>2) обобщение </a:t>
            </a:r>
            <a:r>
              <a:rPr lang="ru-RU" sz="2000" dirty="0">
                <a:solidFill>
                  <a:srgbClr val="443030"/>
                </a:solidFill>
                <a:latin typeface="Times New Roman" panose="02020603050405020304" pitchFamily="18" charset="0"/>
                <a:cs typeface="Times New Roman" panose="02020603050405020304" pitchFamily="18" charset="0"/>
              </a:rPr>
              <a:t>полученных результатов, построение на их основе рейтингов организаций в сфере культуры, охраны здоровья, образования, социального обслуживания.</a:t>
            </a:r>
          </a:p>
        </p:txBody>
      </p:sp>
      <p:sp>
        <p:nvSpPr>
          <p:cNvPr id="3" name="Номер слайда 2"/>
          <p:cNvSpPr>
            <a:spLocks noGrp="1"/>
          </p:cNvSpPr>
          <p:nvPr>
            <p:ph type="sldNum" sz="quarter" idx="12"/>
          </p:nvPr>
        </p:nvSpPr>
        <p:spPr/>
        <p:txBody>
          <a:bodyPr/>
          <a:lstStyle/>
          <a:p>
            <a:fld id="{04660E3D-4465-45F9-BB40-432F6F55E339}" type="slidenum">
              <a:rPr lang="en-US" altLang="ru-RU" smtClean="0"/>
              <a:pPr/>
              <a:t>3</a:t>
            </a:fld>
            <a:endParaRPr lang="en-US" altLang="ru-RU" dirty="0"/>
          </a:p>
        </p:txBody>
      </p:sp>
    </p:spTree>
    <p:extLst>
      <p:ext uri="{BB962C8B-B14F-4D97-AF65-F5344CB8AC3E}">
        <p14:creationId xmlns:p14="http://schemas.microsoft.com/office/powerpoint/2010/main" val="254392432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Заголовок 1"/>
          <p:cNvSpPr txBox="1">
            <a:spLocks/>
          </p:cNvSpPr>
          <p:nvPr/>
        </p:nvSpPr>
        <p:spPr>
          <a:xfrm>
            <a:off x="763751" y="994885"/>
            <a:ext cx="6046625" cy="731086"/>
          </a:xfrm>
          <a:prstGeom prst="rect">
            <a:avLst/>
          </a:prstGeom>
        </p:spPr>
        <p:txBody>
          <a:bodyPr vert="horz" lIns="100836" tIns="50419" rIns="100836" bIns="50419" rtlCol="0" anchor="ctr">
            <a:noAutofit/>
          </a:bodyPr>
          <a:lstStyle>
            <a:lvl1pPr algn="l" defTabSz="914400" rtl="0" eaLnBrk="1" latinLnBrk="0" hangingPunct="1">
              <a:spcBef>
                <a:spcPct val="0"/>
              </a:spcBef>
              <a:buNone/>
              <a:defRPr sz="1800" b="1" i="0" kern="1200">
                <a:solidFill>
                  <a:schemeClr val="tx1"/>
                </a:solidFill>
                <a:latin typeface="Franklin Gothic Book" pitchFamily="34" charset="0"/>
                <a:ea typeface="+mj-ea"/>
                <a:cs typeface="+mj-cs"/>
              </a:defRPr>
            </a:lvl1pPr>
          </a:lstStyle>
          <a:p>
            <a:endParaRPr lang="ru-RU" sz="2682" cap="small" dirty="0">
              <a:solidFill>
                <a:srgbClr val="993366"/>
              </a:solidFill>
              <a:latin typeface="Calibri"/>
              <a:cs typeface="Times New Roman" pitchFamily="18" charset="0"/>
            </a:endParaRPr>
          </a:p>
        </p:txBody>
      </p:sp>
      <p:sp>
        <p:nvSpPr>
          <p:cNvPr id="24" name="Text Box 6"/>
          <p:cNvSpPr txBox="1">
            <a:spLocks noChangeArrowheads="1"/>
          </p:cNvSpPr>
          <p:nvPr/>
        </p:nvSpPr>
        <p:spPr bwMode="auto">
          <a:xfrm>
            <a:off x="6752591" y="6615748"/>
            <a:ext cx="3153410" cy="242252"/>
          </a:xfrm>
          <a:prstGeom prst="rect">
            <a:avLst/>
          </a:prstGeom>
          <a:solidFill>
            <a:srgbClr val="FF944B"/>
          </a:solidFill>
          <a:ln>
            <a:noFill/>
          </a:ln>
          <a:effectLst/>
          <a:extLst>
            <a:ext uri="{91240B29-F687-4F45-9708-019B960494DF}">
              <a14:hiddenLine xmlns:a14="http://schemas.microsoft.com/office/drawing/2010/main" w="9525" cap="flat" cmpd="sng">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lIns="99436" tIns="51819" rIns="99436" bIns="51819">
            <a:spAutoFit/>
          </a:bodyPr>
          <a:lstStyle>
            <a:defPPr>
              <a:defRPr lang="en-US"/>
            </a:defPPr>
            <a:lvl1pPr algn="l" rtl="0" fontAlgn="base">
              <a:spcBef>
                <a:spcPct val="0"/>
              </a:spcBef>
              <a:spcAft>
                <a:spcPct val="0"/>
              </a:spcAft>
              <a:buFont typeface="Arial" pitchFamily="34" charset="0"/>
              <a:defRPr kern="1200">
                <a:solidFill>
                  <a:schemeClr val="tx1"/>
                </a:solidFill>
                <a:latin typeface="Arial" pitchFamily="34" charset="0"/>
                <a:ea typeface="+mn-ea"/>
                <a:cs typeface="Arial" pitchFamily="34" charset="0"/>
              </a:defRPr>
            </a:lvl1pPr>
            <a:lvl2pPr marL="457200" algn="l" rtl="0" fontAlgn="base">
              <a:spcBef>
                <a:spcPct val="0"/>
              </a:spcBef>
              <a:spcAft>
                <a:spcPct val="0"/>
              </a:spcAft>
              <a:buFont typeface="Arial" pitchFamily="34" charset="0"/>
              <a:defRPr kern="1200">
                <a:solidFill>
                  <a:schemeClr val="tx1"/>
                </a:solidFill>
                <a:latin typeface="Arial" pitchFamily="34" charset="0"/>
                <a:ea typeface="+mn-ea"/>
                <a:cs typeface="Arial" pitchFamily="34" charset="0"/>
              </a:defRPr>
            </a:lvl2pPr>
            <a:lvl3pPr marL="914400" algn="l" rtl="0" fontAlgn="base">
              <a:spcBef>
                <a:spcPct val="0"/>
              </a:spcBef>
              <a:spcAft>
                <a:spcPct val="0"/>
              </a:spcAft>
              <a:buFont typeface="Arial" pitchFamily="34" charset="0"/>
              <a:defRPr kern="1200">
                <a:solidFill>
                  <a:schemeClr val="tx1"/>
                </a:solidFill>
                <a:latin typeface="Arial" pitchFamily="34" charset="0"/>
                <a:ea typeface="+mn-ea"/>
                <a:cs typeface="Arial" pitchFamily="34" charset="0"/>
              </a:defRPr>
            </a:lvl3pPr>
            <a:lvl4pPr marL="1371600" algn="l" rtl="0" fontAlgn="base">
              <a:spcBef>
                <a:spcPct val="0"/>
              </a:spcBef>
              <a:spcAft>
                <a:spcPct val="0"/>
              </a:spcAft>
              <a:buFont typeface="Arial" pitchFamily="34" charset="0"/>
              <a:defRPr kern="1200">
                <a:solidFill>
                  <a:schemeClr val="tx1"/>
                </a:solidFill>
                <a:latin typeface="Arial" pitchFamily="34" charset="0"/>
                <a:ea typeface="+mn-ea"/>
                <a:cs typeface="Arial" pitchFamily="34" charset="0"/>
              </a:defRPr>
            </a:lvl4pPr>
            <a:lvl5pPr marL="1828800" algn="l" rtl="0" fontAlgn="base">
              <a:spcBef>
                <a:spcPct val="0"/>
              </a:spcBef>
              <a:spcAft>
                <a:spcPct val="0"/>
              </a:spcAft>
              <a:buFont typeface="Arial" pitchFamily="34" charset="0"/>
              <a:defRPr kern="1200">
                <a:solidFill>
                  <a:schemeClr val="tx1"/>
                </a:solidFill>
                <a:latin typeface="Arial" pitchFamily="34" charset="0"/>
                <a:ea typeface="+mn-ea"/>
                <a:cs typeface="Arial" pitchFamily="34" charset="0"/>
              </a:defRPr>
            </a:lvl5pPr>
            <a:lvl6pPr marL="2286000" algn="l" defTabSz="914400" rtl="0" eaLnBrk="1" latinLnBrk="0" hangingPunct="1">
              <a:defRPr kern="1200">
                <a:solidFill>
                  <a:schemeClr val="tx1"/>
                </a:solidFill>
                <a:latin typeface="Arial" pitchFamily="34" charset="0"/>
                <a:ea typeface="+mn-ea"/>
                <a:cs typeface="Arial" pitchFamily="34" charset="0"/>
              </a:defRPr>
            </a:lvl6pPr>
            <a:lvl7pPr marL="2743200" algn="l" defTabSz="914400" rtl="0" eaLnBrk="1" latinLnBrk="0" hangingPunct="1">
              <a:defRPr kern="1200">
                <a:solidFill>
                  <a:schemeClr val="tx1"/>
                </a:solidFill>
                <a:latin typeface="Arial" pitchFamily="34" charset="0"/>
                <a:ea typeface="+mn-ea"/>
                <a:cs typeface="Arial" pitchFamily="34" charset="0"/>
              </a:defRPr>
            </a:lvl7pPr>
            <a:lvl8pPr marL="3200400" algn="l" defTabSz="914400" rtl="0" eaLnBrk="1" latinLnBrk="0" hangingPunct="1">
              <a:defRPr kern="1200">
                <a:solidFill>
                  <a:schemeClr val="tx1"/>
                </a:solidFill>
                <a:latin typeface="Arial" pitchFamily="34" charset="0"/>
                <a:ea typeface="+mn-ea"/>
                <a:cs typeface="Arial" pitchFamily="34" charset="0"/>
              </a:defRPr>
            </a:lvl8pPr>
            <a:lvl9pPr marL="3657600" algn="l" defTabSz="914400" rtl="0" eaLnBrk="1" latinLnBrk="0" hangingPunct="1">
              <a:defRPr kern="1200">
                <a:solidFill>
                  <a:schemeClr val="tx1"/>
                </a:solidFill>
                <a:latin typeface="Arial" pitchFamily="34" charset="0"/>
                <a:ea typeface="+mn-ea"/>
                <a:cs typeface="Arial" pitchFamily="34" charset="0"/>
              </a:defRPr>
            </a:lvl9pPr>
          </a:lstStyle>
          <a:p>
            <a:pPr algn="ctr"/>
            <a:r>
              <a:rPr lang="ru-RU" altLang="en-US" sz="894" b="1" dirty="0">
                <a:solidFill>
                  <a:schemeClr val="bg1"/>
                </a:solidFill>
                <a:latin typeface="Segoe UI" pitchFamily="34" charset="0"/>
                <a:cs typeface="Segoe UI" pitchFamily="34" charset="0"/>
              </a:rPr>
              <a:t>© 2018 Научно-технический центр ПЕРСПЕКТИВА</a:t>
            </a:r>
            <a:endParaRPr lang="ru-RU" altLang="en-US" sz="894" dirty="0">
              <a:solidFill>
                <a:schemeClr val="bg1"/>
              </a:solidFill>
            </a:endParaRPr>
          </a:p>
        </p:txBody>
      </p:sp>
      <p:sp>
        <p:nvSpPr>
          <p:cNvPr id="8" name="Заголовок 1"/>
          <p:cNvSpPr txBox="1">
            <a:spLocks/>
          </p:cNvSpPr>
          <p:nvPr/>
        </p:nvSpPr>
        <p:spPr>
          <a:xfrm>
            <a:off x="1879669" y="0"/>
            <a:ext cx="6945877" cy="883098"/>
          </a:xfrm>
          <a:prstGeom prst="rect">
            <a:avLst/>
          </a:prstGeom>
        </p:spPr>
        <p:txBody>
          <a:bodyPr vert="horz" lIns="100836" tIns="50419" rIns="100836" bIns="50419" rtlCol="0" anchor="ctr">
            <a:normAutofit fontScale="97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lvl="1" defTabSz="1008358" fontAlgn="auto">
              <a:spcBef>
                <a:spcPts val="0"/>
              </a:spcBef>
              <a:spcAft>
                <a:spcPts val="0"/>
              </a:spcAft>
              <a:defRPr/>
            </a:pPr>
            <a:r>
              <a:rPr lang="ru-RU" sz="1700" b="1" kern="0" dirty="0">
                <a:solidFill>
                  <a:srgbClr val="F79646">
                    <a:lumMod val="50000"/>
                  </a:srgbClr>
                </a:solidFill>
                <a:latin typeface="Franklin Gothic Book" panose="020B0503020102020204" pitchFamily="34" charset="0"/>
                <a:cs typeface="Times New Roman" panose="02020603050405020304" pitchFamily="18" charset="0"/>
              </a:rPr>
              <a:t>Перечень учреждений социального обслуживания Ненецкого автономного округа, в отношении которых проводится независимая оценка в 2018 году</a:t>
            </a:r>
            <a:endParaRPr lang="ru-RU" sz="1700" kern="0" dirty="0">
              <a:solidFill>
                <a:srgbClr val="FF6600"/>
              </a:solidFill>
              <a:latin typeface="Franklin Gothic Book" panose="020B0503020102020204" pitchFamily="34" charset="0"/>
            </a:endParaRPr>
          </a:p>
        </p:txBody>
      </p:sp>
      <p:sp>
        <p:nvSpPr>
          <p:cNvPr id="10" name="Объект 2"/>
          <p:cNvSpPr txBox="1">
            <a:spLocks/>
          </p:cNvSpPr>
          <p:nvPr/>
        </p:nvSpPr>
        <p:spPr>
          <a:xfrm>
            <a:off x="382731" y="1091165"/>
            <a:ext cx="9181062" cy="5015566"/>
          </a:xfrm>
          <a:prstGeom prst="rect">
            <a:avLst/>
          </a:prstGeom>
        </p:spPr>
        <p:txBody>
          <a:bodyPr vert="horz" lIns="100836" tIns="50419" rIns="100836" bIns="50419"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70000"/>
              </a:lnSpc>
              <a:buNone/>
            </a:pPr>
            <a:r>
              <a:rPr lang="ru-RU" sz="3982" b="1" dirty="0">
                <a:solidFill>
                  <a:srgbClr val="443030"/>
                </a:solidFill>
                <a:latin typeface="Arial" panose="020B0604020202020204" pitchFamily="34" charset="0"/>
                <a:cs typeface="Arial" panose="020B0604020202020204" pitchFamily="34" charset="0"/>
              </a:rPr>
              <a:t>   </a:t>
            </a:r>
            <a:endParaRPr lang="ru-RU" sz="5201" dirty="0">
              <a:solidFill>
                <a:srgbClr val="443030"/>
              </a:solidFill>
              <a:latin typeface="Franklin Gothic Book" panose="020B0503020102020204" pitchFamily="34" charset="0"/>
            </a:endParaRPr>
          </a:p>
        </p:txBody>
      </p:sp>
      <p:sp>
        <p:nvSpPr>
          <p:cNvPr id="3" name="Номер слайда 2"/>
          <p:cNvSpPr>
            <a:spLocks noGrp="1"/>
          </p:cNvSpPr>
          <p:nvPr>
            <p:ph type="sldNum" sz="quarter" idx="12"/>
          </p:nvPr>
        </p:nvSpPr>
        <p:spPr/>
        <p:txBody>
          <a:bodyPr/>
          <a:lstStyle/>
          <a:p>
            <a:fld id="{04660E3D-4465-45F9-BB40-432F6F55E339}" type="slidenum">
              <a:rPr lang="en-US" altLang="ru-RU" smtClean="0"/>
              <a:pPr/>
              <a:t>4</a:t>
            </a:fld>
            <a:endParaRPr lang="en-US" altLang="ru-RU" dirty="0"/>
          </a:p>
        </p:txBody>
      </p:sp>
      <p:graphicFrame>
        <p:nvGraphicFramePr>
          <p:cNvPr id="4" name="Таблица 3"/>
          <p:cNvGraphicFramePr>
            <a:graphicFrameLocks noGrp="1"/>
          </p:cNvGraphicFramePr>
          <p:nvPr>
            <p:extLst>
              <p:ext uri="{D42A27DB-BD31-4B8C-83A1-F6EECF244321}">
                <p14:modId xmlns:p14="http://schemas.microsoft.com/office/powerpoint/2010/main" val="1078810934"/>
              </p:ext>
            </p:extLst>
          </p:nvPr>
        </p:nvGraphicFramePr>
        <p:xfrm>
          <a:off x="382731" y="883097"/>
          <a:ext cx="7015596" cy="4060068"/>
        </p:xfrm>
        <a:graphic>
          <a:graphicData uri="http://schemas.openxmlformats.org/drawingml/2006/table">
            <a:tbl>
              <a:tblPr firstRow="1" firstCol="1" bandRow="1">
                <a:tableStyleId>{9DCAF9ED-07DC-4A11-8D7F-57B35C25682E}</a:tableStyleId>
              </a:tblPr>
              <a:tblGrid>
                <a:gridCol w="583606"/>
                <a:gridCol w="4334298"/>
                <a:gridCol w="2097692"/>
              </a:tblGrid>
              <a:tr h="1494086">
                <a:tc>
                  <a:txBody>
                    <a:bodyPr/>
                    <a:lstStyle/>
                    <a:p>
                      <a:pPr algn="ctr">
                        <a:spcAft>
                          <a:spcPts val="0"/>
                        </a:spcAft>
                      </a:pPr>
                      <a:r>
                        <a:rPr lang="ru-RU" sz="1800" dirty="0">
                          <a:solidFill>
                            <a:schemeClr val="tx1"/>
                          </a:solidFill>
                          <a:effectLst/>
                          <a:latin typeface="Times New Roman" panose="02020603050405020304" pitchFamily="18" charset="0"/>
                          <a:cs typeface="Times New Roman" panose="02020603050405020304" pitchFamily="18" charset="0"/>
                        </a:rPr>
                        <a:t> № п/п</a:t>
                      </a:r>
                      <a:endParaRPr lang="ru-RU" sz="18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spcAft>
                          <a:spcPts val="0"/>
                        </a:spcAft>
                      </a:pPr>
                      <a:r>
                        <a:rPr lang="ru-RU" sz="1800" dirty="0">
                          <a:solidFill>
                            <a:schemeClr val="tx1"/>
                          </a:solidFill>
                          <a:effectLst/>
                          <a:latin typeface="Times New Roman" panose="02020603050405020304" pitchFamily="18" charset="0"/>
                          <a:cs typeface="Times New Roman" panose="02020603050405020304" pitchFamily="18" charset="0"/>
                        </a:rPr>
                        <a:t>Наименование организации</a:t>
                      </a:r>
                      <a:endParaRPr lang="ru-RU" sz="18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spcAft>
                          <a:spcPts val="0"/>
                        </a:spcAft>
                      </a:pPr>
                      <a:r>
                        <a:rPr lang="ru-RU" sz="1800" dirty="0">
                          <a:solidFill>
                            <a:schemeClr val="tx1"/>
                          </a:solidFill>
                          <a:effectLst/>
                          <a:latin typeface="Times New Roman" panose="02020603050405020304" pitchFamily="18" charset="0"/>
                          <a:cs typeface="Times New Roman" panose="02020603050405020304" pitchFamily="18" charset="0"/>
                        </a:rPr>
                        <a:t>Количество анкет</a:t>
                      </a:r>
                      <a:endParaRPr lang="ru-RU" sz="18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610959">
                <a:tc>
                  <a:txBody>
                    <a:bodyPr/>
                    <a:lstStyle/>
                    <a:p>
                      <a:pPr algn="ctr">
                        <a:spcAft>
                          <a:spcPts val="0"/>
                        </a:spcAft>
                      </a:pPr>
                      <a:r>
                        <a:rPr lang="ru-RU" sz="1800" dirty="0" smtClean="0">
                          <a:solidFill>
                            <a:schemeClr val="tx1"/>
                          </a:solidFill>
                          <a:effectLst/>
                          <a:latin typeface="Times New Roman" panose="02020603050405020304" pitchFamily="18" charset="0"/>
                          <a:cs typeface="Times New Roman" panose="02020603050405020304" pitchFamily="18" charset="0"/>
                        </a:rPr>
                        <a:t>1</a:t>
                      </a:r>
                      <a:endParaRPr lang="ru-RU" sz="18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just">
                        <a:spcAft>
                          <a:spcPts val="0"/>
                        </a:spcAft>
                      </a:pPr>
                      <a:r>
                        <a:rPr lang="ru-RU" sz="1800" dirty="0">
                          <a:effectLst/>
                          <a:latin typeface="Times New Roman" panose="02020603050405020304" pitchFamily="18" charset="0"/>
                          <a:ea typeface="Times New Roman" panose="02020603050405020304" pitchFamily="18" charset="0"/>
                        </a:rPr>
                        <a:t>ГБУК «Этнокультурный центр Ненецкого автономного округа»</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spcAft>
                          <a:spcPts val="0"/>
                        </a:spcAft>
                      </a:pPr>
                      <a:r>
                        <a:rPr lang="ru-RU" sz="1800">
                          <a:effectLst/>
                          <a:latin typeface="Times New Roman" panose="02020603050405020304" pitchFamily="18" charset="0"/>
                          <a:ea typeface="Times New Roman" panose="02020603050405020304" pitchFamily="18" charset="0"/>
                        </a:rPr>
                        <a:t>203</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583423">
                <a:tc>
                  <a:txBody>
                    <a:bodyPr/>
                    <a:lstStyle/>
                    <a:p>
                      <a:pPr algn="ctr">
                        <a:spcAft>
                          <a:spcPts val="0"/>
                        </a:spcAft>
                      </a:pPr>
                      <a:r>
                        <a:rPr lang="ru-RU" sz="1800" dirty="0" smtClean="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2</a:t>
                      </a:r>
                      <a:endParaRPr lang="ru-RU" sz="18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just">
                        <a:spcAft>
                          <a:spcPts val="0"/>
                        </a:spcAft>
                      </a:pPr>
                      <a:r>
                        <a:rPr lang="ru-RU" sz="1800">
                          <a:effectLst/>
                          <a:latin typeface="Times New Roman" panose="02020603050405020304" pitchFamily="18" charset="0"/>
                          <a:ea typeface="Times New Roman" panose="02020603050405020304" pitchFamily="18" charset="0"/>
                        </a:rPr>
                        <a:t>ГБУК НАО «Ненецкая центральная библиотека имени А.И. Пичкова»</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spcAft>
                          <a:spcPts val="0"/>
                        </a:spcAft>
                      </a:pPr>
                      <a:r>
                        <a:rPr lang="ru-RU" sz="1800">
                          <a:effectLst/>
                          <a:latin typeface="Times New Roman" panose="02020603050405020304" pitchFamily="18" charset="0"/>
                          <a:ea typeface="Times New Roman" panose="02020603050405020304" pitchFamily="18" charset="0"/>
                        </a:rPr>
                        <a:t>203</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537665">
                <a:tc>
                  <a:txBody>
                    <a:bodyPr/>
                    <a:lstStyle/>
                    <a:p>
                      <a:pPr algn="ctr">
                        <a:spcAft>
                          <a:spcPts val="0"/>
                        </a:spcAft>
                      </a:pPr>
                      <a:r>
                        <a:rPr lang="ru-RU" sz="1800" dirty="0" smtClean="0">
                          <a:solidFill>
                            <a:schemeClr val="tx1"/>
                          </a:solidFill>
                          <a:effectLst/>
                          <a:latin typeface="Times New Roman" panose="02020603050405020304" pitchFamily="18" charset="0"/>
                          <a:ea typeface="+mn-ea"/>
                          <a:cs typeface="Times New Roman" panose="02020603050405020304" pitchFamily="18" charset="0"/>
                        </a:rPr>
                        <a:t>3</a:t>
                      </a:r>
                      <a:endParaRPr lang="ru-RU" sz="18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just">
                        <a:spcAft>
                          <a:spcPts val="0"/>
                        </a:spcAft>
                      </a:pPr>
                      <a:r>
                        <a:rPr lang="ru-RU" sz="1800" dirty="0">
                          <a:effectLst/>
                          <a:latin typeface="Times New Roman" panose="02020603050405020304" pitchFamily="18" charset="0"/>
                          <a:ea typeface="Times New Roman" panose="02020603050405020304" pitchFamily="18" charset="0"/>
                        </a:rPr>
                        <a:t>ГБУК «Историко-культурный и ландшафтный музей-заповедник «</a:t>
                      </a:r>
                      <a:r>
                        <a:rPr lang="ru-RU" sz="1800" dirty="0" err="1">
                          <a:effectLst/>
                          <a:latin typeface="Times New Roman" panose="02020603050405020304" pitchFamily="18" charset="0"/>
                          <a:ea typeface="Times New Roman" panose="02020603050405020304" pitchFamily="18" charset="0"/>
                        </a:rPr>
                        <a:t>Пустозерск</a:t>
                      </a:r>
                      <a:r>
                        <a:rPr lang="ru-RU" sz="1800" dirty="0">
                          <a:effectLst/>
                          <a:latin typeface="Times New Roman" panose="02020603050405020304" pitchFamily="18" charset="0"/>
                          <a:ea typeface="Times New Roman" panose="02020603050405020304" pitchFamily="18" charset="0"/>
                        </a:rPr>
                        <a:t>»</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spcAft>
                          <a:spcPts val="0"/>
                        </a:spcAft>
                      </a:pPr>
                      <a:r>
                        <a:rPr lang="ru-RU" sz="1800">
                          <a:effectLst/>
                          <a:latin typeface="Times New Roman" panose="02020603050405020304" pitchFamily="18" charset="0"/>
                          <a:ea typeface="Times New Roman" panose="02020603050405020304" pitchFamily="18" charset="0"/>
                        </a:rPr>
                        <a:t>203</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462770">
                <a:tc>
                  <a:txBody>
                    <a:bodyPr/>
                    <a:lstStyle/>
                    <a:p>
                      <a:r>
                        <a:rPr lang="ru-RU" sz="1800" dirty="0" smtClean="0">
                          <a:solidFill>
                            <a:schemeClr val="tx1"/>
                          </a:solidFill>
                          <a:effectLst/>
                          <a:latin typeface="Times New Roman" panose="02020603050405020304" pitchFamily="18" charset="0"/>
                          <a:cs typeface="Times New Roman" panose="02020603050405020304" pitchFamily="18" charset="0"/>
                        </a:rPr>
                        <a:t>4</a:t>
                      </a:r>
                      <a:endParaRPr lang="ru-RU" sz="1800" dirty="0">
                        <a:solidFill>
                          <a:schemeClr val="tx1"/>
                        </a:solidFill>
                        <a:effectLst/>
                        <a:latin typeface="Times New Roman" panose="02020603050405020304" pitchFamily="18"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just">
                        <a:spcAft>
                          <a:spcPts val="0"/>
                        </a:spcAft>
                      </a:pPr>
                      <a:r>
                        <a:rPr lang="ru-RU" sz="1800">
                          <a:effectLst/>
                          <a:latin typeface="Times New Roman" panose="02020603050405020304" pitchFamily="18" charset="0"/>
                          <a:ea typeface="Times New Roman" panose="02020603050405020304" pitchFamily="18" charset="0"/>
                        </a:rPr>
                        <a:t>ГБУК НАО «Клуб «Созвездие» поселка Искателей»</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spcAft>
                          <a:spcPts val="0"/>
                        </a:spcAft>
                      </a:pPr>
                      <a:r>
                        <a:rPr lang="ru-RU" sz="1800" dirty="0">
                          <a:effectLst/>
                          <a:latin typeface="Times New Roman" panose="02020603050405020304" pitchFamily="18" charset="0"/>
                          <a:ea typeface="Times New Roman" panose="02020603050405020304" pitchFamily="18" charset="0"/>
                        </a:rPr>
                        <a:t>103</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bl>
          </a:graphicData>
        </a:graphic>
      </p:graphicFrame>
      <p:pic>
        <p:nvPicPr>
          <p:cNvPr id="2" name="Рисунок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613069" y="1560020"/>
            <a:ext cx="1950724" cy="1950724"/>
          </a:xfrm>
          <a:prstGeom prst="rect">
            <a:avLst/>
          </a:prstGeom>
        </p:spPr>
      </p:pic>
    </p:spTree>
    <p:extLst>
      <p:ext uri="{BB962C8B-B14F-4D97-AF65-F5344CB8AC3E}">
        <p14:creationId xmlns:p14="http://schemas.microsoft.com/office/powerpoint/2010/main" val="379231206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Заголовок 1"/>
          <p:cNvSpPr txBox="1">
            <a:spLocks/>
          </p:cNvSpPr>
          <p:nvPr/>
        </p:nvSpPr>
        <p:spPr>
          <a:xfrm>
            <a:off x="763751" y="994885"/>
            <a:ext cx="6046625" cy="731086"/>
          </a:xfrm>
          <a:prstGeom prst="rect">
            <a:avLst/>
          </a:prstGeom>
        </p:spPr>
        <p:txBody>
          <a:bodyPr vert="horz" lIns="100836" tIns="50419" rIns="100836" bIns="50419" rtlCol="0" anchor="ctr">
            <a:noAutofit/>
          </a:bodyPr>
          <a:lstStyle>
            <a:lvl1pPr algn="l" defTabSz="914400" rtl="0" eaLnBrk="1" latinLnBrk="0" hangingPunct="1">
              <a:spcBef>
                <a:spcPct val="0"/>
              </a:spcBef>
              <a:buNone/>
              <a:defRPr sz="1800" b="1" i="0" kern="1200">
                <a:solidFill>
                  <a:schemeClr val="tx1"/>
                </a:solidFill>
                <a:latin typeface="Franklin Gothic Book" pitchFamily="34" charset="0"/>
                <a:ea typeface="+mj-ea"/>
                <a:cs typeface="+mj-cs"/>
              </a:defRPr>
            </a:lvl1pPr>
          </a:lstStyle>
          <a:p>
            <a:endParaRPr lang="ru-RU" sz="2682" cap="small" dirty="0">
              <a:solidFill>
                <a:srgbClr val="993366"/>
              </a:solidFill>
              <a:latin typeface="Calibri"/>
              <a:cs typeface="Times New Roman" pitchFamily="18" charset="0"/>
            </a:endParaRPr>
          </a:p>
        </p:txBody>
      </p:sp>
      <p:sp>
        <p:nvSpPr>
          <p:cNvPr id="24" name="Text Box 6"/>
          <p:cNvSpPr txBox="1">
            <a:spLocks noChangeArrowheads="1"/>
          </p:cNvSpPr>
          <p:nvPr/>
        </p:nvSpPr>
        <p:spPr bwMode="auto">
          <a:xfrm>
            <a:off x="6752591" y="6615748"/>
            <a:ext cx="3153410" cy="242252"/>
          </a:xfrm>
          <a:prstGeom prst="rect">
            <a:avLst/>
          </a:prstGeom>
          <a:solidFill>
            <a:srgbClr val="FF944B"/>
          </a:solidFill>
          <a:ln>
            <a:noFill/>
          </a:ln>
          <a:effectLst/>
          <a:extLst>
            <a:ext uri="{91240B29-F687-4F45-9708-019B960494DF}">
              <a14:hiddenLine xmlns:a14="http://schemas.microsoft.com/office/drawing/2010/main" w="9525" cap="flat" cmpd="sng">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lIns="99436" tIns="51819" rIns="99436" bIns="51819">
            <a:spAutoFit/>
          </a:bodyPr>
          <a:lstStyle>
            <a:defPPr>
              <a:defRPr lang="en-US"/>
            </a:defPPr>
            <a:lvl1pPr algn="l" rtl="0" fontAlgn="base">
              <a:spcBef>
                <a:spcPct val="0"/>
              </a:spcBef>
              <a:spcAft>
                <a:spcPct val="0"/>
              </a:spcAft>
              <a:buFont typeface="Arial" pitchFamily="34" charset="0"/>
              <a:defRPr kern="1200">
                <a:solidFill>
                  <a:schemeClr val="tx1"/>
                </a:solidFill>
                <a:latin typeface="Arial" pitchFamily="34" charset="0"/>
                <a:ea typeface="+mn-ea"/>
                <a:cs typeface="Arial" pitchFamily="34" charset="0"/>
              </a:defRPr>
            </a:lvl1pPr>
            <a:lvl2pPr marL="457200" algn="l" rtl="0" fontAlgn="base">
              <a:spcBef>
                <a:spcPct val="0"/>
              </a:spcBef>
              <a:spcAft>
                <a:spcPct val="0"/>
              </a:spcAft>
              <a:buFont typeface="Arial" pitchFamily="34" charset="0"/>
              <a:defRPr kern="1200">
                <a:solidFill>
                  <a:schemeClr val="tx1"/>
                </a:solidFill>
                <a:latin typeface="Arial" pitchFamily="34" charset="0"/>
                <a:ea typeface="+mn-ea"/>
                <a:cs typeface="Arial" pitchFamily="34" charset="0"/>
              </a:defRPr>
            </a:lvl2pPr>
            <a:lvl3pPr marL="914400" algn="l" rtl="0" fontAlgn="base">
              <a:spcBef>
                <a:spcPct val="0"/>
              </a:spcBef>
              <a:spcAft>
                <a:spcPct val="0"/>
              </a:spcAft>
              <a:buFont typeface="Arial" pitchFamily="34" charset="0"/>
              <a:defRPr kern="1200">
                <a:solidFill>
                  <a:schemeClr val="tx1"/>
                </a:solidFill>
                <a:latin typeface="Arial" pitchFamily="34" charset="0"/>
                <a:ea typeface="+mn-ea"/>
                <a:cs typeface="Arial" pitchFamily="34" charset="0"/>
              </a:defRPr>
            </a:lvl3pPr>
            <a:lvl4pPr marL="1371600" algn="l" rtl="0" fontAlgn="base">
              <a:spcBef>
                <a:spcPct val="0"/>
              </a:spcBef>
              <a:spcAft>
                <a:spcPct val="0"/>
              </a:spcAft>
              <a:buFont typeface="Arial" pitchFamily="34" charset="0"/>
              <a:defRPr kern="1200">
                <a:solidFill>
                  <a:schemeClr val="tx1"/>
                </a:solidFill>
                <a:latin typeface="Arial" pitchFamily="34" charset="0"/>
                <a:ea typeface="+mn-ea"/>
                <a:cs typeface="Arial" pitchFamily="34" charset="0"/>
              </a:defRPr>
            </a:lvl4pPr>
            <a:lvl5pPr marL="1828800" algn="l" rtl="0" fontAlgn="base">
              <a:spcBef>
                <a:spcPct val="0"/>
              </a:spcBef>
              <a:spcAft>
                <a:spcPct val="0"/>
              </a:spcAft>
              <a:buFont typeface="Arial" pitchFamily="34" charset="0"/>
              <a:defRPr kern="1200">
                <a:solidFill>
                  <a:schemeClr val="tx1"/>
                </a:solidFill>
                <a:latin typeface="Arial" pitchFamily="34" charset="0"/>
                <a:ea typeface="+mn-ea"/>
                <a:cs typeface="Arial" pitchFamily="34" charset="0"/>
              </a:defRPr>
            </a:lvl5pPr>
            <a:lvl6pPr marL="2286000" algn="l" defTabSz="914400" rtl="0" eaLnBrk="1" latinLnBrk="0" hangingPunct="1">
              <a:defRPr kern="1200">
                <a:solidFill>
                  <a:schemeClr val="tx1"/>
                </a:solidFill>
                <a:latin typeface="Arial" pitchFamily="34" charset="0"/>
                <a:ea typeface="+mn-ea"/>
                <a:cs typeface="Arial" pitchFamily="34" charset="0"/>
              </a:defRPr>
            </a:lvl6pPr>
            <a:lvl7pPr marL="2743200" algn="l" defTabSz="914400" rtl="0" eaLnBrk="1" latinLnBrk="0" hangingPunct="1">
              <a:defRPr kern="1200">
                <a:solidFill>
                  <a:schemeClr val="tx1"/>
                </a:solidFill>
                <a:latin typeface="Arial" pitchFamily="34" charset="0"/>
                <a:ea typeface="+mn-ea"/>
                <a:cs typeface="Arial" pitchFamily="34" charset="0"/>
              </a:defRPr>
            </a:lvl7pPr>
            <a:lvl8pPr marL="3200400" algn="l" defTabSz="914400" rtl="0" eaLnBrk="1" latinLnBrk="0" hangingPunct="1">
              <a:defRPr kern="1200">
                <a:solidFill>
                  <a:schemeClr val="tx1"/>
                </a:solidFill>
                <a:latin typeface="Arial" pitchFamily="34" charset="0"/>
                <a:ea typeface="+mn-ea"/>
                <a:cs typeface="Arial" pitchFamily="34" charset="0"/>
              </a:defRPr>
            </a:lvl8pPr>
            <a:lvl9pPr marL="3657600" algn="l" defTabSz="914400" rtl="0" eaLnBrk="1" latinLnBrk="0" hangingPunct="1">
              <a:defRPr kern="1200">
                <a:solidFill>
                  <a:schemeClr val="tx1"/>
                </a:solidFill>
                <a:latin typeface="Arial" pitchFamily="34" charset="0"/>
                <a:ea typeface="+mn-ea"/>
                <a:cs typeface="Arial" pitchFamily="34" charset="0"/>
              </a:defRPr>
            </a:lvl9pPr>
          </a:lstStyle>
          <a:p>
            <a:pPr algn="ctr"/>
            <a:r>
              <a:rPr lang="ru-RU" altLang="en-US" sz="894" b="1" dirty="0">
                <a:solidFill>
                  <a:schemeClr val="bg1"/>
                </a:solidFill>
                <a:latin typeface="Segoe UI" pitchFamily="34" charset="0"/>
                <a:cs typeface="Segoe UI" pitchFamily="34" charset="0"/>
              </a:rPr>
              <a:t>© 2018 Научно-технический центр ПЕРСПЕКТИВА</a:t>
            </a:r>
            <a:endParaRPr lang="ru-RU" altLang="en-US" sz="894" dirty="0">
              <a:solidFill>
                <a:schemeClr val="bg1"/>
              </a:solidFill>
            </a:endParaRPr>
          </a:p>
        </p:txBody>
      </p:sp>
      <p:sp>
        <p:nvSpPr>
          <p:cNvPr id="8" name="Заголовок 1"/>
          <p:cNvSpPr txBox="1">
            <a:spLocks/>
          </p:cNvSpPr>
          <p:nvPr/>
        </p:nvSpPr>
        <p:spPr>
          <a:xfrm>
            <a:off x="1879669" y="0"/>
            <a:ext cx="6945877" cy="883098"/>
          </a:xfrm>
          <a:prstGeom prst="rect">
            <a:avLst/>
          </a:prstGeom>
        </p:spPr>
        <p:txBody>
          <a:bodyPr vert="horz" lIns="100836" tIns="50419" rIns="100836" bIns="50419" rtlCol="0" anchor="ctr">
            <a:normAutofit fontScale="97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lvl="1" defTabSz="1008358" fontAlgn="auto">
              <a:spcBef>
                <a:spcPts val="0"/>
              </a:spcBef>
              <a:spcAft>
                <a:spcPts val="0"/>
              </a:spcAft>
              <a:defRPr/>
            </a:pPr>
            <a:r>
              <a:rPr lang="ru-RU" sz="1700" b="1" kern="0" dirty="0" smtClean="0">
                <a:solidFill>
                  <a:srgbClr val="F79646">
                    <a:lumMod val="50000"/>
                  </a:srgbClr>
                </a:solidFill>
                <a:latin typeface="Franklin Gothic Book" panose="020B0503020102020204" pitchFamily="34" charset="0"/>
                <a:cs typeface="Times New Roman" panose="02020603050405020304" pitchFamily="18" charset="0"/>
              </a:rPr>
              <a:t>Результаты </a:t>
            </a:r>
            <a:r>
              <a:rPr lang="ru-RU" sz="1700" b="1" kern="0" dirty="0">
                <a:solidFill>
                  <a:srgbClr val="F79646">
                    <a:lumMod val="50000"/>
                  </a:srgbClr>
                </a:solidFill>
                <a:latin typeface="Franklin Gothic Book" panose="020B0503020102020204" pitchFamily="34" charset="0"/>
                <a:cs typeface="Times New Roman" panose="02020603050405020304" pitchFamily="18" charset="0"/>
              </a:rPr>
              <a:t>расчетов по показателям в разрезе учреждений</a:t>
            </a:r>
            <a:endParaRPr lang="ru-RU" sz="1700" kern="0" dirty="0">
              <a:solidFill>
                <a:srgbClr val="FF6600"/>
              </a:solidFill>
              <a:latin typeface="Franklin Gothic Book" panose="020B0503020102020204" pitchFamily="34" charset="0"/>
            </a:endParaRPr>
          </a:p>
        </p:txBody>
      </p:sp>
      <p:sp>
        <p:nvSpPr>
          <p:cNvPr id="10" name="Объект 2"/>
          <p:cNvSpPr txBox="1">
            <a:spLocks/>
          </p:cNvSpPr>
          <p:nvPr/>
        </p:nvSpPr>
        <p:spPr>
          <a:xfrm>
            <a:off x="382731" y="1091165"/>
            <a:ext cx="9181062" cy="5015566"/>
          </a:xfrm>
          <a:prstGeom prst="rect">
            <a:avLst/>
          </a:prstGeom>
        </p:spPr>
        <p:txBody>
          <a:bodyPr vert="horz" lIns="100836" tIns="50419" rIns="100836" bIns="50419"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70000"/>
              </a:lnSpc>
              <a:buNone/>
            </a:pPr>
            <a:r>
              <a:rPr lang="ru-RU" sz="3982" b="1" dirty="0">
                <a:solidFill>
                  <a:srgbClr val="443030"/>
                </a:solidFill>
                <a:latin typeface="Arial" panose="020B0604020202020204" pitchFamily="34" charset="0"/>
                <a:cs typeface="Arial" panose="020B0604020202020204" pitchFamily="34" charset="0"/>
              </a:rPr>
              <a:t>   </a:t>
            </a:r>
            <a:endParaRPr lang="ru-RU" sz="5201" dirty="0">
              <a:solidFill>
                <a:srgbClr val="443030"/>
              </a:solidFill>
              <a:latin typeface="Franklin Gothic Book" panose="020B0503020102020204" pitchFamily="34" charset="0"/>
            </a:endParaRPr>
          </a:p>
        </p:txBody>
      </p:sp>
      <p:sp>
        <p:nvSpPr>
          <p:cNvPr id="3" name="Номер слайда 2"/>
          <p:cNvSpPr>
            <a:spLocks noGrp="1"/>
          </p:cNvSpPr>
          <p:nvPr>
            <p:ph type="sldNum" sz="quarter" idx="12"/>
          </p:nvPr>
        </p:nvSpPr>
        <p:spPr/>
        <p:txBody>
          <a:bodyPr/>
          <a:lstStyle/>
          <a:p>
            <a:fld id="{04660E3D-4465-45F9-BB40-432F6F55E339}" type="slidenum">
              <a:rPr lang="en-US" altLang="ru-RU" smtClean="0"/>
              <a:pPr/>
              <a:t>5</a:t>
            </a:fld>
            <a:endParaRPr lang="en-US" altLang="ru-RU" dirty="0"/>
          </a:p>
        </p:txBody>
      </p:sp>
      <p:sp>
        <p:nvSpPr>
          <p:cNvPr id="2" name="Прямоугольник 1"/>
          <p:cNvSpPr/>
          <p:nvPr/>
        </p:nvSpPr>
        <p:spPr>
          <a:xfrm>
            <a:off x="273626" y="757627"/>
            <a:ext cx="9137073" cy="369332"/>
          </a:xfrm>
          <a:prstGeom prst="rect">
            <a:avLst/>
          </a:prstGeom>
        </p:spPr>
        <p:txBody>
          <a:bodyPr wrap="square">
            <a:spAutoFit/>
          </a:bodyPr>
          <a:lstStyle/>
          <a:p>
            <a:r>
              <a:rPr lang="ru-RU" b="1" i="1" dirty="0" smtClean="0">
                <a:latin typeface="Times New Roman" panose="02020603050405020304" pitchFamily="18" charset="0"/>
                <a:ea typeface="Times New Roman" panose="02020603050405020304" pitchFamily="18" charset="0"/>
              </a:rPr>
              <a:t>ГБУК </a:t>
            </a:r>
            <a:r>
              <a:rPr lang="ru-RU" b="1" i="1" dirty="0">
                <a:latin typeface="Times New Roman" panose="02020603050405020304" pitchFamily="18" charset="0"/>
                <a:ea typeface="Times New Roman" panose="02020603050405020304" pitchFamily="18" charset="0"/>
              </a:rPr>
              <a:t>«Этнокультурный центр Ненецкого автономного округа»</a:t>
            </a:r>
            <a:endParaRPr lang="ru-RU" b="1" i="1" dirty="0"/>
          </a:p>
        </p:txBody>
      </p:sp>
      <p:sp>
        <p:nvSpPr>
          <p:cNvPr id="11" name="Прямоугольник 10"/>
          <p:cNvSpPr/>
          <p:nvPr/>
        </p:nvSpPr>
        <p:spPr>
          <a:xfrm>
            <a:off x="273626" y="1216636"/>
            <a:ext cx="4953000" cy="2031325"/>
          </a:xfrm>
          <a:prstGeom prst="rect">
            <a:avLst/>
          </a:prstGeom>
        </p:spPr>
        <p:txBody>
          <a:bodyPr>
            <a:spAutoFit/>
          </a:bodyPr>
          <a:lstStyle/>
          <a:p>
            <a:pPr indent="450215" algn="just">
              <a:spcAft>
                <a:spcPts val="0"/>
              </a:spcAft>
            </a:pPr>
            <a:r>
              <a:rPr lang="ru-RU" dirty="0">
                <a:latin typeface="Times New Roman" panose="02020603050405020304" pitchFamily="18" charset="0"/>
                <a:ea typeface="Times New Roman" panose="02020603050405020304" pitchFamily="18" charset="0"/>
              </a:rPr>
              <a:t>Всего в учреждении опрошено 203 респондента. Официальный сайт учреждения, который был проанализирован в ходе проведения независимой оценки: </a:t>
            </a:r>
            <a:r>
              <a:rPr lang="ru-RU" dirty="0">
                <a:latin typeface="Times New Roman" panose="02020603050405020304" pitchFamily="18" charset="0"/>
                <a:ea typeface="Times New Roman" panose="02020603050405020304" pitchFamily="18" charset="0"/>
                <a:hlinkClick r:id="rId3"/>
              </a:rPr>
              <a:t>http://www.etnonao.ru</a:t>
            </a:r>
            <a:r>
              <a:rPr lang="ru-RU" dirty="0" smtClean="0">
                <a:latin typeface="Times New Roman" panose="02020603050405020304" pitchFamily="18" charset="0"/>
                <a:ea typeface="Times New Roman" panose="02020603050405020304" pitchFamily="18" charset="0"/>
                <a:hlinkClick r:id="rId3"/>
              </a:rPr>
              <a:t>/</a:t>
            </a:r>
            <a:r>
              <a:rPr lang="ru-RU" dirty="0" smtClean="0">
                <a:latin typeface="Times New Roman" panose="02020603050405020304" pitchFamily="18" charset="0"/>
                <a:ea typeface="Times New Roman" panose="02020603050405020304" pitchFamily="18" charset="0"/>
              </a:rPr>
              <a:t>.</a:t>
            </a:r>
            <a:endParaRPr lang="ru-RU" sz="1600" dirty="0" smtClean="0">
              <a:latin typeface="Times New Roman" panose="02020603050405020304" pitchFamily="18" charset="0"/>
              <a:ea typeface="Times New Roman" panose="02020603050405020304" pitchFamily="18" charset="0"/>
            </a:endParaRPr>
          </a:p>
          <a:p>
            <a:pPr indent="450215" algn="just">
              <a:spcAft>
                <a:spcPts val="0"/>
              </a:spcAft>
            </a:pPr>
            <a:r>
              <a:rPr lang="ru-RU" dirty="0" smtClean="0">
                <a:latin typeface="Times New Roman" panose="02020603050405020304" pitchFamily="18" charset="0"/>
                <a:ea typeface="Times New Roman" panose="02020603050405020304" pitchFamily="18" charset="0"/>
              </a:rPr>
              <a:t>Общие </a:t>
            </a:r>
            <a:r>
              <a:rPr lang="ru-RU" dirty="0">
                <a:latin typeface="Times New Roman" panose="02020603050405020304" pitchFamily="18" charset="0"/>
                <a:ea typeface="Times New Roman" panose="02020603050405020304" pitchFamily="18" charset="0"/>
              </a:rPr>
              <a:t>итоговые баллы по учреждению составили: 461,16 баллов. </a:t>
            </a:r>
            <a:endParaRPr lang="ru-RU" dirty="0"/>
          </a:p>
        </p:txBody>
      </p:sp>
      <p:sp>
        <p:nvSpPr>
          <p:cNvPr id="12" name="Прямоугольник 11"/>
          <p:cNvSpPr/>
          <p:nvPr/>
        </p:nvSpPr>
        <p:spPr>
          <a:xfrm>
            <a:off x="4276091" y="3456028"/>
            <a:ext cx="4953000" cy="2308324"/>
          </a:xfrm>
          <a:prstGeom prst="rect">
            <a:avLst/>
          </a:prstGeom>
        </p:spPr>
        <p:txBody>
          <a:bodyPr>
            <a:spAutoFit/>
          </a:bodyPr>
          <a:lstStyle/>
          <a:p>
            <a:pPr indent="450215" algn="just">
              <a:spcAft>
                <a:spcPts val="0"/>
              </a:spcAft>
            </a:pPr>
            <a:r>
              <a:rPr lang="ru-RU" b="1" dirty="0">
                <a:latin typeface="Times New Roman" panose="02020603050405020304" pitchFamily="18" charset="0"/>
                <a:ea typeface="Times New Roman" panose="02020603050405020304" pitchFamily="18" charset="0"/>
              </a:rPr>
              <a:t>По результатам проведенной независимой оценки по учреждению можно представить следующие рекомендации и пожелания:</a:t>
            </a:r>
            <a:endParaRPr lang="ru-RU" sz="1600" b="1" dirty="0">
              <a:latin typeface="Times New Roman" panose="02020603050405020304" pitchFamily="18" charset="0"/>
              <a:ea typeface="Times New Roman" panose="02020603050405020304" pitchFamily="18" charset="0"/>
            </a:endParaRPr>
          </a:p>
          <a:p>
            <a:pPr indent="450215" algn="just">
              <a:spcAft>
                <a:spcPts val="0"/>
              </a:spcAft>
            </a:pPr>
            <a:r>
              <a:rPr lang="ru-RU" dirty="0">
                <a:latin typeface="Times New Roman" panose="02020603050405020304" pitchFamily="18" charset="0"/>
                <a:ea typeface="Times New Roman" panose="02020603050405020304" pitchFamily="18" charset="0"/>
              </a:rPr>
              <a:t>Результаты наблюдения показывают, что здание этнокультурного центра расположено в одном здании с домом культуры (переход через зимний сад). </a:t>
            </a:r>
            <a:endParaRPr lang="ru-RU" sz="1600" dirty="0">
              <a:effectLst/>
              <a:latin typeface="Times New Roman" panose="02020603050405020304" pitchFamily="18" charset="0"/>
              <a:ea typeface="Times New Roman" panose="02020603050405020304" pitchFamily="18" charset="0"/>
            </a:endParaRPr>
          </a:p>
        </p:txBody>
      </p:sp>
      <p:pic>
        <p:nvPicPr>
          <p:cNvPr id="13" name="Рисунок 1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78239" y="3352598"/>
            <a:ext cx="3263150" cy="3263150"/>
          </a:xfrm>
          <a:prstGeom prst="rect">
            <a:avLst/>
          </a:prstGeom>
        </p:spPr>
      </p:pic>
      <p:pic>
        <p:nvPicPr>
          <p:cNvPr id="14" name="Рисунок 13"/>
          <p:cNvPicPr>
            <a:picLocks noChangeAspect="1"/>
          </p:cNvPicPr>
          <p:nvPr/>
        </p:nvPicPr>
        <p:blipFill>
          <a:blip r:embed="rId5" cstate="print">
            <a:duotone>
              <a:schemeClr val="accent1">
                <a:shade val="45000"/>
                <a:satMod val="135000"/>
              </a:schemeClr>
              <a:prstClr val="white"/>
            </a:duotone>
            <a:extLst>
              <a:ext uri="{28A0092B-C50C-407E-A947-70E740481C1C}">
                <a14:useLocalDpi xmlns:a14="http://schemas.microsoft.com/office/drawing/2010/main" val="0"/>
              </a:ext>
            </a:extLst>
          </a:blip>
          <a:stretch>
            <a:fillRect/>
          </a:stretch>
        </p:blipFill>
        <p:spPr>
          <a:xfrm>
            <a:off x="7191396" y="1091165"/>
            <a:ext cx="1768358" cy="1768358"/>
          </a:xfrm>
          <a:prstGeom prst="rect">
            <a:avLst/>
          </a:prstGeom>
        </p:spPr>
      </p:pic>
    </p:spTree>
    <p:extLst>
      <p:ext uri="{BB962C8B-B14F-4D97-AF65-F5344CB8AC3E}">
        <p14:creationId xmlns:p14="http://schemas.microsoft.com/office/powerpoint/2010/main" val="125419416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Text Box 6"/>
          <p:cNvSpPr txBox="1">
            <a:spLocks noChangeArrowheads="1"/>
          </p:cNvSpPr>
          <p:nvPr/>
        </p:nvSpPr>
        <p:spPr bwMode="auto">
          <a:xfrm>
            <a:off x="6752591" y="6615748"/>
            <a:ext cx="3153410" cy="242252"/>
          </a:xfrm>
          <a:prstGeom prst="rect">
            <a:avLst/>
          </a:prstGeom>
          <a:solidFill>
            <a:srgbClr val="FF944B"/>
          </a:solidFill>
          <a:ln>
            <a:noFill/>
          </a:ln>
          <a:effectLst/>
          <a:extLst>
            <a:ext uri="{91240B29-F687-4F45-9708-019B960494DF}">
              <a14:hiddenLine xmlns:a14="http://schemas.microsoft.com/office/drawing/2010/main" w="9525" cap="flat" cmpd="sng">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lIns="99436" tIns="51819" rIns="99436" bIns="51819">
            <a:spAutoFit/>
          </a:bodyPr>
          <a:lstStyle>
            <a:defPPr>
              <a:defRPr lang="en-US"/>
            </a:defPPr>
            <a:lvl1pPr algn="l" rtl="0" fontAlgn="base">
              <a:spcBef>
                <a:spcPct val="0"/>
              </a:spcBef>
              <a:spcAft>
                <a:spcPct val="0"/>
              </a:spcAft>
              <a:buFont typeface="Arial" pitchFamily="34" charset="0"/>
              <a:defRPr kern="1200">
                <a:solidFill>
                  <a:schemeClr val="tx1"/>
                </a:solidFill>
                <a:latin typeface="Arial" pitchFamily="34" charset="0"/>
                <a:ea typeface="+mn-ea"/>
                <a:cs typeface="Arial" pitchFamily="34" charset="0"/>
              </a:defRPr>
            </a:lvl1pPr>
            <a:lvl2pPr marL="457200" algn="l" rtl="0" fontAlgn="base">
              <a:spcBef>
                <a:spcPct val="0"/>
              </a:spcBef>
              <a:spcAft>
                <a:spcPct val="0"/>
              </a:spcAft>
              <a:buFont typeface="Arial" pitchFamily="34" charset="0"/>
              <a:defRPr kern="1200">
                <a:solidFill>
                  <a:schemeClr val="tx1"/>
                </a:solidFill>
                <a:latin typeface="Arial" pitchFamily="34" charset="0"/>
                <a:ea typeface="+mn-ea"/>
                <a:cs typeface="Arial" pitchFamily="34" charset="0"/>
              </a:defRPr>
            </a:lvl2pPr>
            <a:lvl3pPr marL="914400" algn="l" rtl="0" fontAlgn="base">
              <a:spcBef>
                <a:spcPct val="0"/>
              </a:spcBef>
              <a:spcAft>
                <a:spcPct val="0"/>
              </a:spcAft>
              <a:buFont typeface="Arial" pitchFamily="34" charset="0"/>
              <a:defRPr kern="1200">
                <a:solidFill>
                  <a:schemeClr val="tx1"/>
                </a:solidFill>
                <a:latin typeface="Arial" pitchFamily="34" charset="0"/>
                <a:ea typeface="+mn-ea"/>
                <a:cs typeface="Arial" pitchFamily="34" charset="0"/>
              </a:defRPr>
            </a:lvl3pPr>
            <a:lvl4pPr marL="1371600" algn="l" rtl="0" fontAlgn="base">
              <a:spcBef>
                <a:spcPct val="0"/>
              </a:spcBef>
              <a:spcAft>
                <a:spcPct val="0"/>
              </a:spcAft>
              <a:buFont typeface="Arial" pitchFamily="34" charset="0"/>
              <a:defRPr kern="1200">
                <a:solidFill>
                  <a:schemeClr val="tx1"/>
                </a:solidFill>
                <a:latin typeface="Arial" pitchFamily="34" charset="0"/>
                <a:ea typeface="+mn-ea"/>
                <a:cs typeface="Arial" pitchFamily="34" charset="0"/>
              </a:defRPr>
            </a:lvl4pPr>
            <a:lvl5pPr marL="1828800" algn="l" rtl="0" fontAlgn="base">
              <a:spcBef>
                <a:spcPct val="0"/>
              </a:spcBef>
              <a:spcAft>
                <a:spcPct val="0"/>
              </a:spcAft>
              <a:buFont typeface="Arial" pitchFamily="34" charset="0"/>
              <a:defRPr kern="1200">
                <a:solidFill>
                  <a:schemeClr val="tx1"/>
                </a:solidFill>
                <a:latin typeface="Arial" pitchFamily="34" charset="0"/>
                <a:ea typeface="+mn-ea"/>
                <a:cs typeface="Arial" pitchFamily="34" charset="0"/>
              </a:defRPr>
            </a:lvl5pPr>
            <a:lvl6pPr marL="2286000" algn="l" defTabSz="914400" rtl="0" eaLnBrk="1" latinLnBrk="0" hangingPunct="1">
              <a:defRPr kern="1200">
                <a:solidFill>
                  <a:schemeClr val="tx1"/>
                </a:solidFill>
                <a:latin typeface="Arial" pitchFamily="34" charset="0"/>
                <a:ea typeface="+mn-ea"/>
                <a:cs typeface="Arial" pitchFamily="34" charset="0"/>
              </a:defRPr>
            </a:lvl6pPr>
            <a:lvl7pPr marL="2743200" algn="l" defTabSz="914400" rtl="0" eaLnBrk="1" latinLnBrk="0" hangingPunct="1">
              <a:defRPr kern="1200">
                <a:solidFill>
                  <a:schemeClr val="tx1"/>
                </a:solidFill>
                <a:latin typeface="Arial" pitchFamily="34" charset="0"/>
                <a:ea typeface="+mn-ea"/>
                <a:cs typeface="Arial" pitchFamily="34" charset="0"/>
              </a:defRPr>
            </a:lvl7pPr>
            <a:lvl8pPr marL="3200400" algn="l" defTabSz="914400" rtl="0" eaLnBrk="1" latinLnBrk="0" hangingPunct="1">
              <a:defRPr kern="1200">
                <a:solidFill>
                  <a:schemeClr val="tx1"/>
                </a:solidFill>
                <a:latin typeface="Arial" pitchFamily="34" charset="0"/>
                <a:ea typeface="+mn-ea"/>
                <a:cs typeface="Arial" pitchFamily="34" charset="0"/>
              </a:defRPr>
            </a:lvl8pPr>
            <a:lvl9pPr marL="3657600" algn="l" defTabSz="914400" rtl="0" eaLnBrk="1" latinLnBrk="0" hangingPunct="1">
              <a:defRPr kern="1200">
                <a:solidFill>
                  <a:schemeClr val="tx1"/>
                </a:solidFill>
                <a:latin typeface="Arial" pitchFamily="34" charset="0"/>
                <a:ea typeface="+mn-ea"/>
                <a:cs typeface="Arial" pitchFamily="34" charset="0"/>
              </a:defRPr>
            </a:lvl9pPr>
          </a:lstStyle>
          <a:p>
            <a:pPr algn="ctr"/>
            <a:r>
              <a:rPr lang="ru-RU" altLang="en-US" sz="894" b="1" dirty="0">
                <a:solidFill>
                  <a:schemeClr val="bg1"/>
                </a:solidFill>
                <a:latin typeface="Segoe UI" pitchFamily="34" charset="0"/>
                <a:cs typeface="Segoe UI" pitchFamily="34" charset="0"/>
              </a:rPr>
              <a:t>© 2018 Научно-технический центр ПЕРСПЕКТИВА</a:t>
            </a:r>
            <a:endParaRPr lang="ru-RU" altLang="en-US" sz="894" dirty="0">
              <a:solidFill>
                <a:schemeClr val="bg1"/>
              </a:solidFill>
            </a:endParaRPr>
          </a:p>
        </p:txBody>
      </p:sp>
      <p:sp>
        <p:nvSpPr>
          <p:cNvPr id="8" name="Заголовок 1"/>
          <p:cNvSpPr txBox="1">
            <a:spLocks/>
          </p:cNvSpPr>
          <p:nvPr/>
        </p:nvSpPr>
        <p:spPr>
          <a:xfrm>
            <a:off x="1879669" y="0"/>
            <a:ext cx="6945877" cy="517803"/>
          </a:xfrm>
          <a:prstGeom prst="rect">
            <a:avLst/>
          </a:prstGeom>
        </p:spPr>
        <p:txBody>
          <a:bodyPr vert="horz" lIns="100836" tIns="50419" rIns="100836" bIns="50419" rtlCol="0" anchor="ctr">
            <a:normAutofit fontScale="97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lvl="1" defTabSz="1008358" fontAlgn="auto">
              <a:spcBef>
                <a:spcPts val="0"/>
              </a:spcBef>
              <a:spcAft>
                <a:spcPts val="0"/>
              </a:spcAft>
              <a:defRPr/>
            </a:pPr>
            <a:r>
              <a:rPr lang="ru-RU" sz="1700" b="1" kern="0" dirty="0">
                <a:solidFill>
                  <a:srgbClr val="F79646">
                    <a:lumMod val="50000"/>
                  </a:srgbClr>
                </a:solidFill>
                <a:latin typeface="Franklin Gothic Book" panose="020B0503020102020204" pitchFamily="34" charset="0"/>
                <a:cs typeface="Times New Roman" panose="02020603050405020304" pitchFamily="18" charset="0"/>
              </a:rPr>
              <a:t>Результаты расчетов по показателям в разрезе учреждений</a:t>
            </a:r>
          </a:p>
        </p:txBody>
      </p:sp>
      <p:sp>
        <p:nvSpPr>
          <p:cNvPr id="10" name="Объект 2"/>
          <p:cNvSpPr txBox="1">
            <a:spLocks/>
          </p:cNvSpPr>
          <p:nvPr/>
        </p:nvSpPr>
        <p:spPr>
          <a:xfrm>
            <a:off x="382731" y="1091165"/>
            <a:ext cx="9181062" cy="5015566"/>
          </a:xfrm>
          <a:prstGeom prst="rect">
            <a:avLst/>
          </a:prstGeom>
        </p:spPr>
        <p:txBody>
          <a:bodyPr vert="horz" lIns="100836" tIns="50419" rIns="100836" bIns="50419"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70000"/>
              </a:lnSpc>
              <a:buNone/>
            </a:pPr>
            <a:r>
              <a:rPr lang="ru-RU" sz="3982" b="1" dirty="0">
                <a:solidFill>
                  <a:srgbClr val="443030"/>
                </a:solidFill>
                <a:latin typeface="Arial" panose="020B0604020202020204" pitchFamily="34" charset="0"/>
                <a:cs typeface="Arial" panose="020B0604020202020204" pitchFamily="34" charset="0"/>
              </a:rPr>
              <a:t>   </a:t>
            </a:r>
            <a:endParaRPr lang="ru-RU" sz="5201" dirty="0">
              <a:solidFill>
                <a:srgbClr val="443030"/>
              </a:solidFill>
              <a:latin typeface="Franklin Gothic Book" panose="020B0503020102020204" pitchFamily="34" charset="0"/>
            </a:endParaRPr>
          </a:p>
        </p:txBody>
      </p:sp>
      <p:sp>
        <p:nvSpPr>
          <p:cNvPr id="3" name="Номер слайда 2"/>
          <p:cNvSpPr>
            <a:spLocks noGrp="1"/>
          </p:cNvSpPr>
          <p:nvPr>
            <p:ph type="sldNum" sz="quarter" idx="12"/>
          </p:nvPr>
        </p:nvSpPr>
        <p:spPr/>
        <p:txBody>
          <a:bodyPr/>
          <a:lstStyle/>
          <a:p>
            <a:fld id="{04660E3D-4465-45F9-BB40-432F6F55E339}" type="slidenum">
              <a:rPr lang="en-US" altLang="ru-RU" smtClean="0"/>
              <a:pPr/>
              <a:t>6</a:t>
            </a:fld>
            <a:endParaRPr lang="en-US" altLang="ru-RU" dirty="0"/>
          </a:p>
        </p:txBody>
      </p:sp>
      <p:sp>
        <p:nvSpPr>
          <p:cNvPr id="6" name="Прямоугольник 5"/>
          <p:cNvSpPr/>
          <p:nvPr/>
        </p:nvSpPr>
        <p:spPr>
          <a:xfrm>
            <a:off x="134333" y="428849"/>
            <a:ext cx="8604422" cy="6340197"/>
          </a:xfrm>
          <a:prstGeom prst="rect">
            <a:avLst/>
          </a:prstGeom>
        </p:spPr>
        <p:txBody>
          <a:bodyPr wrap="square">
            <a:spAutoFit/>
          </a:bodyPr>
          <a:lstStyle/>
          <a:p>
            <a:pPr indent="450215" algn="just">
              <a:spcAft>
                <a:spcPts val="0"/>
              </a:spcAft>
            </a:pPr>
            <a:r>
              <a:rPr lang="ru-RU" sz="2000" b="1" dirty="0">
                <a:latin typeface="Times New Roman" panose="02020603050405020304" pitchFamily="18" charset="0"/>
                <a:ea typeface="Times New Roman" panose="02020603050405020304" pitchFamily="18" charset="0"/>
              </a:rPr>
              <a:t>Рекомендации респондентов (получателей услуг):</a:t>
            </a:r>
            <a:endParaRPr lang="ru-RU" b="1" dirty="0">
              <a:latin typeface="Times New Roman" panose="02020603050405020304" pitchFamily="18" charset="0"/>
              <a:ea typeface="Times New Roman" panose="02020603050405020304" pitchFamily="18" charset="0"/>
            </a:endParaRPr>
          </a:p>
          <a:p>
            <a:pPr marL="342900" lvl="0" indent="-342900" algn="just">
              <a:spcAft>
                <a:spcPts val="800"/>
              </a:spcAft>
              <a:buFont typeface="Symbol" panose="05050102010706020507" pitchFamily="18" charset="2"/>
              <a:buChar char=""/>
            </a:pPr>
            <a:r>
              <a:rPr lang="ru-RU" sz="1400" dirty="0"/>
              <a:t>Приобрести инструменты для занятий творчеством;</a:t>
            </a:r>
          </a:p>
          <a:p>
            <a:pPr marL="342900" lvl="0" indent="-342900" algn="just">
              <a:spcAft>
                <a:spcPts val="800"/>
              </a:spcAft>
              <a:buFont typeface="Symbol" panose="05050102010706020507" pitchFamily="18" charset="2"/>
              <a:buChar char=""/>
            </a:pPr>
            <a:r>
              <a:rPr lang="ru-RU" sz="1400" dirty="0"/>
              <a:t>По возможности переехать/построить собственное здание, со своей территорией;</a:t>
            </a:r>
          </a:p>
          <a:p>
            <a:pPr marL="342900" lvl="0" indent="-342900" algn="just">
              <a:spcAft>
                <a:spcPts val="800"/>
              </a:spcAft>
              <a:buFont typeface="Symbol" panose="05050102010706020507" pitchFamily="18" charset="2"/>
              <a:buChar char=""/>
            </a:pPr>
            <a:r>
              <a:rPr lang="ru-RU" sz="1400" dirty="0"/>
              <a:t>Организация гастролей в сельские населенные пункты;</a:t>
            </a:r>
          </a:p>
          <a:p>
            <a:pPr marL="342900" lvl="0" indent="-342900" algn="just">
              <a:spcAft>
                <a:spcPts val="800"/>
              </a:spcAft>
              <a:buFont typeface="Symbol" panose="05050102010706020507" pitchFamily="18" charset="2"/>
              <a:buChar char=""/>
            </a:pPr>
            <a:r>
              <a:rPr lang="ru-RU" sz="1400" dirty="0"/>
              <a:t>Увеличить продолжительность рабочего дня центра;</a:t>
            </a:r>
          </a:p>
          <a:p>
            <a:pPr marL="342900" lvl="0" indent="-342900" algn="just">
              <a:spcAft>
                <a:spcPts val="800"/>
              </a:spcAft>
              <a:buFont typeface="Symbol" panose="05050102010706020507" pitchFamily="18" charset="2"/>
              <a:buChar char=""/>
            </a:pPr>
            <a:r>
              <a:rPr lang="ru-RU" sz="1400" dirty="0"/>
              <a:t>Открыть буфет в центре;</a:t>
            </a:r>
          </a:p>
          <a:p>
            <a:pPr marL="342900" lvl="0" indent="-342900" algn="just">
              <a:spcAft>
                <a:spcPts val="800"/>
              </a:spcAft>
              <a:buFont typeface="Symbol" panose="05050102010706020507" pitchFamily="18" charset="2"/>
              <a:buChar char=""/>
            </a:pPr>
            <a:r>
              <a:rPr lang="ru-RU" sz="1400" dirty="0"/>
              <a:t>Увеличить количество помещений (очень тесно);</a:t>
            </a:r>
          </a:p>
          <a:p>
            <a:pPr marL="342900" lvl="0" indent="-342900" algn="just">
              <a:spcAft>
                <a:spcPts val="800"/>
              </a:spcAft>
              <a:buFont typeface="Symbol" panose="05050102010706020507" pitchFamily="18" charset="2"/>
              <a:buChar char=""/>
            </a:pPr>
            <a:r>
              <a:rPr lang="ru-RU" sz="1400" dirty="0"/>
              <a:t>Проводить отдельные мероприятия для детей коррекционной школы;</a:t>
            </a:r>
          </a:p>
          <a:p>
            <a:pPr marL="342900" lvl="0" indent="-342900" algn="just">
              <a:spcAft>
                <a:spcPts val="800"/>
              </a:spcAft>
              <a:buFont typeface="Symbol" panose="05050102010706020507" pitchFamily="18" charset="2"/>
              <a:buChar char=""/>
            </a:pPr>
            <a:r>
              <a:rPr lang="ru-RU" sz="1400" dirty="0"/>
              <a:t>Больше рекламировать, размещать информации о центре;</a:t>
            </a:r>
          </a:p>
          <a:p>
            <a:pPr marL="342900" lvl="0" indent="-342900" algn="just">
              <a:spcAft>
                <a:spcPts val="800"/>
              </a:spcAft>
              <a:buFont typeface="Symbol" panose="05050102010706020507" pitchFamily="18" charset="2"/>
              <a:buChar char=""/>
            </a:pPr>
            <a:r>
              <a:rPr lang="ru-RU" sz="1400" dirty="0"/>
              <a:t>Организовывать выездные мероприятия по населенным пунктам региона;</a:t>
            </a:r>
          </a:p>
          <a:p>
            <a:pPr marL="342900" lvl="0" indent="-342900" algn="just">
              <a:spcAft>
                <a:spcPts val="800"/>
              </a:spcAft>
              <a:buFont typeface="Symbol" panose="05050102010706020507" pitchFamily="18" charset="2"/>
              <a:buChar char=""/>
            </a:pPr>
            <a:r>
              <a:rPr lang="ru-RU" sz="1400" dirty="0"/>
              <a:t>Обновить костюмы для выступлений;</a:t>
            </a:r>
          </a:p>
          <a:p>
            <a:pPr marL="342900" lvl="0" indent="-342900" algn="just">
              <a:spcAft>
                <a:spcPts val="800"/>
              </a:spcAft>
              <a:buFont typeface="Symbol" panose="05050102010706020507" pitchFamily="18" charset="2"/>
              <a:buChar char=""/>
            </a:pPr>
            <a:r>
              <a:rPr lang="ru-RU" sz="1400" dirty="0"/>
              <a:t>Организовать помещение для репетиций;</a:t>
            </a:r>
          </a:p>
          <a:p>
            <a:pPr marL="342900" lvl="0" indent="-342900" algn="just">
              <a:spcAft>
                <a:spcPts val="800"/>
              </a:spcAft>
              <a:buFont typeface="Symbol" panose="05050102010706020507" pitchFamily="18" charset="2"/>
              <a:buChar char=""/>
            </a:pPr>
            <a:r>
              <a:rPr lang="ru-RU" sz="1400" dirty="0"/>
              <a:t>Организовать в рамках мероприятия </a:t>
            </a:r>
            <a:r>
              <a:rPr lang="ru-RU" sz="1400" dirty="0" err="1"/>
              <a:t>этнодискотеки</a:t>
            </a:r>
            <a:r>
              <a:rPr lang="ru-RU" sz="1400" dirty="0"/>
              <a:t> обучение старинным танцам;</a:t>
            </a:r>
          </a:p>
          <a:p>
            <a:pPr marL="342900" lvl="0" indent="-342900" algn="just">
              <a:spcAft>
                <a:spcPts val="800"/>
              </a:spcAft>
              <a:buFont typeface="Symbol" panose="05050102010706020507" pitchFamily="18" charset="2"/>
              <a:buChar char=""/>
            </a:pPr>
            <a:r>
              <a:rPr lang="ru-RU" sz="1400" dirty="0"/>
              <a:t>Обустроить отдельный кабинет для встреч землячеств;</a:t>
            </a:r>
          </a:p>
          <a:p>
            <a:pPr marL="342900" lvl="0" indent="-342900" algn="just">
              <a:spcAft>
                <a:spcPts val="800"/>
              </a:spcAft>
              <a:buFont typeface="Symbol" panose="05050102010706020507" pitchFamily="18" charset="2"/>
              <a:buChar char=""/>
            </a:pPr>
            <a:r>
              <a:rPr lang="ru-RU" sz="1400" dirty="0"/>
              <a:t>Проводить выступления национальных коллективов более часто;</a:t>
            </a:r>
          </a:p>
          <a:p>
            <a:pPr marL="342900" lvl="0" indent="-342900" algn="just">
              <a:spcAft>
                <a:spcPts val="800"/>
              </a:spcAft>
              <a:buFont typeface="Symbol" panose="05050102010706020507" pitchFamily="18" charset="2"/>
              <a:buChar char=""/>
            </a:pPr>
            <a:r>
              <a:rPr lang="ru-RU" sz="1400" dirty="0"/>
              <a:t>Увеличить площадки для интерактивных мероприятий;</a:t>
            </a:r>
          </a:p>
          <a:p>
            <a:pPr marL="342900" lvl="0" indent="-342900" algn="just">
              <a:spcAft>
                <a:spcPts val="800"/>
              </a:spcAft>
              <a:buFont typeface="Symbol" panose="05050102010706020507" pitchFamily="18" charset="2"/>
              <a:buChar char=""/>
            </a:pPr>
            <a:r>
              <a:rPr lang="ru-RU" sz="1400" dirty="0"/>
              <a:t>Проводить больше интересных мероприятий;</a:t>
            </a:r>
          </a:p>
          <a:p>
            <a:pPr marL="342900" lvl="0" indent="-342900" algn="just">
              <a:spcAft>
                <a:spcPts val="800"/>
              </a:spcAft>
              <a:buFont typeface="Symbol" panose="05050102010706020507" pitchFamily="18" charset="2"/>
              <a:buChar char=""/>
            </a:pPr>
            <a:r>
              <a:rPr lang="ru-RU" sz="1400" dirty="0"/>
              <a:t>Проводить больше праздников, мероприятий для инвалидов;</a:t>
            </a:r>
          </a:p>
          <a:p>
            <a:pPr marL="342900" lvl="0" indent="-342900" algn="just">
              <a:spcAft>
                <a:spcPts val="800"/>
              </a:spcAft>
              <a:buFont typeface="Symbol" panose="05050102010706020507" pitchFamily="18" charset="2"/>
              <a:buChar char=""/>
            </a:pPr>
            <a:r>
              <a:rPr lang="ru-RU" sz="1400" dirty="0"/>
              <a:t>Нужен новый, современный концертный зал;</a:t>
            </a:r>
          </a:p>
          <a:p>
            <a:pPr marL="342900" lvl="0" indent="-342900" algn="just">
              <a:spcAft>
                <a:spcPts val="800"/>
              </a:spcAft>
              <a:buFont typeface="Symbol" panose="05050102010706020507" pitchFamily="18" charset="2"/>
              <a:buChar char=""/>
            </a:pPr>
            <a:r>
              <a:rPr lang="ru-RU" sz="1400" dirty="0"/>
              <a:t>Улучшить/обновить материально-техническую базу.</a:t>
            </a:r>
            <a:endParaRPr lang="ru-RU" sz="1400" dirty="0">
              <a:effectLst/>
            </a:endParaRPr>
          </a:p>
        </p:txBody>
      </p:sp>
      <p:pic>
        <p:nvPicPr>
          <p:cNvPr id="7" name="Рисунок 6"/>
          <p:cNvPicPr>
            <a:picLocks noChangeAspect="1"/>
          </p:cNvPicPr>
          <p:nvPr/>
        </p:nvPicPr>
        <p:blipFill>
          <a:blip r:embed="rId3">
            <a:duotone>
              <a:schemeClr val="accent2">
                <a:shade val="45000"/>
                <a:satMod val="135000"/>
              </a:schemeClr>
              <a:prstClr val="white"/>
            </a:duotone>
            <a:extLst>
              <a:ext uri="{28A0092B-C50C-407E-A947-70E740481C1C}">
                <a14:useLocalDpi xmlns:a14="http://schemas.microsoft.com/office/drawing/2010/main" val="0"/>
              </a:ext>
            </a:extLst>
          </a:blip>
          <a:stretch>
            <a:fillRect/>
          </a:stretch>
        </p:blipFill>
        <p:spPr>
          <a:xfrm>
            <a:off x="7475797" y="1466680"/>
            <a:ext cx="2336394" cy="2336394"/>
          </a:xfrm>
          <a:prstGeom prst="rect">
            <a:avLst/>
          </a:prstGeom>
        </p:spPr>
      </p:pic>
    </p:spTree>
    <p:extLst>
      <p:ext uri="{BB962C8B-B14F-4D97-AF65-F5344CB8AC3E}">
        <p14:creationId xmlns:p14="http://schemas.microsoft.com/office/powerpoint/2010/main" val="61169983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Заголовок 1"/>
          <p:cNvSpPr txBox="1">
            <a:spLocks/>
          </p:cNvSpPr>
          <p:nvPr/>
        </p:nvSpPr>
        <p:spPr>
          <a:xfrm>
            <a:off x="555933" y="883098"/>
            <a:ext cx="7320376" cy="731086"/>
          </a:xfrm>
          <a:prstGeom prst="rect">
            <a:avLst/>
          </a:prstGeom>
        </p:spPr>
        <p:txBody>
          <a:bodyPr vert="horz" lIns="100836" tIns="50419" rIns="100836" bIns="50419" rtlCol="0" anchor="ctr">
            <a:noAutofit/>
          </a:bodyPr>
          <a:lstStyle>
            <a:lvl1pPr algn="l" defTabSz="914400" rtl="0" eaLnBrk="1" latinLnBrk="0" hangingPunct="1">
              <a:spcBef>
                <a:spcPct val="0"/>
              </a:spcBef>
              <a:buNone/>
              <a:defRPr sz="1800" b="1" i="0" kern="1200">
                <a:solidFill>
                  <a:schemeClr val="tx1"/>
                </a:solidFill>
                <a:latin typeface="Franklin Gothic Book" pitchFamily="34" charset="0"/>
                <a:ea typeface="+mj-ea"/>
                <a:cs typeface="+mj-cs"/>
              </a:defRPr>
            </a:lvl1pPr>
          </a:lstStyle>
          <a:p>
            <a:pPr lvl="0" algn="just"/>
            <a:r>
              <a:rPr lang="ru-RU" sz="2000" i="1" dirty="0" smtClean="0">
                <a:latin typeface="Times New Roman" panose="02020603050405020304" pitchFamily="18" charset="0"/>
                <a:cs typeface="Times New Roman" panose="02020603050405020304" pitchFamily="18" charset="0"/>
              </a:rPr>
              <a:t>ГБУК </a:t>
            </a:r>
            <a:r>
              <a:rPr lang="ru-RU" sz="2000" i="1" dirty="0">
                <a:latin typeface="Times New Roman" panose="02020603050405020304" pitchFamily="18" charset="0"/>
                <a:cs typeface="Times New Roman" panose="02020603050405020304" pitchFamily="18" charset="0"/>
              </a:rPr>
              <a:t>НАО «Ненецкая центральная библиотека имени А.И. </a:t>
            </a:r>
            <a:r>
              <a:rPr lang="ru-RU" sz="2000" i="1" dirty="0" err="1">
                <a:latin typeface="Times New Roman" panose="02020603050405020304" pitchFamily="18" charset="0"/>
                <a:cs typeface="Times New Roman" panose="02020603050405020304" pitchFamily="18" charset="0"/>
              </a:rPr>
              <a:t>Пичкова</a:t>
            </a:r>
            <a:r>
              <a:rPr lang="ru-RU" sz="2000" i="1" dirty="0">
                <a:latin typeface="Times New Roman" panose="02020603050405020304" pitchFamily="18" charset="0"/>
                <a:cs typeface="Times New Roman" panose="02020603050405020304" pitchFamily="18" charset="0"/>
              </a:rPr>
              <a:t>»</a:t>
            </a:r>
            <a:endParaRPr lang="ru-RU" sz="2000" dirty="0">
              <a:latin typeface="Times New Roman" panose="02020603050405020304" pitchFamily="18" charset="0"/>
              <a:cs typeface="Times New Roman" panose="02020603050405020304" pitchFamily="18" charset="0"/>
            </a:endParaRPr>
          </a:p>
        </p:txBody>
      </p:sp>
      <p:sp>
        <p:nvSpPr>
          <p:cNvPr id="24" name="Text Box 6"/>
          <p:cNvSpPr txBox="1">
            <a:spLocks noChangeArrowheads="1"/>
          </p:cNvSpPr>
          <p:nvPr/>
        </p:nvSpPr>
        <p:spPr bwMode="auto">
          <a:xfrm>
            <a:off x="6752591" y="6615748"/>
            <a:ext cx="3153410" cy="242252"/>
          </a:xfrm>
          <a:prstGeom prst="rect">
            <a:avLst/>
          </a:prstGeom>
          <a:solidFill>
            <a:srgbClr val="FF944B"/>
          </a:solidFill>
          <a:ln>
            <a:noFill/>
          </a:ln>
          <a:effectLst/>
          <a:extLst>
            <a:ext uri="{91240B29-F687-4F45-9708-019B960494DF}">
              <a14:hiddenLine xmlns:a14="http://schemas.microsoft.com/office/drawing/2010/main" w="9525" cap="flat" cmpd="sng">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lIns="99436" tIns="51819" rIns="99436" bIns="51819">
            <a:spAutoFit/>
          </a:bodyPr>
          <a:lstStyle>
            <a:defPPr>
              <a:defRPr lang="en-US"/>
            </a:defPPr>
            <a:lvl1pPr algn="l" rtl="0" fontAlgn="base">
              <a:spcBef>
                <a:spcPct val="0"/>
              </a:spcBef>
              <a:spcAft>
                <a:spcPct val="0"/>
              </a:spcAft>
              <a:buFont typeface="Arial" pitchFamily="34" charset="0"/>
              <a:defRPr kern="1200">
                <a:solidFill>
                  <a:schemeClr val="tx1"/>
                </a:solidFill>
                <a:latin typeface="Arial" pitchFamily="34" charset="0"/>
                <a:ea typeface="+mn-ea"/>
                <a:cs typeface="Arial" pitchFamily="34" charset="0"/>
              </a:defRPr>
            </a:lvl1pPr>
            <a:lvl2pPr marL="457200" algn="l" rtl="0" fontAlgn="base">
              <a:spcBef>
                <a:spcPct val="0"/>
              </a:spcBef>
              <a:spcAft>
                <a:spcPct val="0"/>
              </a:spcAft>
              <a:buFont typeface="Arial" pitchFamily="34" charset="0"/>
              <a:defRPr kern="1200">
                <a:solidFill>
                  <a:schemeClr val="tx1"/>
                </a:solidFill>
                <a:latin typeface="Arial" pitchFamily="34" charset="0"/>
                <a:ea typeface="+mn-ea"/>
                <a:cs typeface="Arial" pitchFamily="34" charset="0"/>
              </a:defRPr>
            </a:lvl2pPr>
            <a:lvl3pPr marL="914400" algn="l" rtl="0" fontAlgn="base">
              <a:spcBef>
                <a:spcPct val="0"/>
              </a:spcBef>
              <a:spcAft>
                <a:spcPct val="0"/>
              </a:spcAft>
              <a:buFont typeface="Arial" pitchFamily="34" charset="0"/>
              <a:defRPr kern="1200">
                <a:solidFill>
                  <a:schemeClr val="tx1"/>
                </a:solidFill>
                <a:latin typeface="Arial" pitchFamily="34" charset="0"/>
                <a:ea typeface="+mn-ea"/>
                <a:cs typeface="Arial" pitchFamily="34" charset="0"/>
              </a:defRPr>
            </a:lvl3pPr>
            <a:lvl4pPr marL="1371600" algn="l" rtl="0" fontAlgn="base">
              <a:spcBef>
                <a:spcPct val="0"/>
              </a:spcBef>
              <a:spcAft>
                <a:spcPct val="0"/>
              </a:spcAft>
              <a:buFont typeface="Arial" pitchFamily="34" charset="0"/>
              <a:defRPr kern="1200">
                <a:solidFill>
                  <a:schemeClr val="tx1"/>
                </a:solidFill>
                <a:latin typeface="Arial" pitchFamily="34" charset="0"/>
                <a:ea typeface="+mn-ea"/>
                <a:cs typeface="Arial" pitchFamily="34" charset="0"/>
              </a:defRPr>
            </a:lvl4pPr>
            <a:lvl5pPr marL="1828800" algn="l" rtl="0" fontAlgn="base">
              <a:spcBef>
                <a:spcPct val="0"/>
              </a:spcBef>
              <a:spcAft>
                <a:spcPct val="0"/>
              </a:spcAft>
              <a:buFont typeface="Arial" pitchFamily="34" charset="0"/>
              <a:defRPr kern="1200">
                <a:solidFill>
                  <a:schemeClr val="tx1"/>
                </a:solidFill>
                <a:latin typeface="Arial" pitchFamily="34" charset="0"/>
                <a:ea typeface="+mn-ea"/>
                <a:cs typeface="Arial" pitchFamily="34" charset="0"/>
              </a:defRPr>
            </a:lvl5pPr>
            <a:lvl6pPr marL="2286000" algn="l" defTabSz="914400" rtl="0" eaLnBrk="1" latinLnBrk="0" hangingPunct="1">
              <a:defRPr kern="1200">
                <a:solidFill>
                  <a:schemeClr val="tx1"/>
                </a:solidFill>
                <a:latin typeface="Arial" pitchFamily="34" charset="0"/>
                <a:ea typeface="+mn-ea"/>
                <a:cs typeface="Arial" pitchFamily="34" charset="0"/>
              </a:defRPr>
            </a:lvl6pPr>
            <a:lvl7pPr marL="2743200" algn="l" defTabSz="914400" rtl="0" eaLnBrk="1" latinLnBrk="0" hangingPunct="1">
              <a:defRPr kern="1200">
                <a:solidFill>
                  <a:schemeClr val="tx1"/>
                </a:solidFill>
                <a:latin typeface="Arial" pitchFamily="34" charset="0"/>
                <a:ea typeface="+mn-ea"/>
                <a:cs typeface="Arial" pitchFamily="34" charset="0"/>
              </a:defRPr>
            </a:lvl7pPr>
            <a:lvl8pPr marL="3200400" algn="l" defTabSz="914400" rtl="0" eaLnBrk="1" latinLnBrk="0" hangingPunct="1">
              <a:defRPr kern="1200">
                <a:solidFill>
                  <a:schemeClr val="tx1"/>
                </a:solidFill>
                <a:latin typeface="Arial" pitchFamily="34" charset="0"/>
                <a:ea typeface="+mn-ea"/>
                <a:cs typeface="Arial" pitchFamily="34" charset="0"/>
              </a:defRPr>
            </a:lvl8pPr>
            <a:lvl9pPr marL="3657600" algn="l" defTabSz="914400" rtl="0" eaLnBrk="1" latinLnBrk="0" hangingPunct="1">
              <a:defRPr kern="1200">
                <a:solidFill>
                  <a:schemeClr val="tx1"/>
                </a:solidFill>
                <a:latin typeface="Arial" pitchFamily="34" charset="0"/>
                <a:ea typeface="+mn-ea"/>
                <a:cs typeface="Arial" pitchFamily="34" charset="0"/>
              </a:defRPr>
            </a:lvl9pPr>
          </a:lstStyle>
          <a:p>
            <a:pPr algn="ctr"/>
            <a:r>
              <a:rPr lang="ru-RU" altLang="en-US" sz="894" b="1" dirty="0">
                <a:solidFill>
                  <a:schemeClr val="bg1"/>
                </a:solidFill>
                <a:latin typeface="Segoe UI" pitchFamily="34" charset="0"/>
                <a:cs typeface="Segoe UI" pitchFamily="34" charset="0"/>
              </a:rPr>
              <a:t>© 2018 Научно-технический центр ПЕРСПЕКТИВА</a:t>
            </a:r>
            <a:endParaRPr lang="ru-RU" altLang="en-US" sz="894" dirty="0">
              <a:solidFill>
                <a:schemeClr val="bg1"/>
              </a:solidFill>
            </a:endParaRPr>
          </a:p>
        </p:txBody>
      </p:sp>
      <p:sp>
        <p:nvSpPr>
          <p:cNvPr id="8" name="Заголовок 1"/>
          <p:cNvSpPr txBox="1">
            <a:spLocks/>
          </p:cNvSpPr>
          <p:nvPr/>
        </p:nvSpPr>
        <p:spPr>
          <a:xfrm>
            <a:off x="1879669" y="0"/>
            <a:ext cx="6945877" cy="883098"/>
          </a:xfrm>
          <a:prstGeom prst="rect">
            <a:avLst/>
          </a:prstGeom>
        </p:spPr>
        <p:txBody>
          <a:bodyPr vert="horz" lIns="100836" tIns="50419" rIns="100836" bIns="50419" rtlCol="0" anchor="ctr">
            <a:normAutofit fontScale="97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lvl="1" defTabSz="1008358" fontAlgn="auto">
              <a:spcBef>
                <a:spcPts val="0"/>
              </a:spcBef>
              <a:spcAft>
                <a:spcPts val="0"/>
              </a:spcAft>
              <a:defRPr/>
            </a:pPr>
            <a:r>
              <a:rPr lang="ru-RU" sz="1700" b="1" kern="0" dirty="0">
                <a:solidFill>
                  <a:srgbClr val="F79646">
                    <a:lumMod val="50000"/>
                  </a:srgbClr>
                </a:solidFill>
                <a:latin typeface="Franklin Gothic Book" panose="020B0503020102020204" pitchFamily="34" charset="0"/>
                <a:cs typeface="Times New Roman" panose="02020603050405020304" pitchFamily="18" charset="0"/>
              </a:rPr>
              <a:t>Результаты расчетов по показателям в разрезе учреждений</a:t>
            </a:r>
          </a:p>
        </p:txBody>
      </p:sp>
      <p:sp>
        <p:nvSpPr>
          <p:cNvPr id="10" name="Объект 2"/>
          <p:cNvSpPr txBox="1">
            <a:spLocks/>
          </p:cNvSpPr>
          <p:nvPr/>
        </p:nvSpPr>
        <p:spPr>
          <a:xfrm>
            <a:off x="382731" y="1091165"/>
            <a:ext cx="9181062" cy="5015566"/>
          </a:xfrm>
          <a:prstGeom prst="rect">
            <a:avLst/>
          </a:prstGeom>
        </p:spPr>
        <p:txBody>
          <a:bodyPr vert="horz" lIns="100836" tIns="50419" rIns="100836" bIns="50419"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70000"/>
              </a:lnSpc>
              <a:buNone/>
            </a:pPr>
            <a:r>
              <a:rPr lang="ru-RU" sz="3982" b="1" dirty="0">
                <a:solidFill>
                  <a:srgbClr val="443030"/>
                </a:solidFill>
                <a:latin typeface="Arial" panose="020B0604020202020204" pitchFamily="34" charset="0"/>
                <a:cs typeface="Arial" panose="020B0604020202020204" pitchFamily="34" charset="0"/>
              </a:rPr>
              <a:t>   </a:t>
            </a:r>
            <a:endParaRPr lang="ru-RU" sz="5201" dirty="0">
              <a:solidFill>
                <a:srgbClr val="443030"/>
              </a:solidFill>
              <a:latin typeface="Franklin Gothic Book" panose="020B0503020102020204" pitchFamily="34" charset="0"/>
            </a:endParaRPr>
          </a:p>
        </p:txBody>
      </p:sp>
      <p:sp>
        <p:nvSpPr>
          <p:cNvPr id="3" name="Номер слайда 2"/>
          <p:cNvSpPr>
            <a:spLocks noGrp="1"/>
          </p:cNvSpPr>
          <p:nvPr>
            <p:ph type="sldNum" sz="quarter" idx="12"/>
          </p:nvPr>
        </p:nvSpPr>
        <p:spPr/>
        <p:txBody>
          <a:bodyPr/>
          <a:lstStyle/>
          <a:p>
            <a:fld id="{04660E3D-4465-45F9-BB40-432F6F55E339}" type="slidenum">
              <a:rPr lang="en-US" altLang="ru-RU" smtClean="0"/>
              <a:pPr/>
              <a:t>7</a:t>
            </a:fld>
            <a:endParaRPr lang="en-US" altLang="ru-RU" dirty="0"/>
          </a:p>
        </p:txBody>
      </p:sp>
      <p:sp>
        <p:nvSpPr>
          <p:cNvPr id="7" name="Прямоугольник 6"/>
          <p:cNvSpPr/>
          <p:nvPr/>
        </p:nvSpPr>
        <p:spPr>
          <a:xfrm>
            <a:off x="382731" y="1586741"/>
            <a:ext cx="4953000" cy="2031325"/>
          </a:xfrm>
          <a:prstGeom prst="rect">
            <a:avLst/>
          </a:prstGeom>
        </p:spPr>
        <p:txBody>
          <a:bodyPr>
            <a:spAutoFit/>
          </a:bodyPr>
          <a:lstStyle/>
          <a:p>
            <a:pPr indent="450215" algn="just">
              <a:spcAft>
                <a:spcPts val="0"/>
              </a:spcAft>
            </a:pPr>
            <a:r>
              <a:rPr lang="ru-RU" dirty="0">
                <a:latin typeface="Times New Roman" panose="02020603050405020304" pitchFamily="18" charset="0"/>
                <a:ea typeface="Times New Roman" panose="02020603050405020304" pitchFamily="18" charset="0"/>
              </a:rPr>
              <a:t>Всего в учреждении опрошено 203 респондента. Официальный сайт учреждения, который был проанализирован в ходе проведения независимой оценки: </a:t>
            </a:r>
            <a:r>
              <a:rPr lang="ru-RU" dirty="0">
                <a:latin typeface="Times New Roman" panose="02020603050405020304" pitchFamily="18" charset="0"/>
                <a:ea typeface="Times New Roman" panose="02020603050405020304" pitchFamily="18" charset="0"/>
                <a:hlinkClick r:id="rId3"/>
              </a:rPr>
              <a:t>http://www.nenlib.ru/jirbis2</a:t>
            </a:r>
            <a:r>
              <a:rPr lang="ru-RU" dirty="0" smtClean="0">
                <a:latin typeface="Times New Roman" panose="02020603050405020304" pitchFamily="18" charset="0"/>
                <a:ea typeface="Times New Roman" panose="02020603050405020304" pitchFamily="18" charset="0"/>
                <a:hlinkClick r:id="rId3"/>
              </a:rPr>
              <a:t>//</a:t>
            </a:r>
            <a:endParaRPr lang="ru-RU" sz="1600" dirty="0" smtClean="0">
              <a:latin typeface="Times New Roman" panose="02020603050405020304" pitchFamily="18" charset="0"/>
              <a:ea typeface="Times New Roman" panose="02020603050405020304" pitchFamily="18" charset="0"/>
            </a:endParaRPr>
          </a:p>
          <a:p>
            <a:pPr indent="450215" algn="just">
              <a:spcAft>
                <a:spcPts val="0"/>
              </a:spcAft>
            </a:pPr>
            <a:r>
              <a:rPr lang="ru-RU" dirty="0" smtClean="0">
                <a:latin typeface="Times New Roman" panose="02020603050405020304" pitchFamily="18" charset="0"/>
                <a:ea typeface="Times New Roman" panose="02020603050405020304" pitchFamily="18" charset="0"/>
              </a:rPr>
              <a:t>Общие </a:t>
            </a:r>
            <a:r>
              <a:rPr lang="ru-RU" dirty="0">
                <a:latin typeface="Times New Roman" panose="02020603050405020304" pitchFamily="18" charset="0"/>
                <a:ea typeface="Times New Roman" panose="02020603050405020304" pitchFamily="18" charset="0"/>
              </a:rPr>
              <a:t>итоговые баллы по учреждению составили: 470,02 баллов. </a:t>
            </a:r>
            <a:endParaRPr lang="ru-RU" dirty="0"/>
          </a:p>
        </p:txBody>
      </p:sp>
      <p:sp>
        <p:nvSpPr>
          <p:cNvPr id="9" name="Прямоугольник 8"/>
          <p:cNvSpPr/>
          <p:nvPr/>
        </p:nvSpPr>
        <p:spPr>
          <a:xfrm>
            <a:off x="4216121" y="3814663"/>
            <a:ext cx="4953000" cy="2308324"/>
          </a:xfrm>
          <a:prstGeom prst="rect">
            <a:avLst/>
          </a:prstGeom>
        </p:spPr>
        <p:txBody>
          <a:bodyPr>
            <a:spAutoFit/>
          </a:bodyPr>
          <a:lstStyle/>
          <a:p>
            <a:pPr indent="450215" algn="just">
              <a:spcAft>
                <a:spcPts val="0"/>
              </a:spcAft>
            </a:pPr>
            <a:r>
              <a:rPr lang="ru-RU" b="1" dirty="0">
                <a:latin typeface="Times New Roman" panose="02020603050405020304" pitchFamily="18" charset="0"/>
                <a:ea typeface="Times New Roman" panose="02020603050405020304" pitchFamily="18" charset="0"/>
              </a:rPr>
              <a:t>По результатам проведенной независимой оценки по учреждению можно представить следующие рекомендации и пожелания:</a:t>
            </a:r>
            <a:endParaRPr lang="ru-RU" sz="1600" b="1" dirty="0">
              <a:latin typeface="Times New Roman" panose="02020603050405020304" pitchFamily="18" charset="0"/>
              <a:ea typeface="Times New Roman" panose="02020603050405020304" pitchFamily="18" charset="0"/>
            </a:endParaRPr>
          </a:p>
          <a:p>
            <a:pPr indent="450215" algn="just">
              <a:spcAft>
                <a:spcPts val="0"/>
              </a:spcAft>
            </a:pPr>
            <a:r>
              <a:rPr lang="ru-RU" dirty="0">
                <a:latin typeface="Times New Roman" panose="02020603050405020304" pitchFamily="18" charset="0"/>
                <a:ea typeface="Times New Roman" panose="02020603050405020304" pitchFamily="18" charset="0"/>
              </a:rPr>
              <a:t>Интервьюер в ходе наблюдения не отмечает каких-либо недочетов в работе учреждения. Напротив, указывает, что библиотека уютная, чистая, персонал приветлив.</a:t>
            </a:r>
            <a:endParaRPr lang="ru-RU" sz="1600" dirty="0">
              <a:effectLst/>
              <a:latin typeface="Times New Roman" panose="02020603050405020304" pitchFamily="18" charset="0"/>
              <a:ea typeface="Times New Roman" panose="02020603050405020304" pitchFamily="18" charset="0"/>
            </a:endParaRPr>
          </a:p>
        </p:txBody>
      </p:sp>
      <p:pic>
        <p:nvPicPr>
          <p:cNvPr id="11" name="Рисунок 10"/>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58217" y="3826133"/>
            <a:ext cx="2204530" cy="2253520"/>
          </a:xfrm>
          <a:prstGeom prst="rect">
            <a:avLst/>
          </a:prstGeom>
        </p:spPr>
      </p:pic>
      <p:pic>
        <p:nvPicPr>
          <p:cNvPr id="12" name="Рисунок 11"/>
          <p:cNvPicPr>
            <a:picLocks noChangeAspect="1"/>
          </p:cNvPicPr>
          <p:nvPr/>
        </p:nvPicPr>
        <p:blipFill>
          <a:blip r:embed="rId5" cstate="print">
            <a:duotone>
              <a:schemeClr val="accent1">
                <a:shade val="45000"/>
                <a:satMod val="135000"/>
              </a:schemeClr>
              <a:prstClr val="white"/>
            </a:duotone>
            <a:extLst>
              <a:ext uri="{28A0092B-C50C-407E-A947-70E740481C1C}">
                <a14:useLocalDpi xmlns:a14="http://schemas.microsoft.com/office/drawing/2010/main" val="0"/>
              </a:ext>
            </a:extLst>
          </a:blip>
          <a:stretch>
            <a:fillRect/>
          </a:stretch>
        </p:blipFill>
        <p:spPr>
          <a:xfrm>
            <a:off x="6361592" y="1722458"/>
            <a:ext cx="1475415" cy="1759890"/>
          </a:xfrm>
          <a:prstGeom prst="rect">
            <a:avLst/>
          </a:prstGeom>
        </p:spPr>
      </p:pic>
    </p:spTree>
    <p:extLst>
      <p:ext uri="{BB962C8B-B14F-4D97-AF65-F5344CB8AC3E}">
        <p14:creationId xmlns:p14="http://schemas.microsoft.com/office/powerpoint/2010/main" val="122411178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Заголовок 1"/>
          <p:cNvSpPr txBox="1">
            <a:spLocks/>
          </p:cNvSpPr>
          <p:nvPr/>
        </p:nvSpPr>
        <p:spPr>
          <a:xfrm>
            <a:off x="763751" y="994885"/>
            <a:ext cx="6046625" cy="731086"/>
          </a:xfrm>
          <a:prstGeom prst="rect">
            <a:avLst/>
          </a:prstGeom>
        </p:spPr>
        <p:txBody>
          <a:bodyPr vert="horz" lIns="100836" tIns="50419" rIns="100836" bIns="50419" rtlCol="0" anchor="ctr">
            <a:noAutofit/>
          </a:bodyPr>
          <a:lstStyle>
            <a:lvl1pPr algn="l" defTabSz="914400" rtl="0" eaLnBrk="1" latinLnBrk="0" hangingPunct="1">
              <a:spcBef>
                <a:spcPct val="0"/>
              </a:spcBef>
              <a:buNone/>
              <a:defRPr sz="1800" b="1" i="0" kern="1200">
                <a:solidFill>
                  <a:schemeClr val="tx1"/>
                </a:solidFill>
                <a:latin typeface="Franklin Gothic Book" pitchFamily="34" charset="0"/>
                <a:ea typeface="+mj-ea"/>
                <a:cs typeface="+mj-cs"/>
              </a:defRPr>
            </a:lvl1pPr>
          </a:lstStyle>
          <a:p>
            <a:endParaRPr lang="ru-RU" sz="2682" cap="small" dirty="0">
              <a:solidFill>
                <a:srgbClr val="993366"/>
              </a:solidFill>
              <a:latin typeface="Calibri"/>
              <a:cs typeface="Times New Roman" pitchFamily="18" charset="0"/>
            </a:endParaRPr>
          </a:p>
        </p:txBody>
      </p:sp>
      <p:sp>
        <p:nvSpPr>
          <p:cNvPr id="24" name="Text Box 6"/>
          <p:cNvSpPr txBox="1">
            <a:spLocks noChangeArrowheads="1"/>
          </p:cNvSpPr>
          <p:nvPr/>
        </p:nvSpPr>
        <p:spPr bwMode="auto">
          <a:xfrm>
            <a:off x="6752591" y="6615748"/>
            <a:ext cx="3153410" cy="242252"/>
          </a:xfrm>
          <a:prstGeom prst="rect">
            <a:avLst/>
          </a:prstGeom>
          <a:solidFill>
            <a:srgbClr val="FF944B"/>
          </a:solidFill>
          <a:ln>
            <a:noFill/>
          </a:ln>
          <a:effectLst/>
          <a:extLst>
            <a:ext uri="{91240B29-F687-4F45-9708-019B960494DF}">
              <a14:hiddenLine xmlns:a14="http://schemas.microsoft.com/office/drawing/2010/main" w="9525" cap="flat" cmpd="sng">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lIns="99436" tIns="51819" rIns="99436" bIns="51819">
            <a:spAutoFit/>
          </a:bodyPr>
          <a:lstStyle>
            <a:defPPr>
              <a:defRPr lang="en-US"/>
            </a:defPPr>
            <a:lvl1pPr algn="l" rtl="0" fontAlgn="base">
              <a:spcBef>
                <a:spcPct val="0"/>
              </a:spcBef>
              <a:spcAft>
                <a:spcPct val="0"/>
              </a:spcAft>
              <a:buFont typeface="Arial" pitchFamily="34" charset="0"/>
              <a:defRPr kern="1200">
                <a:solidFill>
                  <a:schemeClr val="tx1"/>
                </a:solidFill>
                <a:latin typeface="Arial" pitchFamily="34" charset="0"/>
                <a:ea typeface="+mn-ea"/>
                <a:cs typeface="Arial" pitchFamily="34" charset="0"/>
              </a:defRPr>
            </a:lvl1pPr>
            <a:lvl2pPr marL="457200" algn="l" rtl="0" fontAlgn="base">
              <a:spcBef>
                <a:spcPct val="0"/>
              </a:spcBef>
              <a:spcAft>
                <a:spcPct val="0"/>
              </a:spcAft>
              <a:buFont typeface="Arial" pitchFamily="34" charset="0"/>
              <a:defRPr kern="1200">
                <a:solidFill>
                  <a:schemeClr val="tx1"/>
                </a:solidFill>
                <a:latin typeface="Arial" pitchFamily="34" charset="0"/>
                <a:ea typeface="+mn-ea"/>
                <a:cs typeface="Arial" pitchFamily="34" charset="0"/>
              </a:defRPr>
            </a:lvl2pPr>
            <a:lvl3pPr marL="914400" algn="l" rtl="0" fontAlgn="base">
              <a:spcBef>
                <a:spcPct val="0"/>
              </a:spcBef>
              <a:spcAft>
                <a:spcPct val="0"/>
              </a:spcAft>
              <a:buFont typeface="Arial" pitchFamily="34" charset="0"/>
              <a:defRPr kern="1200">
                <a:solidFill>
                  <a:schemeClr val="tx1"/>
                </a:solidFill>
                <a:latin typeface="Arial" pitchFamily="34" charset="0"/>
                <a:ea typeface="+mn-ea"/>
                <a:cs typeface="Arial" pitchFamily="34" charset="0"/>
              </a:defRPr>
            </a:lvl3pPr>
            <a:lvl4pPr marL="1371600" algn="l" rtl="0" fontAlgn="base">
              <a:spcBef>
                <a:spcPct val="0"/>
              </a:spcBef>
              <a:spcAft>
                <a:spcPct val="0"/>
              </a:spcAft>
              <a:buFont typeface="Arial" pitchFamily="34" charset="0"/>
              <a:defRPr kern="1200">
                <a:solidFill>
                  <a:schemeClr val="tx1"/>
                </a:solidFill>
                <a:latin typeface="Arial" pitchFamily="34" charset="0"/>
                <a:ea typeface="+mn-ea"/>
                <a:cs typeface="Arial" pitchFamily="34" charset="0"/>
              </a:defRPr>
            </a:lvl4pPr>
            <a:lvl5pPr marL="1828800" algn="l" rtl="0" fontAlgn="base">
              <a:spcBef>
                <a:spcPct val="0"/>
              </a:spcBef>
              <a:spcAft>
                <a:spcPct val="0"/>
              </a:spcAft>
              <a:buFont typeface="Arial" pitchFamily="34" charset="0"/>
              <a:defRPr kern="1200">
                <a:solidFill>
                  <a:schemeClr val="tx1"/>
                </a:solidFill>
                <a:latin typeface="Arial" pitchFamily="34" charset="0"/>
                <a:ea typeface="+mn-ea"/>
                <a:cs typeface="Arial" pitchFamily="34" charset="0"/>
              </a:defRPr>
            </a:lvl5pPr>
            <a:lvl6pPr marL="2286000" algn="l" defTabSz="914400" rtl="0" eaLnBrk="1" latinLnBrk="0" hangingPunct="1">
              <a:defRPr kern="1200">
                <a:solidFill>
                  <a:schemeClr val="tx1"/>
                </a:solidFill>
                <a:latin typeface="Arial" pitchFamily="34" charset="0"/>
                <a:ea typeface="+mn-ea"/>
                <a:cs typeface="Arial" pitchFamily="34" charset="0"/>
              </a:defRPr>
            </a:lvl6pPr>
            <a:lvl7pPr marL="2743200" algn="l" defTabSz="914400" rtl="0" eaLnBrk="1" latinLnBrk="0" hangingPunct="1">
              <a:defRPr kern="1200">
                <a:solidFill>
                  <a:schemeClr val="tx1"/>
                </a:solidFill>
                <a:latin typeface="Arial" pitchFamily="34" charset="0"/>
                <a:ea typeface="+mn-ea"/>
                <a:cs typeface="Arial" pitchFamily="34" charset="0"/>
              </a:defRPr>
            </a:lvl7pPr>
            <a:lvl8pPr marL="3200400" algn="l" defTabSz="914400" rtl="0" eaLnBrk="1" latinLnBrk="0" hangingPunct="1">
              <a:defRPr kern="1200">
                <a:solidFill>
                  <a:schemeClr val="tx1"/>
                </a:solidFill>
                <a:latin typeface="Arial" pitchFamily="34" charset="0"/>
                <a:ea typeface="+mn-ea"/>
                <a:cs typeface="Arial" pitchFamily="34" charset="0"/>
              </a:defRPr>
            </a:lvl8pPr>
            <a:lvl9pPr marL="3657600" algn="l" defTabSz="914400" rtl="0" eaLnBrk="1" latinLnBrk="0" hangingPunct="1">
              <a:defRPr kern="1200">
                <a:solidFill>
                  <a:schemeClr val="tx1"/>
                </a:solidFill>
                <a:latin typeface="Arial" pitchFamily="34" charset="0"/>
                <a:ea typeface="+mn-ea"/>
                <a:cs typeface="Arial" pitchFamily="34" charset="0"/>
              </a:defRPr>
            </a:lvl9pPr>
          </a:lstStyle>
          <a:p>
            <a:pPr algn="ctr"/>
            <a:r>
              <a:rPr lang="ru-RU" altLang="en-US" sz="894" b="1" dirty="0">
                <a:solidFill>
                  <a:schemeClr val="bg1"/>
                </a:solidFill>
                <a:latin typeface="Segoe UI" pitchFamily="34" charset="0"/>
                <a:cs typeface="Segoe UI" pitchFamily="34" charset="0"/>
              </a:rPr>
              <a:t>© 2018 Научно-технический центр ПЕРСПЕКТИВА</a:t>
            </a:r>
            <a:endParaRPr lang="ru-RU" altLang="en-US" sz="894" dirty="0">
              <a:solidFill>
                <a:schemeClr val="bg1"/>
              </a:solidFill>
            </a:endParaRPr>
          </a:p>
        </p:txBody>
      </p:sp>
      <p:sp>
        <p:nvSpPr>
          <p:cNvPr id="8" name="Заголовок 1"/>
          <p:cNvSpPr txBox="1">
            <a:spLocks/>
          </p:cNvSpPr>
          <p:nvPr/>
        </p:nvSpPr>
        <p:spPr>
          <a:xfrm>
            <a:off x="1879669" y="0"/>
            <a:ext cx="6945877" cy="883098"/>
          </a:xfrm>
          <a:prstGeom prst="rect">
            <a:avLst/>
          </a:prstGeom>
        </p:spPr>
        <p:txBody>
          <a:bodyPr vert="horz" lIns="100836" tIns="50419" rIns="100836" bIns="50419" rtlCol="0" anchor="ctr">
            <a:normAutofit fontScale="97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lvl="1" defTabSz="1008358" fontAlgn="auto">
              <a:spcBef>
                <a:spcPts val="0"/>
              </a:spcBef>
              <a:spcAft>
                <a:spcPts val="0"/>
              </a:spcAft>
              <a:defRPr/>
            </a:pPr>
            <a:r>
              <a:rPr lang="ru-RU" sz="1700" b="1" kern="0" dirty="0">
                <a:solidFill>
                  <a:srgbClr val="F79646">
                    <a:lumMod val="50000"/>
                  </a:srgbClr>
                </a:solidFill>
                <a:latin typeface="Franklin Gothic Book" panose="020B0503020102020204" pitchFamily="34" charset="0"/>
                <a:cs typeface="Times New Roman" panose="02020603050405020304" pitchFamily="18" charset="0"/>
              </a:rPr>
              <a:t>Результаты расчетов по показателям в разрезе учреждений</a:t>
            </a:r>
          </a:p>
        </p:txBody>
      </p:sp>
      <p:sp>
        <p:nvSpPr>
          <p:cNvPr id="10" name="Объект 2"/>
          <p:cNvSpPr txBox="1">
            <a:spLocks/>
          </p:cNvSpPr>
          <p:nvPr/>
        </p:nvSpPr>
        <p:spPr>
          <a:xfrm>
            <a:off x="382731" y="1091165"/>
            <a:ext cx="9181062" cy="5015566"/>
          </a:xfrm>
          <a:prstGeom prst="rect">
            <a:avLst/>
          </a:prstGeom>
        </p:spPr>
        <p:txBody>
          <a:bodyPr vert="horz" lIns="100836" tIns="50419" rIns="100836" bIns="50419"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70000"/>
              </a:lnSpc>
              <a:buNone/>
            </a:pPr>
            <a:r>
              <a:rPr lang="ru-RU" sz="3982" b="1" dirty="0">
                <a:solidFill>
                  <a:srgbClr val="443030"/>
                </a:solidFill>
                <a:latin typeface="Arial" panose="020B0604020202020204" pitchFamily="34" charset="0"/>
                <a:cs typeface="Arial" panose="020B0604020202020204" pitchFamily="34" charset="0"/>
              </a:rPr>
              <a:t>   </a:t>
            </a:r>
            <a:endParaRPr lang="ru-RU" sz="5201" dirty="0">
              <a:solidFill>
                <a:srgbClr val="443030"/>
              </a:solidFill>
              <a:latin typeface="Franklin Gothic Book" panose="020B0503020102020204" pitchFamily="34" charset="0"/>
            </a:endParaRPr>
          </a:p>
        </p:txBody>
      </p:sp>
      <p:sp>
        <p:nvSpPr>
          <p:cNvPr id="3" name="Номер слайда 2"/>
          <p:cNvSpPr>
            <a:spLocks noGrp="1"/>
          </p:cNvSpPr>
          <p:nvPr>
            <p:ph type="sldNum" sz="quarter" idx="12"/>
          </p:nvPr>
        </p:nvSpPr>
        <p:spPr/>
        <p:txBody>
          <a:bodyPr/>
          <a:lstStyle/>
          <a:p>
            <a:fld id="{04660E3D-4465-45F9-BB40-432F6F55E339}" type="slidenum">
              <a:rPr lang="en-US" altLang="ru-RU" smtClean="0"/>
              <a:pPr/>
              <a:t>8</a:t>
            </a:fld>
            <a:endParaRPr lang="en-US" altLang="ru-RU" dirty="0"/>
          </a:p>
        </p:txBody>
      </p:sp>
      <p:sp>
        <p:nvSpPr>
          <p:cNvPr id="7" name="Прямоугольник 6"/>
          <p:cNvSpPr/>
          <p:nvPr/>
        </p:nvSpPr>
        <p:spPr>
          <a:xfrm>
            <a:off x="585355" y="1118701"/>
            <a:ext cx="4953000" cy="4031873"/>
          </a:xfrm>
          <a:prstGeom prst="rect">
            <a:avLst/>
          </a:prstGeom>
        </p:spPr>
        <p:txBody>
          <a:bodyPr>
            <a:spAutoFit/>
          </a:bodyPr>
          <a:lstStyle/>
          <a:p>
            <a:pPr indent="450215" algn="just">
              <a:spcAft>
                <a:spcPts val="0"/>
              </a:spcAft>
            </a:pPr>
            <a:r>
              <a:rPr lang="ru-RU" sz="2000" b="1" dirty="0">
                <a:latin typeface="Times New Roman" panose="02020603050405020304" pitchFamily="18" charset="0"/>
                <a:ea typeface="Times New Roman" panose="02020603050405020304" pitchFamily="18" charset="0"/>
              </a:rPr>
              <a:t>Рекомендации респондентов (получателей услуг):</a:t>
            </a:r>
            <a:endParaRPr lang="ru-RU" b="1" dirty="0">
              <a:latin typeface="Times New Roman" panose="02020603050405020304" pitchFamily="18" charset="0"/>
              <a:ea typeface="Times New Roman" panose="02020603050405020304" pitchFamily="18" charset="0"/>
            </a:endParaRPr>
          </a:p>
          <a:p>
            <a:pPr marL="342900" lvl="0" indent="-342900" algn="just">
              <a:spcAft>
                <a:spcPts val="0"/>
              </a:spcAft>
              <a:buFont typeface="Symbol" panose="05050102010706020507" pitchFamily="18" charset="2"/>
              <a:buChar char=""/>
            </a:pPr>
            <a:r>
              <a:rPr lang="ru-RU" dirty="0">
                <a:latin typeface="Times New Roman" panose="02020603050405020304" pitchFamily="18" charset="0"/>
                <a:ea typeface="Times New Roman" panose="02020603050405020304" pitchFamily="18" charset="0"/>
              </a:rPr>
              <a:t>По возможности увеличить площадь библиотеки, увеличить количество помещений;</a:t>
            </a:r>
            <a:endParaRPr lang="ru-RU" sz="1600" dirty="0">
              <a:latin typeface="Times New Roman" panose="02020603050405020304" pitchFamily="18" charset="0"/>
              <a:ea typeface="Times New Roman" panose="02020603050405020304" pitchFamily="18" charset="0"/>
            </a:endParaRPr>
          </a:p>
          <a:p>
            <a:pPr marL="342900" lvl="0" indent="-342900" algn="just">
              <a:spcAft>
                <a:spcPts val="0"/>
              </a:spcAft>
              <a:buFont typeface="Symbol" panose="05050102010706020507" pitchFamily="18" charset="2"/>
              <a:buChar char=""/>
            </a:pPr>
            <a:r>
              <a:rPr lang="ru-RU" dirty="0">
                <a:latin typeface="Times New Roman" panose="02020603050405020304" pitchFamily="18" charset="0"/>
                <a:ea typeface="Times New Roman" panose="02020603050405020304" pitchFamily="18" charset="0"/>
              </a:rPr>
              <a:t>Закупить больше новых книг;</a:t>
            </a:r>
            <a:endParaRPr lang="ru-RU" sz="1600" dirty="0">
              <a:latin typeface="Times New Roman" panose="02020603050405020304" pitchFamily="18" charset="0"/>
              <a:ea typeface="Times New Roman" panose="02020603050405020304" pitchFamily="18" charset="0"/>
            </a:endParaRPr>
          </a:p>
          <a:p>
            <a:pPr marL="342900" lvl="0" indent="-342900" algn="just">
              <a:spcAft>
                <a:spcPts val="0"/>
              </a:spcAft>
              <a:buFont typeface="Symbol" panose="05050102010706020507" pitchFamily="18" charset="2"/>
              <a:buChar char=""/>
            </a:pPr>
            <a:r>
              <a:rPr lang="ru-RU" dirty="0">
                <a:latin typeface="Times New Roman" panose="02020603050405020304" pitchFamily="18" charset="0"/>
                <a:ea typeface="Times New Roman" panose="02020603050405020304" pitchFamily="18" charset="0"/>
              </a:rPr>
              <a:t>Оснастить библиотеку современными электронными средствами: планшетами, телевизорами;</a:t>
            </a:r>
            <a:endParaRPr lang="ru-RU" sz="1600" dirty="0">
              <a:latin typeface="Times New Roman" panose="02020603050405020304" pitchFamily="18" charset="0"/>
              <a:ea typeface="Times New Roman" panose="02020603050405020304" pitchFamily="18" charset="0"/>
            </a:endParaRPr>
          </a:p>
          <a:p>
            <a:pPr marL="342900" lvl="0" indent="-342900" algn="just">
              <a:spcAft>
                <a:spcPts val="0"/>
              </a:spcAft>
              <a:buFont typeface="Symbol" panose="05050102010706020507" pitchFamily="18" charset="2"/>
              <a:buChar char=""/>
            </a:pPr>
            <a:r>
              <a:rPr lang="ru-RU" dirty="0">
                <a:latin typeface="Times New Roman" panose="02020603050405020304" pitchFamily="18" charset="0"/>
                <a:ea typeface="Times New Roman" panose="02020603050405020304" pitchFamily="18" charset="0"/>
              </a:rPr>
              <a:t>Увеличить число проводимых мероприятий;</a:t>
            </a:r>
            <a:endParaRPr lang="ru-RU" sz="1600" dirty="0">
              <a:latin typeface="Times New Roman" panose="02020603050405020304" pitchFamily="18" charset="0"/>
              <a:ea typeface="Times New Roman" panose="02020603050405020304" pitchFamily="18" charset="0"/>
            </a:endParaRPr>
          </a:p>
          <a:p>
            <a:pPr marL="342900" lvl="0" indent="-342900" algn="just">
              <a:spcAft>
                <a:spcPts val="0"/>
              </a:spcAft>
              <a:buFont typeface="Symbol" panose="05050102010706020507" pitchFamily="18" charset="2"/>
              <a:buChar char=""/>
            </a:pPr>
            <a:r>
              <a:rPr lang="ru-RU" dirty="0">
                <a:latin typeface="Times New Roman" panose="02020603050405020304" pitchFamily="18" charset="0"/>
                <a:ea typeface="Times New Roman" panose="02020603050405020304" pitchFamily="18" charset="0"/>
              </a:rPr>
              <a:t>Изменить график работы (продлить рабочий день);</a:t>
            </a:r>
            <a:endParaRPr lang="ru-RU" sz="1600" dirty="0">
              <a:latin typeface="Times New Roman" panose="02020603050405020304" pitchFamily="18" charset="0"/>
              <a:ea typeface="Times New Roman" panose="02020603050405020304" pitchFamily="18" charset="0"/>
            </a:endParaRPr>
          </a:p>
          <a:p>
            <a:pPr marL="342900" lvl="0" indent="-342900" algn="just">
              <a:spcAft>
                <a:spcPts val="0"/>
              </a:spcAft>
              <a:buFont typeface="Symbol" panose="05050102010706020507" pitchFamily="18" charset="2"/>
              <a:buChar char=""/>
            </a:pPr>
            <a:r>
              <a:rPr lang="ru-RU" dirty="0">
                <a:latin typeface="Times New Roman" panose="02020603050405020304" pitchFamily="18" charset="0"/>
                <a:ea typeface="Times New Roman" panose="02020603050405020304" pitchFamily="18" charset="0"/>
              </a:rPr>
              <a:t>Установить в библиотеке кондиционер;</a:t>
            </a:r>
            <a:endParaRPr lang="ru-RU" sz="1600" dirty="0">
              <a:latin typeface="Times New Roman" panose="02020603050405020304" pitchFamily="18" charset="0"/>
              <a:ea typeface="Times New Roman" panose="02020603050405020304" pitchFamily="18" charset="0"/>
            </a:endParaRPr>
          </a:p>
          <a:p>
            <a:pPr marL="342900" lvl="0" indent="-342900" algn="just">
              <a:spcAft>
                <a:spcPts val="0"/>
              </a:spcAft>
              <a:buFont typeface="Symbol" panose="05050102010706020507" pitchFamily="18" charset="2"/>
              <a:buChar char=""/>
            </a:pPr>
            <a:r>
              <a:rPr lang="ru-RU" dirty="0">
                <a:latin typeface="Times New Roman" panose="02020603050405020304" pitchFamily="18" charset="0"/>
                <a:ea typeface="Times New Roman" panose="02020603050405020304" pitchFamily="18" charset="0"/>
              </a:rPr>
              <a:t>Установить кулер с водой.</a:t>
            </a:r>
            <a:endParaRPr lang="ru-RU" sz="1600" dirty="0">
              <a:effectLst/>
              <a:latin typeface="Times New Roman" panose="02020603050405020304" pitchFamily="18" charset="0"/>
              <a:ea typeface="Times New Roman" panose="02020603050405020304" pitchFamily="18" charset="0"/>
            </a:endParaRPr>
          </a:p>
        </p:txBody>
      </p:sp>
      <p:pic>
        <p:nvPicPr>
          <p:cNvPr id="9" name="Рисунок 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496382" y="1163802"/>
            <a:ext cx="2190418" cy="2190418"/>
          </a:xfrm>
          <a:prstGeom prst="rect">
            <a:avLst/>
          </a:prstGeom>
        </p:spPr>
      </p:pic>
      <p:pic>
        <p:nvPicPr>
          <p:cNvPr id="11" name="Рисунок 10"/>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779944" y="4300376"/>
            <a:ext cx="2060864" cy="2060864"/>
          </a:xfrm>
          <a:prstGeom prst="rect">
            <a:avLst/>
          </a:prstGeom>
        </p:spPr>
      </p:pic>
    </p:spTree>
    <p:extLst>
      <p:ext uri="{BB962C8B-B14F-4D97-AF65-F5344CB8AC3E}">
        <p14:creationId xmlns:p14="http://schemas.microsoft.com/office/powerpoint/2010/main" val="355525571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Заголовок 1"/>
          <p:cNvSpPr txBox="1">
            <a:spLocks/>
          </p:cNvSpPr>
          <p:nvPr/>
        </p:nvSpPr>
        <p:spPr>
          <a:xfrm>
            <a:off x="382731" y="810518"/>
            <a:ext cx="6046625" cy="731086"/>
          </a:xfrm>
          <a:prstGeom prst="rect">
            <a:avLst/>
          </a:prstGeom>
        </p:spPr>
        <p:txBody>
          <a:bodyPr vert="horz" lIns="100836" tIns="50419" rIns="100836" bIns="50419" rtlCol="0" anchor="ctr">
            <a:noAutofit/>
          </a:bodyPr>
          <a:lstStyle>
            <a:lvl1pPr algn="l" defTabSz="914400" rtl="0" eaLnBrk="1" latinLnBrk="0" hangingPunct="1">
              <a:spcBef>
                <a:spcPct val="0"/>
              </a:spcBef>
              <a:buNone/>
              <a:defRPr sz="1800" b="1" i="0" kern="1200">
                <a:solidFill>
                  <a:schemeClr val="tx1"/>
                </a:solidFill>
                <a:latin typeface="Franklin Gothic Book" pitchFamily="34" charset="0"/>
                <a:ea typeface="+mj-ea"/>
                <a:cs typeface="+mj-cs"/>
              </a:defRPr>
            </a:lvl1pPr>
          </a:lstStyle>
          <a:p>
            <a:endParaRPr lang="ru-RU" sz="2682" cap="small" dirty="0">
              <a:solidFill>
                <a:srgbClr val="993366"/>
              </a:solidFill>
              <a:latin typeface="Calibri"/>
              <a:cs typeface="Times New Roman" pitchFamily="18" charset="0"/>
            </a:endParaRPr>
          </a:p>
        </p:txBody>
      </p:sp>
      <p:sp>
        <p:nvSpPr>
          <p:cNvPr id="24" name="Text Box 6"/>
          <p:cNvSpPr txBox="1">
            <a:spLocks noChangeArrowheads="1"/>
          </p:cNvSpPr>
          <p:nvPr/>
        </p:nvSpPr>
        <p:spPr bwMode="auto">
          <a:xfrm>
            <a:off x="6752591" y="6615748"/>
            <a:ext cx="3153410" cy="242252"/>
          </a:xfrm>
          <a:prstGeom prst="rect">
            <a:avLst/>
          </a:prstGeom>
          <a:solidFill>
            <a:srgbClr val="FF944B"/>
          </a:solidFill>
          <a:ln>
            <a:noFill/>
          </a:ln>
          <a:effectLst/>
          <a:extLst>
            <a:ext uri="{91240B29-F687-4F45-9708-019B960494DF}">
              <a14:hiddenLine xmlns:a14="http://schemas.microsoft.com/office/drawing/2010/main" w="9525" cap="flat" cmpd="sng">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lIns="99436" tIns="51819" rIns="99436" bIns="51819">
            <a:spAutoFit/>
          </a:bodyPr>
          <a:lstStyle>
            <a:defPPr>
              <a:defRPr lang="en-US"/>
            </a:defPPr>
            <a:lvl1pPr algn="l" rtl="0" fontAlgn="base">
              <a:spcBef>
                <a:spcPct val="0"/>
              </a:spcBef>
              <a:spcAft>
                <a:spcPct val="0"/>
              </a:spcAft>
              <a:buFont typeface="Arial" pitchFamily="34" charset="0"/>
              <a:defRPr kern="1200">
                <a:solidFill>
                  <a:schemeClr val="tx1"/>
                </a:solidFill>
                <a:latin typeface="Arial" pitchFamily="34" charset="0"/>
                <a:ea typeface="+mn-ea"/>
                <a:cs typeface="Arial" pitchFamily="34" charset="0"/>
              </a:defRPr>
            </a:lvl1pPr>
            <a:lvl2pPr marL="457200" algn="l" rtl="0" fontAlgn="base">
              <a:spcBef>
                <a:spcPct val="0"/>
              </a:spcBef>
              <a:spcAft>
                <a:spcPct val="0"/>
              </a:spcAft>
              <a:buFont typeface="Arial" pitchFamily="34" charset="0"/>
              <a:defRPr kern="1200">
                <a:solidFill>
                  <a:schemeClr val="tx1"/>
                </a:solidFill>
                <a:latin typeface="Arial" pitchFamily="34" charset="0"/>
                <a:ea typeface="+mn-ea"/>
                <a:cs typeface="Arial" pitchFamily="34" charset="0"/>
              </a:defRPr>
            </a:lvl2pPr>
            <a:lvl3pPr marL="914400" algn="l" rtl="0" fontAlgn="base">
              <a:spcBef>
                <a:spcPct val="0"/>
              </a:spcBef>
              <a:spcAft>
                <a:spcPct val="0"/>
              </a:spcAft>
              <a:buFont typeface="Arial" pitchFamily="34" charset="0"/>
              <a:defRPr kern="1200">
                <a:solidFill>
                  <a:schemeClr val="tx1"/>
                </a:solidFill>
                <a:latin typeface="Arial" pitchFamily="34" charset="0"/>
                <a:ea typeface="+mn-ea"/>
                <a:cs typeface="Arial" pitchFamily="34" charset="0"/>
              </a:defRPr>
            </a:lvl3pPr>
            <a:lvl4pPr marL="1371600" algn="l" rtl="0" fontAlgn="base">
              <a:spcBef>
                <a:spcPct val="0"/>
              </a:spcBef>
              <a:spcAft>
                <a:spcPct val="0"/>
              </a:spcAft>
              <a:buFont typeface="Arial" pitchFamily="34" charset="0"/>
              <a:defRPr kern="1200">
                <a:solidFill>
                  <a:schemeClr val="tx1"/>
                </a:solidFill>
                <a:latin typeface="Arial" pitchFamily="34" charset="0"/>
                <a:ea typeface="+mn-ea"/>
                <a:cs typeface="Arial" pitchFamily="34" charset="0"/>
              </a:defRPr>
            </a:lvl4pPr>
            <a:lvl5pPr marL="1828800" algn="l" rtl="0" fontAlgn="base">
              <a:spcBef>
                <a:spcPct val="0"/>
              </a:spcBef>
              <a:spcAft>
                <a:spcPct val="0"/>
              </a:spcAft>
              <a:buFont typeface="Arial" pitchFamily="34" charset="0"/>
              <a:defRPr kern="1200">
                <a:solidFill>
                  <a:schemeClr val="tx1"/>
                </a:solidFill>
                <a:latin typeface="Arial" pitchFamily="34" charset="0"/>
                <a:ea typeface="+mn-ea"/>
                <a:cs typeface="Arial" pitchFamily="34" charset="0"/>
              </a:defRPr>
            </a:lvl5pPr>
            <a:lvl6pPr marL="2286000" algn="l" defTabSz="914400" rtl="0" eaLnBrk="1" latinLnBrk="0" hangingPunct="1">
              <a:defRPr kern="1200">
                <a:solidFill>
                  <a:schemeClr val="tx1"/>
                </a:solidFill>
                <a:latin typeface="Arial" pitchFamily="34" charset="0"/>
                <a:ea typeface="+mn-ea"/>
                <a:cs typeface="Arial" pitchFamily="34" charset="0"/>
              </a:defRPr>
            </a:lvl6pPr>
            <a:lvl7pPr marL="2743200" algn="l" defTabSz="914400" rtl="0" eaLnBrk="1" latinLnBrk="0" hangingPunct="1">
              <a:defRPr kern="1200">
                <a:solidFill>
                  <a:schemeClr val="tx1"/>
                </a:solidFill>
                <a:latin typeface="Arial" pitchFamily="34" charset="0"/>
                <a:ea typeface="+mn-ea"/>
                <a:cs typeface="Arial" pitchFamily="34" charset="0"/>
              </a:defRPr>
            </a:lvl7pPr>
            <a:lvl8pPr marL="3200400" algn="l" defTabSz="914400" rtl="0" eaLnBrk="1" latinLnBrk="0" hangingPunct="1">
              <a:defRPr kern="1200">
                <a:solidFill>
                  <a:schemeClr val="tx1"/>
                </a:solidFill>
                <a:latin typeface="Arial" pitchFamily="34" charset="0"/>
                <a:ea typeface="+mn-ea"/>
                <a:cs typeface="Arial" pitchFamily="34" charset="0"/>
              </a:defRPr>
            </a:lvl8pPr>
            <a:lvl9pPr marL="3657600" algn="l" defTabSz="914400" rtl="0" eaLnBrk="1" latinLnBrk="0" hangingPunct="1">
              <a:defRPr kern="1200">
                <a:solidFill>
                  <a:schemeClr val="tx1"/>
                </a:solidFill>
                <a:latin typeface="Arial" pitchFamily="34" charset="0"/>
                <a:ea typeface="+mn-ea"/>
                <a:cs typeface="Arial" pitchFamily="34" charset="0"/>
              </a:defRPr>
            </a:lvl9pPr>
          </a:lstStyle>
          <a:p>
            <a:pPr algn="ctr"/>
            <a:r>
              <a:rPr lang="ru-RU" altLang="en-US" sz="894" b="1" dirty="0">
                <a:solidFill>
                  <a:schemeClr val="bg1"/>
                </a:solidFill>
                <a:latin typeface="Segoe UI" pitchFamily="34" charset="0"/>
                <a:cs typeface="Segoe UI" pitchFamily="34" charset="0"/>
              </a:rPr>
              <a:t>© 2018 Научно-технический центр ПЕРСПЕКТИВА</a:t>
            </a:r>
            <a:endParaRPr lang="ru-RU" altLang="en-US" sz="894" dirty="0">
              <a:solidFill>
                <a:schemeClr val="bg1"/>
              </a:solidFill>
            </a:endParaRPr>
          </a:p>
        </p:txBody>
      </p:sp>
      <p:sp>
        <p:nvSpPr>
          <p:cNvPr id="8" name="Заголовок 1"/>
          <p:cNvSpPr txBox="1">
            <a:spLocks/>
          </p:cNvSpPr>
          <p:nvPr/>
        </p:nvSpPr>
        <p:spPr>
          <a:xfrm>
            <a:off x="1879669" y="0"/>
            <a:ext cx="6945877" cy="883098"/>
          </a:xfrm>
          <a:prstGeom prst="rect">
            <a:avLst/>
          </a:prstGeom>
        </p:spPr>
        <p:txBody>
          <a:bodyPr vert="horz" lIns="100836" tIns="50419" rIns="100836" bIns="50419" rtlCol="0" anchor="ctr">
            <a:normAutofit fontScale="97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lvl="1" defTabSz="1008358" fontAlgn="auto">
              <a:spcBef>
                <a:spcPts val="0"/>
              </a:spcBef>
              <a:spcAft>
                <a:spcPts val="0"/>
              </a:spcAft>
              <a:defRPr/>
            </a:pPr>
            <a:r>
              <a:rPr lang="ru-RU" sz="1700" b="1" kern="0" dirty="0">
                <a:solidFill>
                  <a:srgbClr val="F79646">
                    <a:lumMod val="50000"/>
                  </a:srgbClr>
                </a:solidFill>
                <a:latin typeface="Franklin Gothic Book" panose="020B0503020102020204" pitchFamily="34" charset="0"/>
                <a:cs typeface="Times New Roman" panose="02020603050405020304" pitchFamily="18" charset="0"/>
              </a:rPr>
              <a:t>Результаты расчетов по показателям в разрезе учреждений</a:t>
            </a:r>
          </a:p>
        </p:txBody>
      </p:sp>
      <p:sp>
        <p:nvSpPr>
          <p:cNvPr id="10" name="Объект 2"/>
          <p:cNvSpPr txBox="1">
            <a:spLocks/>
          </p:cNvSpPr>
          <p:nvPr/>
        </p:nvSpPr>
        <p:spPr>
          <a:xfrm>
            <a:off x="382731" y="1091165"/>
            <a:ext cx="9181062" cy="5015566"/>
          </a:xfrm>
          <a:prstGeom prst="rect">
            <a:avLst/>
          </a:prstGeom>
        </p:spPr>
        <p:txBody>
          <a:bodyPr vert="horz" lIns="100836" tIns="50419" rIns="100836" bIns="50419"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70000"/>
              </a:lnSpc>
              <a:buNone/>
            </a:pPr>
            <a:r>
              <a:rPr lang="ru-RU" sz="3982" b="1" dirty="0">
                <a:solidFill>
                  <a:srgbClr val="443030"/>
                </a:solidFill>
                <a:latin typeface="Arial" panose="020B0604020202020204" pitchFamily="34" charset="0"/>
                <a:cs typeface="Arial" panose="020B0604020202020204" pitchFamily="34" charset="0"/>
              </a:rPr>
              <a:t>   </a:t>
            </a:r>
            <a:endParaRPr lang="ru-RU" sz="5201" dirty="0">
              <a:solidFill>
                <a:srgbClr val="443030"/>
              </a:solidFill>
              <a:latin typeface="Franklin Gothic Book" panose="020B0503020102020204" pitchFamily="34" charset="0"/>
            </a:endParaRPr>
          </a:p>
        </p:txBody>
      </p:sp>
      <p:sp>
        <p:nvSpPr>
          <p:cNvPr id="3" name="Номер слайда 2"/>
          <p:cNvSpPr>
            <a:spLocks noGrp="1"/>
          </p:cNvSpPr>
          <p:nvPr>
            <p:ph type="sldNum" sz="quarter" idx="12"/>
          </p:nvPr>
        </p:nvSpPr>
        <p:spPr/>
        <p:txBody>
          <a:bodyPr/>
          <a:lstStyle/>
          <a:p>
            <a:fld id="{04660E3D-4465-45F9-BB40-432F6F55E339}" type="slidenum">
              <a:rPr lang="en-US" altLang="ru-RU" smtClean="0"/>
              <a:pPr/>
              <a:t>9</a:t>
            </a:fld>
            <a:endParaRPr lang="en-US" altLang="ru-RU" dirty="0"/>
          </a:p>
        </p:txBody>
      </p:sp>
      <p:sp>
        <p:nvSpPr>
          <p:cNvPr id="2" name="Прямоугольник 1"/>
          <p:cNvSpPr/>
          <p:nvPr/>
        </p:nvSpPr>
        <p:spPr>
          <a:xfrm>
            <a:off x="600075" y="827221"/>
            <a:ext cx="6683951" cy="646331"/>
          </a:xfrm>
          <a:prstGeom prst="rect">
            <a:avLst/>
          </a:prstGeom>
        </p:spPr>
        <p:txBody>
          <a:bodyPr wrap="square">
            <a:spAutoFit/>
          </a:bodyPr>
          <a:lstStyle/>
          <a:p>
            <a:pPr lvl="0" algn="just">
              <a:spcAft>
                <a:spcPts val="0"/>
              </a:spcAft>
            </a:pPr>
            <a:r>
              <a:rPr lang="ru-RU" b="1" i="1" dirty="0">
                <a:latin typeface="Times New Roman" panose="02020603050405020304" pitchFamily="18" charset="0"/>
                <a:ea typeface="Times New Roman" panose="02020603050405020304" pitchFamily="18" charset="0"/>
              </a:rPr>
              <a:t>ГБУК «Историко-культурный и ландшафтный музей-заповедник «</a:t>
            </a:r>
            <a:r>
              <a:rPr lang="ru-RU" b="1" i="1" dirty="0" err="1">
                <a:latin typeface="Times New Roman" panose="02020603050405020304" pitchFamily="18" charset="0"/>
                <a:ea typeface="Times New Roman" panose="02020603050405020304" pitchFamily="18" charset="0"/>
              </a:rPr>
              <a:t>Пустозерск</a:t>
            </a:r>
            <a:r>
              <a:rPr lang="ru-RU" b="1" i="1" dirty="0">
                <a:latin typeface="Times New Roman" panose="02020603050405020304" pitchFamily="18" charset="0"/>
                <a:ea typeface="Times New Roman" panose="02020603050405020304" pitchFamily="18" charset="0"/>
              </a:rPr>
              <a:t>»</a:t>
            </a:r>
            <a:endParaRPr lang="ru-RU" sz="1600" b="1" dirty="0">
              <a:effectLst/>
              <a:latin typeface="Times New Roman" panose="02020603050405020304" pitchFamily="18" charset="0"/>
              <a:ea typeface="Times New Roman" panose="02020603050405020304" pitchFamily="18" charset="0"/>
            </a:endParaRPr>
          </a:p>
        </p:txBody>
      </p:sp>
      <p:sp>
        <p:nvSpPr>
          <p:cNvPr id="4" name="Прямоугольник 3"/>
          <p:cNvSpPr/>
          <p:nvPr/>
        </p:nvSpPr>
        <p:spPr>
          <a:xfrm>
            <a:off x="48029" y="1511699"/>
            <a:ext cx="4953000" cy="2031325"/>
          </a:xfrm>
          <a:prstGeom prst="rect">
            <a:avLst/>
          </a:prstGeom>
        </p:spPr>
        <p:txBody>
          <a:bodyPr>
            <a:spAutoFit/>
          </a:bodyPr>
          <a:lstStyle/>
          <a:p>
            <a:pPr indent="450215" algn="just">
              <a:spcAft>
                <a:spcPts val="0"/>
              </a:spcAft>
            </a:pPr>
            <a:r>
              <a:rPr lang="ru-RU" dirty="0">
                <a:latin typeface="Times New Roman" panose="02020603050405020304" pitchFamily="18" charset="0"/>
                <a:ea typeface="Times New Roman" panose="02020603050405020304" pitchFamily="18" charset="0"/>
              </a:rPr>
              <a:t>Всего в учреждении опрошено 203 респондента. Официальный сайт учреждения, который был проанализирован в ходе проведения независимой оценки: </a:t>
            </a:r>
            <a:r>
              <a:rPr lang="ru-RU" dirty="0">
                <a:latin typeface="Times New Roman" panose="02020603050405020304" pitchFamily="18" charset="0"/>
                <a:ea typeface="Times New Roman" panose="02020603050405020304" pitchFamily="18" charset="0"/>
                <a:hlinkClick r:id="rId3"/>
              </a:rPr>
              <a:t>http://pustozersk-nao.ru/index.php/ru</a:t>
            </a:r>
            <a:r>
              <a:rPr lang="ru-RU" dirty="0" smtClean="0">
                <a:latin typeface="Times New Roman" panose="02020603050405020304" pitchFamily="18" charset="0"/>
                <a:ea typeface="Times New Roman" panose="02020603050405020304" pitchFamily="18" charset="0"/>
                <a:hlinkClick r:id="rId3"/>
              </a:rPr>
              <a:t>/</a:t>
            </a:r>
            <a:r>
              <a:rPr lang="ru-RU" dirty="0" smtClean="0">
                <a:latin typeface="Times New Roman" panose="02020603050405020304" pitchFamily="18" charset="0"/>
                <a:ea typeface="Times New Roman" panose="02020603050405020304" pitchFamily="18" charset="0"/>
              </a:rPr>
              <a:t>.</a:t>
            </a:r>
            <a:endParaRPr lang="ru-RU" sz="1600" dirty="0" smtClean="0">
              <a:latin typeface="Times New Roman" panose="02020603050405020304" pitchFamily="18" charset="0"/>
              <a:ea typeface="Times New Roman" panose="02020603050405020304" pitchFamily="18" charset="0"/>
            </a:endParaRPr>
          </a:p>
          <a:p>
            <a:pPr indent="450215" algn="just">
              <a:spcAft>
                <a:spcPts val="0"/>
              </a:spcAft>
            </a:pPr>
            <a:r>
              <a:rPr lang="ru-RU" dirty="0" smtClean="0">
                <a:latin typeface="Times New Roman" panose="02020603050405020304" pitchFamily="18" charset="0"/>
                <a:ea typeface="Times New Roman" panose="02020603050405020304" pitchFamily="18" charset="0"/>
              </a:rPr>
              <a:t>Общие </a:t>
            </a:r>
            <a:r>
              <a:rPr lang="ru-RU" dirty="0">
                <a:latin typeface="Times New Roman" panose="02020603050405020304" pitchFamily="18" charset="0"/>
                <a:ea typeface="Times New Roman" panose="02020603050405020304" pitchFamily="18" charset="0"/>
              </a:rPr>
              <a:t>итоговые баллы по учреждению составили: 461,25 баллов. </a:t>
            </a:r>
            <a:endParaRPr lang="ru-RU" dirty="0"/>
          </a:p>
        </p:txBody>
      </p:sp>
      <p:sp>
        <p:nvSpPr>
          <p:cNvPr id="6" name="Прямоугольник 5"/>
          <p:cNvSpPr/>
          <p:nvPr/>
        </p:nvSpPr>
        <p:spPr>
          <a:xfrm>
            <a:off x="4276091" y="3092585"/>
            <a:ext cx="4953000" cy="3693319"/>
          </a:xfrm>
          <a:prstGeom prst="rect">
            <a:avLst/>
          </a:prstGeom>
        </p:spPr>
        <p:txBody>
          <a:bodyPr>
            <a:spAutoFit/>
          </a:bodyPr>
          <a:lstStyle/>
          <a:p>
            <a:pPr indent="450215" algn="just">
              <a:spcAft>
                <a:spcPts val="0"/>
              </a:spcAft>
            </a:pPr>
            <a:r>
              <a:rPr lang="ru-RU" b="1" dirty="0">
                <a:latin typeface="Times New Roman" panose="02020603050405020304" pitchFamily="18" charset="0"/>
                <a:ea typeface="Times New Roman" panose="02020603050405020304" pitchFamily="18" charset="0"/>
              </a:rPr>
              <a:t>По результатам проведенной независимой оценки по учреждению можно представить следующие рекомендации и пожелания:</a:t>
            </a:r>
            <a:endParaRPr lang="ru-RU" sz="1600" b="1" dirty="0">
              <a:latin typeface="Times New Roman" panose="02020603050405020304" pitchFamily="18" charset="0"/>
              <a:ea typeface="Times New Roman" panose="02020603050405020304" pitchFamily="18" charset="0"/>
            </a:endParaRPr>
          </a:p>
          <a:p>
            <a:pPr indent="450215" algn="just">
              <a:spcAft>
                <a:spcPts val="0"/>
              </a:spcAft>
            </a:pPr>
            <a:r>
              <a:rPr lang="ru-RU" dirty="0">
                <a:latin typeface="Times New Roman" panose="02020603050405020304" pitchFamily="18" charset="0"/>
                <a:ea typeface="Times New Roman" panose="02020603050405020304" pitchFamily="18" charset="0"/>
              </a:rPr>
              <a:t>В ходе наблюдения отмечено, что условия в здании достаточно ограничены (нет подъемников, второго выхода, зоны ожидания). Здание музея плохо выглядит визуально, требует ремонта. При этом проведение ремонта проблематично, так как здание - памятник архитектуры. На 1 этаже музея присутствует </a:t>
            </a:r>
            <a:r>
              <a:rPr lang="ru-RU" dirty="0" err="1">
                <a:latin typeface="Times New Roman" panose="02020603050405020304" pitchFamily="18" charset="0"/>
                <a:ea typeface="Times New Roman" panose="02020603050405020304" pitchFamily="18" charset="0"/>
              </a:rPr>
              <a:t>инфостенд</a:t>
            </a:r>
            <a:r>
              <a:rPr lang="ru-RU" dirty="0">
                <a:latin typeface="Times New Roman" panose="02020603050405020304" pitchFamily="18" charset="0"/>
                <a:ea typeface="Times New Roman" panose="02020603050405020304" pitchFamily="18" charset="0"/>
              </a:rPr>
              <a:t> для людей с ограниченными возможностями.</a:t>
            </a:r>
            <a:endParaRPr lang="ru-RU" sz="1600" dirty="0">
              <a:effectLst/>
              <a:latin typeface="Times New Roman" panose="02020603050405020304" pitchFamily="18" charset="0"/>
              <a:ea typeface="Times New Roman" panose="02020603050405020304" pitchFamily="18" charset="0"/>
            </a:endParaRPr>
          </a:p>
        </p:txBody>
      </p:sp>
      <p:pic>
        <p:nvPicPr>
          <p:cNvPr id="7" name="Рисунок 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31732" y="3988722"/>
            <a:ext cx="2095873" cy="2095873"/>
          </a:xfrm>
          <a:prstGeom prst="rect">
            <a:avLst/>
          </a:prstGeom>
        </p:spPr>
      </p:pic>
      <p:pic>
        <p:nvPicPr>
          <p:cNvPr id="9" name="Рисунок 8"/>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083136" y="582148"/>
            <a:ext cx="2327564" cy="2327564"/>
          </a:xfrm>
          <a:prstGeom prst="rect">
            <a:avLst/>
          </a:prstGeom>
        </p:spPr>
      </p:pic>
    </p:spTree>
    <p:extLst>
      <p:ext uri="{BB962C8B-B14F-4D97-AF65-F5344CB8AC3E}">
        <p14:creationId xmlns:p14="http://schemas.microsoft.com/office/powerpoint/2010/main" val="169834919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Заголовок 1"/>
          <p:cNvSpPr txBox="1">
            <a:spLocks/>
          </p:cNvSpPr>
          <p:nvPr/>
        </p:nvSpPr>
        <p:spPr>
          <a:xfrm>
            <a:off x="763751" y="994885"/>
            <a:ext cx="6046625" cy="731086"/>
          </a:xfrm>
          <a:prstGeom prst="rect">
            <a:avLst/>
          </a:prstGeom>
        </p:spPr>
        <p:txBody>
          <a:bodyPr vert="horz" lIns="100836" tIns="50419" rIns="100836" bIns="50419" rtlCol="0" anchor="ctr">
            <a:noAutofit/>
          </a:bodyPr>
          <a:lstStyle>
            <a:lvl1pPr algn="l" defTabSz="914400" rtl="0" eaLnBrk="1" latinLnBrk="0" hangingPunct="1">
              <a:spcBef>
                <a:spcPct val="0"/>
              </a:spcBef>
              <a:buNone/>
              <a:defRPr sz="1800" b="1" i="0" kern="1200">
                <a:solidFill>
                  <a:schemeClr val="tx1"/>
                </a:solidFill>
                <a:latin typeface="Franklin Gothic Book" pitchFamily="34" charset="0"/>
                <a:ea typeface="+mj-ea"/>
                <a:cs typeface="+mj-cs"/>
              </a:defRPr>
            </a:lvl1pPr>
          </a:lstStyle>
          <a:p>
            <a:endParaRPr lang="ru-RU" sz="2682" cap="small" dirty="0">
              <a:solidFill>
                <a:srgbClr val="993366"/>
              </a:solidFill>
              <a:latin typeface="Calibri"/>
              <a:cs typeface="Times New Roman" pitchFamily="18" charset="0"/>
            </a:endParaRPr>
          </a:p>
        </p:txBody>
      </p:sp>
      <p:sp>
        <p:nvSpPr>
          <p:cNvPr id="24" name="Text Box 6"/>
          <p:cNvSpPr txBox="1">
            <a:spLocks noChangeArrowheads="1"/>
          </p:cNvSpPr>
          <p:nvPr/>
        </p:nvSpPr>
        <p:spPr bwMode="auto">
          <a:xfrm>
            <a:off x="6752591" y="6615748"/>
            <a:ext cx="3153410" cy="242252"/>
          </a:xfrm>
          <a:prstGeom prst="rect">
            <a:avLst/>
          </a:prstGeom>
          <a:solidFill>
            <a:srgbClr val="FF944B"/>
          </a:solidFill>
          <a:ln>
            <a:noFill/>
          </a:ln>
          <a:effectLst/>
          <a:extLst>
            <a:ext uri="{91240B29-F687-4F45-9708-019B960494DF}">
              <a14:hiddenLine xmlns:a14="http://schemas.microsoft.com/office/drawing/2010/main" w="9525" cap="flat" cmpd="sng">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lIns="99436" tIns="51819" rIns="99436" bIns="51819">
            <a:spAutoFit/>
          </a:bodyPr>
          <a:lstStyle>
            <a:defPPr>
              <a:defRPr lang="en-US"/>
            </a:defPPr>
            <a:lvl1pPr algn="l" rtl="0" fontAlgn="base">
              <a:spcBef>
                <a:spcPct val="0"/>
              </a:spcBef>
              <a:spcAft>
                <a:spcPct val="0"/>
              </a:spcAft>
              <a:buFont typeface="Arial" pitchFamily="34" charset="0"/>
              <a:defRPr kern="1200">
                <a:solidFill>
                  <a:schemeClr val="tx1"/>
                </a:solidFill>
                <a:latin typeface="Arial" pitchFamily="34" charset="0"/>
                <a:ea typeface="+mn-ea"/>
                <a:cs typeface="Arial" pitchFamily="34" charset="0"/>
              </a:defRPr>
            </a:lvl1pPr>
            <a:lvl2pPr marL="457200" algn="l" rtl="0" fontAlgn="base">
              <a:spcBef>
                <a:spcPct val="0"/>
              </a:spcBef>
              <a:spcAft>
                <a:spcPct val="0"/>
              </a:spcAft>
              <a:buFont typeface="Arial" pitchFamily="34" charset="0"/>
              <a:defRPr kern="1200">
                <a:solidFill>
                  <a:schemeClr val="tx1"/>
                </a:solidFill>
                <a:latin typeface="Arial" pitchFamily="34" charset="0"/>
                <a:ea typeface="+mn-ea"/>
                <a:cs typeface="Arial" pitchFamily="34" charset="0"/>
              </a:defRPr>
            </a:lvl2pPr>
            <a:lvl3pPr marL="914400" algn="l" rtl="0" fontAlgn="base">
              <a:spcBef>
                <a:spcPct val="0"/>
              </a:spcBef>
              <a:spcAft>
                <a:spcPct val="0"/>
              </a:spcAft>
              <a:buFont typeface="Arial" pitchFamily="34" charset="0"/>
              <a:defRPr kern="1200">
                <a:solidFill>
                  <a:schemeClr val="tx1"/>
                </a:solidFill>
                <a:latin typeface="Arial" pitchFamily="34" charset="0"/>
                <a:ea typeface="+mn-ea"/>
                <a:cs typeface="Arial" pitchFamily="34" charset="0"/>
              </a:defRPr>
            </a:lvl3pPr>
            <a:lvl4pPr marL="1371600" algn="l" rtl="0" fontAlgn="base">
              <a:spcBef>
                <a:spcPct val="0"/>
              </a:spcBef>
              <a:spcAft>
                <a:spcPct val="0"/>
              </a:spcAft>
              <a:buFont typeface="Arial" pitchFamily="34" charset="0"/>
              <a:defRPr kern="1200">
                <a:solidFill>
                  <a:schemeClr val="tx1"/>
                </a:solidFill>
                <a:latin typeface="Arial" pitchFamily="34" charset="0"/>
                <a:ea typeface="+mn-ea"/>
                <a:cs typeface="Arial" pitchFamily="34" charset="0"/>
              </a:defRPr>
            </a:lvl4pPr>
            <a:lvl5pPr marL="1828800" algn="l" rtl="0" fontAlgn="base">
              <a:spcBef>
                <a:spcPct val="0"/>
              </a:spcBef>
              <a:spcAft>
                <a:spcPct val="0"/>
              </a:spcAft>
              <a:buFont typeface="Arial" pitchFamily="34" charset="0"/>
              <a:defRPr kern="1200">
                <a:solidFill>
                  <a:schemeClr val="tx1"/>
                </a:solidFill>
                <a:latin typeface="Arial" pitchFamily="34" charset="0"/>
                <a:ea typeface="+mn-ea"/>
                <a:cs typeface="Arial" pitchFamily="34" charset="0"/>
              </a:defRPr>
            </a:lvl5pPr>
            <a:lvl6pPr marL="2286000" algn="l" defTabSz="914400" rtl="0" eaLnBrk="1" latinLnBrk="0" hangingPunct="1">
              <a:defRPr kern="1200">
                <a:solidFill>
                  <a:schemeClr val="tx1"/>
                </a:solidFill>
                <a:latin typeface="Arial" pitchFamily="34" charset="0"/>
                <a:ea typeface="+mn-ea"/>
                <a:cs typeface="Arial" pitchFamily="34" charset="0"/>
              </a:defRPr>
            </a:lvl6pPr>
            <a:lvl7pPr marL="2743200" algn="l" defTabSz="914400" rtl="0" eaLnBrk="1" latinLnBrk="0" hangingPunct="1">
              <a:defRPr kern="1200">
                <a:solidFill>
                  <a:schemeClr val="tx1"/>
                </a:solidFill>
                <a:latin typeface="Arial" pitchFamily="34" charset="0"/>
                <a:ea typeface="+mn-ea"/>
                <a:cs typeface="Arial" pitchFamily="34" charset="0"/>
              </a:defRPr>
            </a:lvl7pPr>
            <a:lvl8pPr marL="3200400" algn="l" defTabSz="914400" rtl="0" eaLnBrk="1" latinLnBrk="0" hangingPunct="1">
              <a:defRPr kern="1200">
                <a:solidFill>
                  <a:schemeClr val="tx1"/>
                </a:solidFill>
                <a:latin typeface="Arial" pitchFamily="34" charset="0"/>
                <a:ea typeface="+mn-ea"/>
                <a:cs typeface="Arial" pitchFamily="34" charset="0"/>
              </a:defRPr>
            </a:lvl8pPr>
            <a:lvl9pPr marL="3657600" algn="l" defTabSz="914400" rtl="0" eaLnBrk="1" latinLnBrk="0" hangingPunct="1">
              <a:defRPr kern="1200">
                <a:solidFill>
                  <a:schemeClr val="tx1"/>
                </a:solidFill>
                <a:latin typeface="Arial" pitchFamily="34" charset="0"/>
                <a:ea typeface="+mn-ea"/>
                <a:cs typeface="Arial" pitchFamily="34" charset="0"/>
              </a:defRPr>
            </a:lvl9pPr>
          </a:lstStyle>
          <a:p>
            <a:pPr algn="ctr"/>
            <a:r>
              <a:rPr lang="ru-RU" altLang="en-US" sz="894" b="1" dirty="0">
                <a:solidFill>
                  <a:schemeClr val="bg1"/>
                </a:solidFill>
                <a:latin typeface="Segoe UI" pitchFamily="34" charset="0"/>
                <a:cs typeface="Segoe UI" pitchFamily="34" charset="0"/>
              </a:rPr>
              <a:t>© 2018 Научно-технический центр ПЕРСПЕКТИВА</a:t>
            </a:r>
            <a:endParaRPr lang="ru-RU" altLang="en-US" sz="894" dirty="0">
              <a:solidFill>
                <a:schemeClr val="bg1"/>
              </a:solidFill>
            </a:endParaRPr>
          </a:p>
        </p:txBody>
      </p:sp>
      <p:sp>
        <p:nvSpPr>
          <p:cNvPr id="8" name="Заголовок 1"/>
          <p:cNvSpPr txBox="1">
            <a:spLocks/>
          </p:cNvSpPr>
          <p:nvPr/>
        </p:nvSpPr>
        <p:spPr>
          <a:xfrm>
            <a:off x="1879669" y="0"/>
            <a:ext cx="6945877" cy="883098"/>
          </a:xfrm>
          <a:prstGeom prst="rect">
            <a:avLst/>
          </a:prstGeom>
        </p:spPr>
        <p:txBody>
          <a:bodyPr vert="horz" lIns="100836" tIns="50419" rIns="100836" bIns="50419" rtlCol="0" anchor="ctr">
            <a:normAutofit fontScale="97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lvl="1" defTabSz="1008358" fontAlgn="auto">
              <a:spcBef>
                <a:spcPts val="0"/>
              </a:spcBef>
              <a:spcAft>
                <a:spcPts val="0"/>
              </a:spcAft>
              <a:defRPr/>
            </a:pPr>
            <a:r>
              <a:rPr lang="ru-RU" sz="1700" b="1" kern="0" dirty="0">
                <a:solidFill>
                  <a:srgbClr val="F79646">
                    <a:lumMod val="50000"/>
                  </a:srgbClr>
                </a:solidFill>
                <a:latin typeface="Franklin Gothic Book" panose="020B0503020102020204" pitchFamily="34" charset="0"/>
                <a:cs typeface="Times New Roman" panose="02020603050405020304" pitchFamily="18" charset="0"/>
              </a:rPr>
              <a:t>Результаты расчетов по показателям в разрезе учреждений</a:t>
            </a:r>
          </a:p>
        </p:txBody>
      </p:sp>
      <p:sp>
        <p:nvSpPr>
          <p:cNvPr id="10" name="Объект 2"/>
          <p:cNvSpPr txBox="1">
            <a:spLocks/>
          </p:cNvSpPr>
          <p:nvPr/>
        </p:nvSpPr>
        <p:spPr>
          <a:xfrm>
            <a:off x="382731" y="1091165"/>
            <a:ext cx="9181062" cy="5015566"/>
          </a:xfrm>
          <a:prstGeom prst="rect">
            <a:avLst/>
          </a:prstGeom>
        </p:spPr>
        <p:txBody>
          <a:bodyPr vert="horz" lIns="100836" tIns="50419" rIns="100836" bIns="50419"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70000"/>
              </a:lnSpc>
              <a:buNone/>
            </a:pPr>
            <a:r>
              <a:rPr lang="ru-RU" sz="3982" b="1" dirty="0">
                <a:solidFill>
                  <a:srgbClr val="443030"/>
                </a:solidFill>
                <a:latin typeface="Arial" panose="020B0604020202020204" pitchFamily="34" charset="0"/>
                <a:cs typeface="Arial" panose="020B0604020202020204" pitchFamily="34" charset="0"/>
              </a:rPr>
              <a:t>   </a:t>
            </a:r>
            <a:endParaRPr lang="ru-RU" sz="5201" dirty="0">
              <a:solidFill>
                <a:srgbClr val="443030"/>
              </a:solidFill>
              <a:latin typeface="Franklin Gothic Book" panose="020B0503020102020204" pitchFamily="34" charset="0"/>
            </a:endParaRPr>
          </a:p>
        </p:txBody>
      </p:sp>
      <p:sp>
        <p:nvSpPr>
          <p:cNvPr id="3" name="Номер слайда 2"/>
          <p:cNvSpPr>
            <a:spLocks noGrp="1"/>
          </p:cNvSpPr>
          <p:nvPr>
            <p:ph type="sldNum" sz="quarter" idx="12"/>
          </p:nvPr>
        </p:nvSpPr>
        <p:spPr/>
        <p:txBody>
          <a:bodyPr/>
          <a:lstStyle/>
          <a:p>
            <a:fld id="{04660E3D-4465-45F9-BB40-432F6F55E339}" type="slidenum">
              <a:rPr lang="en-US" altLang="ru-RU" smtClean="0"/>
              <a:pPr/>
              <a:t>10</a:t>
            </a:fld>
            <a:endParaRPr lang="en-US" altLang="ru-RU" dirty="0"/>
          </a:p>
        </p:txBody>
      </p:sp>
      <p:sp>
        <p:nvSpPr>
          <p:cNvPr id="2" name="Прямоугольник 1"/>
          <p:cNvSpPr/>
          <p:nvPr/>
        </p:nvSpPr>
        <p:spPr>
          <a:xfrm>
            <a:off x="597497" y="889844"/>
            <a:ext cx="6665749" cy="2339102"/>
          </a:xfrm>
          <a:prstGeom prst="rect">
            <a:avLst/>
          </a:prstGeom>
        </p:spPr>
        <p:txBody>
          <a:bodyPr wrap="square">
            <a:spAutoFit/>
          </a:bodyPr>
          <a:lstStyle/>
          <a:p>
            <a:pPr indent="450215" algn="just">
              <a:spcAft>
                <a:spcPts val="0"/>
              </a:spcAft>
            </a:pPr>
            <a:r>
              <a:rPr lang="ru-RU" sz="2000" b="1" dirty="0">
                <a:latin typeface="Times New Roman" panose="02020603050405020304" pitchFamily="18" charset="0"/>
                <a:ea typeface="Times New Roman" panose="02020603050405020304" pitchFamily="18" charset="0"/>
              </a:rPr>
              <a:t>Рекомендации респондентов (получателей услуг):</a:t>
            </a:r>
            <a:endParaRPr lang="ru-RU" b="1" dirty="0">
              <a:latin typeface="Times New Roman" panose="02020603050405020304" pitchFamily="18" charset="0"/>
              <a:ea typeface="Times New Roman" panose="02020603050405020304" pitchFamily="18" charset="0"/>
            </a:endParaRPr>
          </a:p>
          <a:p>
            <a:pPr indent="450215" algn="just">
              <a:spcAft>
                <a:spcPts val="0"/>
              </a:spcAft>
            </a:pPr>
            <a:r>
              <a:rPr lang="ru-RU" dirty="0">
                <a:latin typeface="Times New Roman" panose="02020603050405020304" pitchFamily="18" charset="0"/>
                <a:ea typeface="Times New Roman" panose="02020603050405020304" pitchFamily="18" charset="0"/>
              </a:rPr>
              <a:t>В ходе опроса подавляющее число респондентов в качестве рекомендации предложили выделить музею новое здание и организовать переезд. Помимо этого, отмечалось, что для людей с ограниченными возможностями невозможно посещение мероприятий на 2 этаже здания. Говорилось о необходимости организации помещения для гардероба, для занятий и проведения ремонта в учреждении. </a:t>
            </a:r>
            <a:endParaRPr lang="ru-RU" sz="1600" dirty="0">
              <a:effectLst/>
              <a:latin typeface="Times New Roman" panose="02020603050405020304" pitchFamily="18" charset="0"/>
              <a:ea typeface="Times New Roman" panose="02020603050405020304" pitchFamily="18" charset="0"/>
            </a:endParaRPr>
          </a:p>
        </p:txBody>
      </p:sp>
      <p:pic>
        <p:nvPicPr>
          <p:cNvPr id="4" name="Рисунок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201753" y="3797977"/>
            <a:ext cx="2507801" cy="2378003"/>
          </a:xfrm>
          <a:prstGeom prst="rect">
            <a:avLst/>
          </a:prstGeom>
        </p:spPr>
      </p:pic>
      <p:pic>
        <p:nvPicPr>
          <p:cNvPr id="6" name="Рисунок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254336" y="3325226"/>
            <a:ext cx="2518064" cy="2518064"/>
          </a:xfrm>
          <a:prstGeom prst="rect">
            <a:avLst/>
          </a:prstGeom>
        </p:spPr>
      </p:pic>
    </p:spTree>
    <p:extLst>
      <p:ext uri="{BB962C8B-B14F-4D97-AF65-F5344CB8AC3E}">
        <p14:creationId xmlns:p14="http://schemas.microsoft.com/office/powerpoint/2010/main" val="136398924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Заголовок 1"/>
          <p:cNvSpPr txBox="1">
            <a:spLocks/>
          </p:cNvSpPr>
          <p:nvPr/>
        </p:nvSpPr>
        <p:spPr>
          <a:xfrm>
            <a:off x="763751" y="994885"/>
            <a:ext cx="6046625" cy="731086"/>
          </a:xfrm>
          <a:prstGeom prst="rect">
            <a:avLst/>
          </a:prstGeom>
        </p:spPr>
        <p:txBody>
          <a:bodyPr vert="horz" lIns="100836" tIns="50419" rIns="100836" bIns="50419" rtlCol="0" anchor="ctr">
            <a:noAutofit/>
          </a:bodyPr>
          <a:lstStyle>
            <a:lvl1pPr algn="l" defTabSz="914400" rtl="0" eaLnBrk="1" latinLnBrk="0" hangingPunct="1">
              <a:spcBef>
                <a:spcPct val="0"/>
              </a:spcBef>
              <a:buNone/>
              <a:defRPr sz="1800" b="1" i="0" kern="1200">
                <a:solidFill>
                  <a:schemeClr val="tx1"/>
                </a:solidFill>
                <a:latin typeface="Franklin Gothic Book" pitchFamily="34" charset="0"/>
                <a:ea typeface="+mj-ea"/>
                <a:cs typeface="+mj-cs"/>
              </a:defRPr>
            </a:lvl1pPr>
          </a:lstStyle>
          <a:p>
            <a:endParaRPr lang="ru-RU" sz="2682" cap="small" dirty="0">
              <a:solidFill>
                <a:srgbClr val="993366"/>
              </a:solidFill>
              <a:latin typeface="Calibri"/>
              <a:cs typeface="Times New Roman" pitchFamily="18" charset="0"/>
            </a:endParaRPr>
          </a:p>
        </p:txBody>
      </p:sp>
      <p:sp>
        <p:nvSpPr>
          <p:cNvPr id="24" name="Text Box 6"/>
          <p:cNvSpPr txBox="1">
            <a:spLocks noChangeArrowheads="1"/>
          </p:cNvSpPr>
          <p:nvPr/>
        </p:nvSpPr>
        <p:spPr bwMode="auto">
          <a:xfrm>
            <a:off x="6752591" y="6615748"/>
            <a:ext cx="3153410" cy="242252"/>
          </a:xfrm>
          <a:prstGeom prst="rect">
            <a:avLst/>
          </a:prstGeom>
          <a:solidFill>
            <a:srgbClr val="FF944B"/>
          </a:solidFill>
          <a:ln>
            <a:noFill/>
          </a:ln>
          <a:effectLst/>
          <a:extLst>
            <a:ext uri="{91240B29-F687-4F45-9708-019B960494DF}">
              <a14:hiddenLine xmlns:a14="http://schemas.microsoft.com/office/drawing/2010/main" w="9525" cap="flat" cmpd="sng">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lIns="99436" tIns="51819" rIns="99436" bIns="51819">
            <a:spAutoFit/>
          </a:bodyPr>
          <a:lstStyle>
            <a:defPPr>
              <a:defRPr lang="en-US"/>
            </a:defPPr>
            <a:lvl1pPr algn="l" rtl="0" fontAlgn="base">
              <a:spcBef>
                <a:spcPct val="0"/>
              </a:spcBef>
              <a:spcAft>
                <a:spcPct val="0"/>
              </a:spcAft>
              <a:buFont typeface="Arial" pitchFamily="34" charset="0"/>
              <a:defRPr kern="1200">
                <a:solidFill>
                  <a:schemeClr val="tx1"/>
                </a:solidFill>
                <a:latin typeface="Arial" pitchFamily="34" charset="0"/>
                <a:ea typeface="+mn-ea"/>
                <a:cs typeface="Arial" pitchFamily="34" charset="0"/>
              </a:defRPr>
            </a:lvl1pPr>
            <a:lvl2pPr marL="457200" algn="l" rtl="0" fontAlgn="base">
              <a:spcBef>
                <a:spcPct val="0"/>
              </a:spcBef>
              <a:spcAft>
                <a:spcPct val="0"/>
              </a:spcAft>
              <a:buFont typeface="Arial" pitchFamily="34" charset="0"/>
              <a:defRPr kern="1200">
                <a:solidFill>
                  <a:schemeClr val="tx1"/>
                </a:solidFill>
                <a:latin typeface="Arial" pitchFamily="34" charset="0"/>
                <a:ea typeface="+mn-ea"/>
                <a:cs typeface="Arial" pitchFamily="34" charset="0"/>
              </a:defRPr>
            </a:lvl2pPr>
            <a:lvl3pPr marL="914400" algn="l" rtl="0" fontAlgn="base">
              <a:spcBef>
                <a:spcPct val="0"/>
              </a:spcBef>
              <a:spcAft>
                <a:spcPct val="0"/>
              </a:spcAft>
              <a:buFont typeface="Arial" pitchFamily="34" charset="0"/>
              <a:defRPr kern="1200">
                <a:solidFill>
                  <a:schemeClr val="tx1"/>
                </a:solidFill>
                <a:latin typeface="Arial" pitchFamily="34" charset="0"/>
                <a:ea typeface="+mn-ea"/>
                <a:cs typeface="Arial" pitchFamily="34" charset="0"/>
              </a:defRPr>
            </a:lvl3pPr>
            <a:lvl4pPr marL="1371600" algn="l" rtl="0" fontAlgn="base">
              <a:spcBef>
                <a:spcPct val="0"/>
              </a:spcBef>
              <a:spcAft>
                <a:spcPct val="0"/>
              </a:spcAft>
              <a:buFont typeface="Arial" pitchFamily="34" charset="0"/>
              <a:defRPr kern="1200">
                <a:solidFill>
                  <a:schemeClr val="tx1"/>
                </a:solidFill>
                <a:latin typeface="Arial" pitchFamily="34" charset="0"/>
                <a:ea typeface="+mn-ea"/>
                <a:cs typeface="Arial" pitchFamily="34" charset="0"/>
              </a:defRPr>
            </a:lvl4pPr>
            <a:lvl5pPr marL="1828800" algn="l" rtl="0" fontAlgn="base">
              <a:spcBef>
                <a:spcPct val="0"/>
              </a:spcBef>
              <a:spcAft>
                <a:spcPct val="0"/>
              </a:spcAft>
              <a:buFont typeface="Arial" pitchFamily="34" charset="0"/>
              <a:defRPr kern="1200">
                <a:solidFill>
                  <a:schemeClr val="tx1"/>
                </a:solidFill>
                <a:latin typeface="Arial" pitchFamily="34" charset="0"/>
                <a:ea typeface="+mn-ea"/>
                <a:cs typeface="Arial" pitchFamily="34" charset="0"/>
              </a:defRPr>
            </a:lvl5pPr>
            <a:lvl6pPr marL="2286000" algn="l" defTabSz="914400" rtl="0" eaLnBrk="1" latinLnBrk="0" hangingPunct="1">
              <a:defRPr kern="1200">
                <a:solidFill>
                  <a:schemeClr val="tx1"/>
                </a:solidFill>
                <a:latin typeface="Arial" pitchFamily="34" charset="0"/>
                <a:ea typeface="+mn-ea"/>
                <a:cs typeface="Arial" pitchFamily="34" charset="0"/>
              </a:defRPr>
            </a:lvl6pPr>
            <a:lvl7pPr marL="2743200" algn="l" defTabSz="914400" rtl="0" eaLnBrk="1" latinLnBrk="0" hangingPunct="1">
              <a:defRPr kern="1200">
                <a:solidFill>
                  <a:schemeClr val="tx1"/>
                </a:solidFill>
                <a:latin typeface="Arial" pitchFamily="34" charset="0"/>
                <a:ea typeface="+mn-ea"/>
                <a:cs typeface="Arial" pitchFamily="34" charset="0"/>
              </a:defRPr>
            </a:lvl7pPr>
            <a:lvl8pPr marL="3200400" algn="l" defTabSz="914400" rtl="0" eaLnBrk="1" latinLnBrk="0" hangingPunct="1">
              <a:defRPr kern="1200">
                <a:solidFill>
                  <a:schemeClr val="tx1"/>
                </a:solidFill>
                <a:latin typeface="Arial" pitchFamily="34" charset="0"/>
                <a:ea typeface="+mn-ea"/>
                <a:cs typeface="Arial" pitchFamily="34" charset="0"/>
              </a:defRPr>
            </a:lvl8pPr>
            <a:lvl9pPr marL="3657600" algn="l" defTabSz="914400" rtl="0" eaLnBrk="1" latinLnBrk="0" hangingPunct="1">
              <a:defRPr kern="1200">
                <a:solidFill>
                  <a:schemeClr val="tx1"/>
                </a:solidFill>
                <a:latin typeface="Arial" pitchFamily="34" charset="0"/>
                <a:ea typeface="+mn-ea"/>
                <a:cs typeface="Arial" pitchFamily="34" charset="0"/>
              </a:defRPr>
            </a:lvl9pPr>
          </a:lstStyle>
          <a:p>
            <a:pPr algn="ctr"/>
            <a:r>
              <a:rPr lang="ru-RU" altLang="en-US" sz="894" b="1" dirty="0">
                <a:solidFill>
                  <a:schemeClr val="bg1"/>
                </a:solidFill>
                <a:latin typeface="Segoe UI" pitchFamily="34" charset="0"/>
                <a:cs typeface="Segoe UI" pitchFamily="34" charset="0"/>
              </a:rPr>
              <a:t>© 2018 Научно-технический центр ПЕРСПЕКТИВА</a:t>
            </a:r>
            <a:endParaRPr lang="ru-RU" altLang="en-US" sz="894" dirty="0">
              <a:solidFill>
                <a:schemeClr val="bg1"/>
              </a:solidFill>
            </a:endParaRPr>
          </a:p>
        </p:txBody>
      </p:sp>
      <p:sp>
        <p:nvSpPr>
          <p:cNvPr id="8" name="Заголовок 1"/>
          <p:cNvSpPr txBox="1">
            <a:spLocks/>
          </p:cNvSpPr>
          <p:nvPr/>
        </p:nvSpPr>
        <p:spPr>
          <a:xfrm>
            <a:off x="1879669" y="0"/>
            <a:ext cx="6945877" cy="883098"/>
          </a:xfrm>
          <a:prstGeom prst="rect">
            <a:avLst/>
          </a:prstGeom>
        </p:spPr>
        <p:txBody>
          <a:bodyPr vert="horz" lIns="100836" tIns="50419" rIns="100836" bIns="50419" rtlCol="0" anchor="ctr">
            <a:normAutofit fontScale="97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lvl="1" defTabSz="1008358" fontAlgn="auto">
              <a:spcBef>
                <a:spcPts val="0"/>
              </a:spcBef>
              <a:spcAft>
                <a:spcPts val="0"/>
              </a:spcAft>
              <a:defRPr/>
            </a:pPr>
            <a:r>
              <a:rPr lang="ru-RU" sz="1700" b="1" kern="0" dirty="0">
                <a:solidFill>
                  <a:srgbClr val="F79646">
                    <a:lumMod val="50000"/>
                  </a:srgbClr>
                </a:solidFill>
                <a:latin typeface="Franklin Gothic Book" panose="020B0503020102020204" pitchFamily="34" charset="0"/>
                <a:cs typeface="Times New Roman" panose="02020603050405020304" pitchFamily="18" charset="0"/>
              </a:rPr>
              <a:t>Результаты расчетов по показателям в разрезе учреждений</a:t>
            </a:r>
          </a:p>
        </p:txBody>
      </p:sp>
      <p:sp>
        <p:nvSpPr>
          <p:cNvPr id="10" name="Объект 2"/>
          <p:cNvSpPr txBox="1">
            <a:spLocks/>
          </p:cNvSpPr>
          <p:nvPr/>
        </p:nvSpPr>
        <p:spPr>
          <a:xfrm>
            <a:off x="382731" y="1091165"/>
            <a:ext cx="9181062" cy="5015566"/>
          </a:xfrm>
          <a:prstGeom prst="rect">
            <a:avLst/>
          </a:prstGeom>
        </p:spPr>
        <p:txBody>
          <a:bodyPr vert="horz" lIns="100836" tIns="50419" rIns="100836" bIns="50419"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70000"/>
              </a:lnSpc>
              <a:buNone/>
            </a:pPr>
            <a:r>
              <a:rPr lang="ru-RU" sz="3982" b="1" dirty="0">
                <a:solidFill>
                  <a:srgbClr val="443030"/>
                </a:solidFill>
                <a:latin typeface="Arial" panose="020B0604020202020204" pitchFamily="34" charset="0"/>
                <a:cs typeface="Arial" panose="020B0604020202020204" pitchFamily="34" charset="0"/>
              </a:rPr>
              <a:t>   </a:t>
            </a:r>
            <a:endParaRPr lang="ru-RU" sz="5201" dirty="0">
              <a:solidFill>
                <a:srgbClr val="443030"/>
              </a:solidFill>
              <a:latin typeface="Franklin Gothic Book" panose="020B0503020102020204" pitchFamily="34" charset="0"/>
            </a:endParaRPr>
          </a:p>
        </p:txBody>
      </p:sp>
      <p:sp>
        <p:nvSpPr>
          <p:cNvPr id="3" name="Номер слайда 2"/>
          <p:cNvSpPr>
            <a:spLocks noGrp="1"/>
          </p:cNvSpPr>
          <p:nvPr>
            <p:ph type="sldNum" sz="quarter" idx="12"/>
          </p:nvPr>
        </p:nvSpPr>
        <p:spPr/>
        <p:txBody>
          <a:bodyPr/>
          <a:lstStyle/>
          <a:p>
            <a:fld id="{04660E3D-4465-45F9-BB40-432F6F55E339}" type="slidenum">
              <a:rPr lang="en-US" altLang="ru-RU" smtClean="0"/>
              <a:pPr/>
              <a:t>11</a:t>
            </a:fld>
            <a:endParaRPr lang="en-US" altLang="ru-RU" dirty="0"/>
          </a:p>
        </p:txBody>
      </p:sp>
      <p:sp>
        <p:nvSpPr>
          <p:cNvPr id="7" name="Прямоугольник 6"/>
          <p:cNvSpPr/>
          <p:nvPr/>
        </p:nvSpPr>
        <p:spPr>
          <a:xfrm>
            <a:off x="757585" y="802641"/>
            <a:ext cx="5383442" cy="458074"/>
          </a:xfrm>
          <a:prstGeom prst="rect">
            <a:avLst/>
          </a:prstGeom>
        </p:spPr>
        <p:txBody>
          <a:bodyPr wrap="square">
            <a:spAutoFit/>
          </a:bodyPr>
          <a:lstStyle/>
          <a:p>
            <a:pPr lvl="0" algn="just">
              <a:lnSpc>
                <a:spcPct val="150000"/>
              </a:lnSpc>
              <a:spcAft>
                <a:spcPts val="0"/>
              </a:spcAft>
            </a:pPr>
            <a:r>
              <a:rPr lang="ru-RU" b="1" i="1" dirty="0">
                <a:latin typeface="Times New Roman" panose="02020603050405020304" pitchFamily="18" charset="0"/>
                <a:ea typeface="Times New Roman" panose="02020603050405020304" pitchFamily="18" charset="0"/>
              </a:rPr>
              <a:t>ГБУК НАО «Клуб «Созвездие» поселка Искателей»</a:t>
            </a:r>
            <a:endParaRPr lang="ru-RU" sz="1600" b="1" dirty="0">
              <a:effectLst/>
              <a:latin typeface="Times New Roman" panose="02020603050405020304" pitchFamily="18" charset="0"/>
              <a:ea typeface="Times New Roman" panose="02020603050405020304" pitchFamily="18" charset="0"/>
            </a:endParaRPr>
          </a:p>
        </p:txBody>
      </p:sp>
      <p:sp>
        <p:nvSpPr>
          <p:cNvPr id="9" name="Прямоугольник 8"/>
          <p:cNvSpPr/>
          <p:nvPr/>
        </p:nvSpPr>
        <p:spPr>
          <a:xfrm>
            <a:off x="399607" y="1452959"/>
            <a:ext cx="4953000" cy="2031325"/>
          </a:xfrm>
          <a:prstGeom prst="rect">
            <a:avLst/>
          </a:prstGeom>
        </p:spPr>
        <p:txBody>
          <a:bodyPr>
            <a:spAutoFit/>
          </a:bodyPr>
          <a:lstStyle/>
          <a:p>
            <a:pPr indent="450215" algn="just">
              <a:spcAft>
                <a:spcPts val="0"/>
              </a:spcAft>
            </a:pPr>
            <a:r>
              <a:rPr lang="ru-RU" dirty="0">
                <a:latin typeface="Times New Roman" panose="02020603050405020304" pitchFamily="18" charset="0"/>
                <a:ea typeface="Times New Roman" panose="02020603050405020304" pitchFamily="18" charset="0"/>
              </a:rPr>
              <a:t>Всего в учреждении опрошено 103 респондента. Официальный сайт учреждения, который был проанализирован в ходе проведения независимой оценки: </a:t>
            </a:r>
            <a:r>
              <a:rPr lang="ru-RU" dirty="0">
                <a:latin typeface="Times New Roman" panose="02020603050405020304" pitchFamily="18" charset="0"/>
                <a:ea typeface="Times New Roman" panose="02020603050405020304" pitchFamily="18" charset="0"/>
                <a:hlinkClick r:id="rId3"/>
              </a:rPr>
              <a:t>http://sozvezdie.kulturanao.ru</a:t>
            </a:r>
            <a:r>
              <a:rPr lang="ru-RU" dirty="0" smtClean="0">
                <a:latin typeface="Times New Roman" panose="02020603050405020304" pitchFamily="18" charset="0"/>
                <a:ea typeface="Times New Roman" panose="02020603050405020304" pitchFamily="18" charset="0"/>
                <a:hlinkClick r:id="rId3"/>
              </a:rPr>
              <a:t>/</a:t>
            </a:r>
            <a:r>
              <a:rPr lang="ru-RU" dirty="0" smtClean="0">
                <a:latin typeface="Times New Roman" panose="02020603050405020304" pitchFamily="18" charset="0"/>
                <a:ea typeface="Times New Roman" panose="02020603050405020304" pitchFamily="18" charset="0"/>
              </a:rPr>
              <a:t>.</a:t>
            </a:r>
            <a:endParaRPr lang="ru-RU" sz="1600" dirty="0" smtClean="0">
              <a:latin typeface="Times New Roman" panose="02020603050405020304" pitchFamily="18" charset="0"/>
              <a:ea typeface="Times New Roman" panose="02020603050405020304" pitchFamily="18" charset="0"/>
            </a:endParaRPr>
          </a:p>
          <a:p>
            <a:pPr indent="450215" algn="just">
              <a:spcAft>
                <a:spcPts val="0"/>
              </a:spcAft>
            </a:pPr>
            <a:r>
              <a:rPr lang="ru-RU" dirty="0" smtClean="0">
                <a:latin typeface="Times New Roman" panose="02020603050405020304" pitchFamily="18" charset="0"/>
                <a:ea typeface="Times New Roman" panose="02020603050405020304" pitchFamily="18" charset="0"/>
              </a:rPr>
              <a:t>Общие </a:t>
            </a:r>
            <a:r>
              <a:rPr lang="ru-RU" dirty="0">
                <a:latin typeface="Times New Roman" panose="02020603050405020304" pitchFamily="18" charset="0"/>
                <a:ea typeface="Times New Roman" panose="02020603050405020304" pitchFamily="18" charset="0"/>
              </a:rPr>
              <a:t>итоговые баллы по учреждению составили: 417,45 баллов. </a:t>
            </a:r>
            <a:endParaRPr lang="ru-RU" dirty="0"/>
          </a:p>
        </p:txBody>
      </p:sp>
      <p:sp>
        <p:nvSpPr>
          <p:cNvPr id="11" name="Прямоугольник 10"/>
          <p:cNvSpPr/>
          <p:nvPr/>
        </p:nvSpPr>
        <p:spPr>
          <a:xfrm>
            <a:off x="4107873" y="3378994"/>
            <a:ext cx="4953000" cy="3139321"/>
          </a:xfrm>
          <a:prstGeom prst="rect">
            <a:avLst/>
          </a:prstGeom>
        </p:spPr>
        <p:txBody>
          <a:bodyPr>
            <a:spAutoFit/>
          </a:bodyPr>
          <a:lstStyle/>
          <a:p>
            <a:pPr indent="450215" algn="just">
              <a:spcAft>
                <a:spcPts val="0"/>
              </a:spcAft>
            </a:pPr>
            <a:r>
              <a:rPr lang="ru-RU" b="1" dirty="0">
                <a:latin typeface="Times New Roman" panose="02020603050405020304" pitchFamily="18" charset="0"/>
                <a:ea typeface="Times New Roman" panose="02020603050405020304" pitchFamily="18" charset="0"/>
              </a:rPr>
              <a:t>По результатам проведенной независимой оценки по учреждению можно представить следующие рекомендации и пожелания:</a:t>
            </a:r>
            <a:endParaRPr lang="ru-RU" sz="1600" b="1" dirty="0">
              <a:latin typeface="Times New Roman" panose="02020603050405020304" pitchFamily="18" charset="0"/>
              <a:ea typeface="Times New Roman" panose="02020603050405020304" pitchFamily="18" charset="0"/>
            </a:endParaRPr>
          </a:p>
          <a:p>
            <a:pPr indent="450215" algn="just">
              <a:spcAft>
                <a:spcPts val="0"/>
              </a:spcAft>
            </a:pPr>
            <a:r>
              <a:rPr lang="ru-RU" dirty="0">
                <a:latin typeface="Times New Roman" panose="02020603050405020304" pitchFamily="18" charset="0"/>
                <a:ea typeface="Times New Roman" panose="02020603050405020304" pitchFamily="18" charset="0"/>
              </a:rPr>
              <a:t>Интервьюер в ходе наблюдения отмечает, что при входе в клуб нет вывески учреждения и трудно понять, что клуб именно в этом здании. Так как клуб находится в арендуемом, а не собственном здании, в учреждении не очень хорошие условия доступности для лиц с ограниченными возможностями здоровья. </a:t>
            </a:r>
            <a:endParaRPr lang="ru-RU" sz="1600" dirty="0">
              <a:effectLst/>
              <a:latin typeface="Times New Roman" panose="02020603050405020304" pitchFamily="18" charset="0"/>
              <a:ea typeface="Times New Roman" panose="02020603050405020304" pitchFamily="18" charset="0"/>
            </a:endParaRPr>
          </a:p>
        </p:txBody>
      </p:sp>
      <p:pic>
        <p:nvPicPr>
          <p:cNvPr id="12" name="Рисунок 1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141027" y="1202268"/>
            <a:ext cx="3063320" cy="1769918"/>
          </a:xfrm>
          <a:prstGeom prst="rect">
            <a:avLst/>
          </a:prstGeom>
        </p:spPr>
      </p:pic>
      <p:pic>
        <p:nvPicPr>
          <p:cNvPr id="13" name="Рисунок 12"/>
          <p:cNvPicPr>
            <a:picLocks noChangeAspect="1"/>
          </p:cNvPicPr>
          <p:nvPr/>
        </p:nvPicPr>
        <p:blipFill>
          <a:blip r:embed="rId5" cstate="print">
            <a:duotone>
              <a:schemeClr val="accent5">
                <a:shade val="45000"/>
                <a:satMod val="135000"/>
              </a:schemeClr>
              <a:prstClr val="white"/>
            </a:duotone>
            <a:extLst>
              <a:ext uri="{28A0092B-C50C-407E-A947-70E740481C1C}">
                <a14:useLocalDpi xmlns:a14="http://schemas.microsoft.com/office/drawing/2010/main" val="0"/>
              </a:ext>
            </a:extLst>
          </a:blip>
          <a:stretch>
            <a:fillRect/>
          </a:stretch>
        </p:blipFill>
        <p:spPr>
          <a:xfrm>
            <a:off x="757585" y="4024643"/>
            <a:ext cx="1848021" cy="1848021"/>
          </a:xfrm>
          <a:prstGeom prst="rect">
            <a:avLst/>
          </a:prstGeom>
        </p:spPr>
      </p:pic>
    </p:spTree>
    <p:extLst>
      <p:ext uri="{BB962C8B-B14F-4D97-AF65-F5344CB8AC3E}">
        <p14:creationId xmlns:p14="http://schemas.microsoft.com/office/powerpoint/2010/main" val="286427074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Заголовок 1"/>
          <p:cNvSpPr txBox="1">
            <a:spLocks/>
          </p:cNvSpPr>
          <p:nvPr/>
        </p:nvSpPr>
        <p:spPr>
          <a:xfrm>
            <a:off x="763751" y="994885"/>
            <a:ext cx="6046625" cy="731086"/>
          </a:xfrm>
          <a:prstGeom prst="rect">
            <a:avLst/>
          </a:prstGeom>
        </p:spPr>
        <p:txBody>
          <a:bodyPr vert="horz" lIns="100836" tIns="50419" rIns="100836" bIns="50419" rtlCol="0" anchor="ctr">
            <a:noAutofit/>
          </a:bodyPr>
          <a:lstStyle>
            <a:lvl1pPr algn="l" defTabSz="914400" rtl="0" eaLnBrk="1" latinLnBrk="0" hangingPunct="1">
              <a:spcBef>
                <a:spcPct val="0"/>
              </a:spcBef>
              <a:buNone/>
              <a:defRPr sz="1800" b="1" i="0" kern="1200">
                <a:solidFill>
                  <a:schemeClr val="tx1"/>
                </a:solidFill>
                <a:latin typeface="Franklin Gothic Book" pitchFamily="34" charset="0"/>
                <a:ea typeface="+mj-ea"/>
                <a:cs typeface="+mj-cs"/>
              </a:defRPr>
            </a:lvl1pPr>
          </a:lstStyle>
          <a:p>
            <a:endParaRPr lang="ru-RU" sz="2682" cap="small" dirty="0">
              <a:solidFill>
                <a:srgbClr val="993366"/>
              </a:solidFill>
              <a:latin typeface="Calibri"/>
              <a:cs typeface="Times New Roman" pitchFamily="18" charset="0"/>
            </a:endParaRPr>
          </a:p>
        </p:txBody>
      </p:sp>
      <p:sp>
        <p:nvSpPr>
          <p:cNvPr id="24" name="Text Box 6"/>
          <p:cNvSpPr txBox="1">
            <a:spLocks noChangeArrowheads="1"/>
          </p:cNvSpPr>
          <p:nvPr/>
        </p:nvSpPr>
        <p:spPr bwMode="auto">
          <a:xfrm>
            <a:off x="6752591" y="6615748"/>
            <a:ext cx="3153410" cy="242252"/>
          </a:xfrm>
          <a:prstGeom prst="rect">
            <a:avLst/>
          </a:prstGeom>
          <a:solidFill>
            <a:srgbClr val="FF944B"/>
          </a:solidFill>
          <a:ln>
            <a:noFill/>
          </a:ln>
          <a:effectLst/>
          <a:extLst>
            <a:ext uri="{91240B29-F687-4F45-9708-019B960494DF}">
              <a14:hiddenLine xmlns:a14="http://schemas.microsoft.com/office/drawing/2010/main" w="9525" cap="flat" cmpd="sng">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lIns="99436" tIns="51819" rIns="99436" bIns="51819">
            <a:spAutoFit/>
          </a:bodyPr>
          <a:lstStyle>
            <a:defPPr>
              <a:defRPr lang="en-US"/>
            </a:defPPr>
            <a:lvl1pPr algn="l" rtl="0" fontAlgn="base">
              <a:spcBef>
                <a:spcPct val="0"/>
              </a:spcBef>
              <a:spcAft>
                <a:spcPct val="0"/>
              </a:spcAft>
              <a:buFont typeface="Arial" pitchFamily="34" charset="0"/>
              <a:defRPr kern="1200">
                <a:solidFill>
                  <a:schemeClr val="tx1"/>
                </a:solidFill>
                <a:latin typeface="Arial" pitchFamily="34" charset="0"/>
                <a:ea typeface="+mn-ea"/>
                <a:cs typeface="Arial" pitchFamily="34" charset="0"/>
              </a:defRPr>
            </a:lvl1pPr>
            <a:lvl2pPr marL="457200" algn="l" rtl="0" fontAlgn="base">
              <a:spcBef>
                <a:spcPct val="0"/>
              </a:spcBef>
              <a:spcAft>
                <a:spcPct val="0"/>
              </a:spcAft>
              <a:buFont typeface="Arial" pitchFamily="34" charset="0"/>
              <a:defRPr kern="1200">
                <a:solidFill>
                  <a:schemeClr val="tx1"/>
                </a:solidFill>
                <a:latin typeface="Arial" pitchFamily="34" charset="0"/>
                <a:ea typeface="+mn-ea"/>
                <a:cs typeface="Arial" pitchFamily="34" charset="0"/>
              </a:defRPr>
            </a:lvl2pPr>
            <a:lvl3pPr marL="914400" algn="l" rtl="0" fontAlgn="base">
              <a:spcBef>
                <a:spcPct val="0"/>
              </a:spcBef>
              <a:spcAft>
                <a:spcPct val="0"/>
              </a:spcAft>
              <a:buFont typeface="Arial" pitchFamily="34" charset="0"/>
              <a:defRPr kern="1200">
                <a:solidFill>
                  <a:schemeClr val="tx1"/>
                </a:solidFill>
                <a:latin typeface="Arial" pitchFamily="34" charset="0"/>
                <a:ea typeface="+mn-ea"/>
                <a:cs typeface="Arial" pitchFamily="34" charset="0"/>
              </a:defRPr>
            </a:lvl3pPr>
            <a:lvl4pPr marL="1371600" algn="l" rtl="0" fontAlgn="base">
              <a:spcBef>
                <a:spcPct val="0"/>
              </a:spcBef>
              <a:spcAft>
                <a:spcPct val="0"/>
              </a:spcAft>
              <a:buFont typeface="Arial" pitchFamily="34" charset="0"/>
              <a:defRPr kern="1200">
                <a:solidFill>
                  <a:schemeClr val="tx1"/>
                </a:solidFill>
                <a:latin typeface="Arial" pitchFamily="34" charset="0"/>
                <a:ea typeface="+mn-ea"/>
                <a:cs typeface="Arial" pitchFamily="34" charset="0"/>
              </a:defRPr>
            </a:lvl4pPr>
            <a:lvl5pPr marL="1828800" algn="l" rtl="0" fontAlgn="base">
              <a:spcBef>
                <a:spcPct val="0"/>
              </a:spcBef>
              <a:spcAft>
                <a:spcPct val="0"/>
              </a:spcAft>
              <a:buFont typeface="Arial" pitchFamily="34" charset="0"/>
              <a:defRPr kern="1200">
                <a:solidFill>
                  <a:schemeClr val="tx1"/>
                </a:solidFill>
                <a:latin typeface="Arial" pitchFamily="34" charset="0"/>
                <a:ea typeface="+mn-ea"/>
                <a:cs typeface="Arial" pitchFamily="34" charset="0"/>
              </a:defRPr>
            </a:lvl5pPr>
            <a:lvl6pPr marL="2286000" algn="l" defTabSz="914400" rtl="0" eaLnBrk="1" latinLnBrk="0" hangingPunct="1">
              <a:defRPr kern="1200">
                <a:solidFill>
                  <a:schemeClr val="tx1"/>
                </a:solidFill>
                <a:latin typeface="Arial" pitchFamily="34" charset="0"/>
                <a:ea typeface="+mn-ea"/>
                <a:cs typeface="Arial" pitchFamily="34" charset="0"/>
              </a:defRPr>
            </a:lvl6pPr>
            <a:lvl7pPr marL="2743200" algn="l" defTabSz="914400" rtl="0" eaLnBrk="1" latinLnBrk="0" hangingPunct="1">
              <a:defRPr kern="1200">
                <a:solidFill>
                  <a:schemeClr val="tx1"/>
                </a:solidFill>
                <a:latin typeface="Arial" pitchFamily="34" charset="0"/>
                <a:ea typeface="+mn-ea"/>
                <a:cs typeface="Arial" pitchFamily="34" charset="0"/>
              </a:defRPr>
            </a:lvl7pPr>
            <a:lvl8pPr marL="3200400" algn="l" defTabSz="914400" rtl="0" eaLnBrk="1" latinLnBrk="0" hangingPunct="1">
              <a:defRPr kern="1200">
                <a:solidFill>
                  <a:schemeClr val="tx1"/>
                </a:solidFill>
                <a:latin typeface="Arial" pitchFamily="34" charset="0"/>
                <a:ea typeface="+mn-ea"/>
                <a:cs typeface="Arial" pitchFamily="34" charset="0"/>
              </a:defRPr>
            </a:lvl8pPr>
            <a:lvl9pPr marL="3657600" algn="l" defTabSz="914400" rtl="0" eaLnBrk="1" latinLnBrk="0" hangingPunct="1">
              <a:defRPr kern="1200">
                <a:solidFill>
                  <a:schemeClr val="tx1"/>
                </a:solidFill>
                <a:latin typeface="Arial" pitchFamily="34" charset="0"/>
                <a:ea typeface="+mn-ea"/>
                <a:cs typeface="Arial" pitchFamily="34" charset="0"/>
              </a:defRPr>
            </a:lvl9pPr>
          </a:lstStyle>
          <a:p>
            <a:pPr algn="ctr"/>
            <a:r>
              <a:rPr lang="ru-RU" altLang="en-US" sz="894" b="1" dirty="0">
                <a:solidFill>
                  <a:schemeClr val="bg1"/>
                </a:solidFill>
                <a:latin typeface="Segoe UI" pitchFamily="34" charset="0"/>
                <a:cs typeface="Segoe UI" pitchFamily="34" charset="0"/>
              </a:rPr>
              <a:t>© 2018 Научно-технический центр ПЕРСПЕКТИВА</a:t>
            </a:r>
            <a:endParaRPr lang="ru-RU" altLang="en-US" sz="894" dirty="0">
              <a:solidFill>
                <a:schemeClr val="bg1"/>
              </a:solidFill>
            </a:endParaRPr>
          </a:p>
        </p:txBody>
      </p:sp>
      <p:sp>
        <p:nvSpPr>
          <p:cNvPr id="8" name="Заголовок 1"/>
          <p:cNvSpPr txBox="1">
            <a:spLocks/>
          </p:cNvSpPr>
          <p:nvPr/>
        </p:nvSpPr>
        <p:spPr>
          <a:xfrm>
            <a:off x="1879669" y="0"/>
            <a:ext cx="6945877" cy="883098"/>
          </a:xfrm>
          <a:prstGeom prst="rect">
            <a:avLst/>
          </a:prstGeom>
        </p:spPr>
        <p:txBody>
          <a:bodyPr vert="horz" lIns="100836" tIns="50419" rIns="100836" bIns="50419" rtlCol="0" anchor="ctr">
            <a:normAutofit fontScale="97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lvl="1" defTabSz="1008358" fontAlgn="auto">
              <a:spcBef>
                <a:spcPts val="0"/>
              </a:spcBef>
              <a:spcAft>
                <a:spcPts val="0"/>
              </a:spcAft>
              <a:defRPr/>
            </a:pPr>
            <a:r>
              <a:rPr lang="ru-RU" sz="1700" b="1" kern="0" dirty="0">
                <a:solidFill>
                  <a:srgbClr val="F79646">
                    <a:lumMod val="50000"/>
                  </a:srgbClr>
                </a:solidFill>
                <a:latin typeface="Franklin Gothic Book" panose="020B0503020102020204" pitchFamily="34" charset="0"/>
                <a:cs typeface="Times New Roman" panose="02020603050405020304" pitchFamily="18" charset="0"/>
              </a:rPr>
              <a:t>Результаты расчетов по показателям в разрезе учреждений</a:t>
            </a:r>
          </a:p>
        </p:txBody>
      </p:sp>
      <p:sp>
        <p:nvSpPr>
          <p:cNvPr id="10" name="Объект 2"/>
          <p:cNvSpPr txBox="1">
            <a:spLocks/>
          </p:cNvSpPr>
          <p:nvPr/>
        </p:nvSpPr>
        <p:spPr>
          <a:xfrm>
            <a:off x="382731" y="1091165"/>
            <a:ext cx="9181062" cy="5015566"/>
          </a:xfrm>
          <a:prstGeom prst="rect">
            <a:avLst/>
          </a:prstGeom>
        </p:spPr>
        <p:txBody>
          <a:bodyPr vert="horz" lIns="100836" tIns="50419" rIns="100836" bIns="50419"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70000"/>
              </a:lnSpc>
              <a:buNone/>
            </a:pPr>
            <a:r>
              <a:rPr lang="ru-RU" sz="3982" b="1" dirty="0">
                <a:solidFill>
                  <a:srgbClr val="443030"/>
                </a:solidFill>
                <a:latin typeface="Arial" panose="020B0604020202020204" pitchFamily="34" charset="0"/>
                <a:cs typeface="Arial" panose="020B0604020202020204" pitchFamily="34" charset="0"/>
              </a:rPr>
              <a:t>   </a:t>
            </a:r>
            <a:endParaRPr lang="ru-RU" sz="5201" dirty="0">
              <a:solidFill>
                <a:srgbClr val="443030"/>
              </a:solidFill>
              <a:latin typeface="Franklin Gothic Book" panose="020B0503020102020204" pitchFamily="34" charset="0"/>
            </a:endParaRPr>
          </a:p>
        </p:txBody>
      </p:sp>
      <p:sp>
        <p:nvSpPr>
          <p:cNvPr id="3" name="Номер слайда 2"/>
          <p:cNvSpPr>
            <a:spLocks noGrp="1"/>
          </p:cNvSpPr>
          <p:nvPr>
            <p:ph type="sldNum" sz="quarter" idx="12"/>
          </p:nvPr>
        </p:nvSpPr>
        <p:spPr/>
        <p:txBody>
          <a:bodyPr/>
          <a:lstStyle/>
          <a:p>
            <a:fld id="{04660E3D-4465-45F9-BB40-432F6F55E339}" type="slidenum">
              <a:rPr lang="en-US" altLang="ru-RU" smtClean="0"/>
              <a:pPr/>
              <a:t>12</a:t>
            </a:fld>
            <a:endParaRPr lang="en-US" altLang="ru-RU" dirty="0"/>
          </a:p>
        </p:txBody>
      </p:sp>
      <p:sp>
        <p:nvSpPr>
          <p:cNvPr id="2" name="Прямоугольник 1"/>
          <p:cNvSpPr/>
          <p:nvPr/>
        </p:nvSpPr>
        <p:spPr>
          <a:xfrm>
            <a:off x="382731" y="869623"/>
            <a:ext cx="6199909" cy="5416868"/>
          </a:xfrm>
          <a:prstGeom prst="rect">
            <a:avLst/>
          </a:prstGeom>
        </p:spPr>
        <p:txBody>
          <a:bodyPr wrap="square">
            <a:spAutoFit/>
          </a:bodyPr>
          <a:lstStyle/>
          <a:p>
            <a:pPr indent="450215" algn="just">
              <a:spcAft>
                <a:spcPts val="0"/>
              </a:spcAft>
            </a:pPr>
            <a:r>
              <a:rPr lang="ru-RU" sz="2000" b="1" dirty="0">
                <a:latin typeface="Times New Roman" panose="02020603050405020304" pitchFamily="18" charset="0"/>
                <a:ea typeface="Times New Roman" panose="02020603050405020304" pitchFamily="18" charset="0"/>
              </a:rPr>
              <a:t>Рекомендации респондентов (получателей услуг):</a:t>
            </a:r>
            <a:endParaRPr lang="ru-RU" b="1" dirty="0">
              <a:latin typeface="Times New Roman" panose="02020603050405020304" pitchFamily="18" charset="0"/>
              <a:ea typeface="Times New Roman" panose="02020603050405020304" pitchFamily="18" charset="0"/>
            </a:endParaRPr>
          </a:p>
          <a:p>
            <a:pPr indent="450215" algn="just">
              <a:spcAft>
                <a:spcPts val="0"/>
              </a:spcAft>
            </a:pPr>
            <a:r>
              <a:rPr lang="ru-RU" dirty="0">
                <a:latin typeface="Times New Roman" panose="02020603050405020304" pitchFamily="18" charset="0"/>
                <a:ea typeface="Times New Roman" panose="02020603050405020304" pitchFamily="18" charset="0"/>
              </a:rPr>
              <a:t>Значительное большинство опрошенных получателей услуг в качестве рекомендации предлагает, по возможности, переехать клубу в новое здание с более просторными помещениями для тренировок и выступлений детей, с большой сценой. Респонденты также предлагали:</a:t>
            </a:r>
            <a:endParaRPr lang="ru-RU" sz="1600" dirty="0">
              <a:latin typeface="Times New Roman" panose="02020603050405020304" pitchFamily="18" charset="0"/>
              <a:ea typeface="Times New Roman" panose="02020603050405020304" pitchFamily="18" charset="0"/>
            </a:endParaRPr>
          </a:p>
          <a:p>
            <a:pPr marL="342900" lvl="0" indent="-342900" algn="just">
              <a:spcAft>
                <a:spcPts val="0"/>
              </a:spcAft>
              <a:buFont typeface="Symbol" panose="05050102010706020507" pitchFamily="18" charset="2"/>
              <a:buChar char=""/>
            </a:pPr>
            <a:r>
              <a:rPr lang="ru-RU" dirty="0">
                <a:latin typeface="Times New Roman" panose="02020603050405020304" pitchFamily="18" charset="0"/>
                <a:ea typeface="Times New Roman" panose="02020603050405020304" pitchFamily="18" charset="0"/>
              </a:rPr>
              <a:t>организовать в клубе фитнес занятия;</a:t>
            </a:r>
            <a:endParaRPr lang="ru-RU" sz="1600" dirty="0">
              <a:latin typeface="Times New Roman" panose="02020603050405020304" pitchFamily="18" charset="0"/>
              <a:ea typeface="Times New Roman" panose="02020603050405020304" pitchFamily="18" charset="0"/>
            </a:endParaRPr>
          </a:p>
          <a:p>
            <a:pPr marL="342900" lvl="0" indent="-342900" algn="just">
              <a:spcAft>
                <a:spcPts val="0"/>
              </a:spcAft>
              <a:buFont typeface="Symbol" panose="05050102010706020507" pitchFamily="18" charset="2"/>
              <a:buChar char=""/>
            </a:pPr>
            <a:r>
              <a:rPr lang="ru-RU" dirty="0">
                <a:latin typeface="Times New Roman" panose="02020603050405020304" pitchFamily="18" charset="0"/>
                <a:ea typeface="Times New Roman" panose="02020603050405020304" pitchFamily="18" charset="0"/>
              </a:rPr>
              <a:t>увеличить количество афиш о мероприятиях;</a:t>
            </a:r>
            <a:endParaRPr lang="ru-RU" sz="1600" dirty="0">
              <a:latin typeface="Times New Roman" panose="02020603050405020304" pitchFamily="18" charset="0"/>
              <a:ea typeface="Times New Roman" panose="02020603050405020304" pitchFamily="18" charset="0"/>
            </a:endParaRPr>
          </a:p>
          <a:p>
            <a:pPr marL="342900" lvl="0" indent="-342900" algn="just">
              <a:spcAft>
                <a:spcPts val="0"/>
              </a:spcAft>
              <a:buFont typeface="Symbol" panose="05050102010706020507" pitchFamily="18" charset="2"/>
              <a:buChar char=""/>
            </a:pPr>
            <a:r>
              <a:rPr lang="ru-RU" dirty="0">
                <a:latin typeface="Times New Roman" panose="02020603050405020304" pitchFamily="18" charset="0"/>
                <a:ea typeface="Times New Roman" panose="02020603050405020304" pitchFamily="18" charset="0"/>
              </a:rPr>
              <a:t>увеличить количество выездов по сельским населенным пунктам с концертами;</a:t>
            </a:r>
            <a:endParaRPr lang="ru-RU" sz="1600" dirty="0">
              <a:latin typeface="Times New Roman" panose="02020603050405020304" pitchFamily="18" charset="0"/>
              <a:ea typeface="Times New Roman" panose="02020603050405020304" pitchFamily="18" charset="0"/>
            </a:endParaRPr>
          </a:p>
          <a:p>
            <a:pPr marL="342900" lvl="0" indent="-342900" algn="just">
              <a:spcAft>
                <a:spcPts val="0"/>
              </a:spcAft>
              <a:buFont typeface="Symbol" panose="05050102010706020507" pitchFamily="18" charset="2"/>
              <a:buChar char=""/>
            </a:pPr>
            <a:r>
              <a:rPr lang="ru-RU" dirty="0">
                <a:latin typeface="Times New Roman" panose="02020603050405020304" pitchFamily="18" charset="0"/>
                <a:ea typeface="Times New Roman" panose="02020603050405020304" pitchFamily="18" charset="0"/>
              </a:rPr>
              <a:t>закупить новые костюмы для выступлений, в том числе для уличных;</a:t>
            </a:r>
            <a:endParaRPr lang="ru-RU" sz="1600" dirty="0">
              <a:latin typeface="Times New Roman" panose="02020603050405020304" pitchFamily="18" charset="0"/>
              <a:ea typeface="Times New Roman" panose="02020603050405020304" pitchFamily="18" charset="0"/>
            </a:endParaRPr>
          </a:p>
          <a:p>
            <a:pPr marL="342900" lvl="0" indent="-342900" algn="just">
              <a:spcAft>
                <a:spcPts val="0"/>
              </a:spcAft>
              <a:buFont typeface="Symbol" panose="05050102010706020507" pitchFamily="18" charset="2"/>
              <a:buChar char=""/>
            </a:pPr>
            <a:r>
              <a:rPr lang="ru-RU" dirty="0">
                <a:latin typeface="Times New Roman" panose="02020603050405020304" pitchFamily="18" charset="0"/>
                <a:ea typeface="Times New Roman" panose="02020603050405020304" pitchFamily="18" charset="0"/>
              </a:rPr>
              <a:t>организовать кинозал или кинотеатр;</a:t>
            </a:r>
            <a:endParaRPr lang="ru-RU" sz="1600" dirty="0">
              <a:latin typeface="Times New Roman" panose="02020603050405020304" pitchFamily="18" charset="0"/>
              <a:ea typeface="Times New Roman" panose="02020603050405020304" pitchFamily="18" charset="0"/>
            </a:endParaRPr>
          </a:p>
          <a:p>
            <a:pPr marL="342900" lvl="0" indent="-342900" algn="just">
              <a:spcAft>
                <a:spcPts val="0"/>
              </a:spcAft>
              <a:buFont typeface="Symbol" panose="05050102010706020507" pitchFamily="18" charset="2"/>
              <a:buChar char=""/>
            </a:pPr>
            <a:r>
              <a:rPr lang="ru-RU" dirty="0">
                <a:latin typeface="Times New Roman" panose="02020603050405020304" pitchFamily="18" charset="0"/>
                <a:ea typeface="Times New Roman" panose="02020603050405020304" pitchFamily="18" charset="0"/>
              </a:rPr>
              <a:t>увеличить штат клуба;</a:t>
            </a:r>
            <a:endParaRPr lang="ru-RU" sz="1600" dirty="0">
              <a:latin typeface="Times New Roman" panose="02020603050405020304" pitchFamily="18" charset="0"/>
              <a:ea typeface="Times New Roman" panose="02020603050405020304" pitchFamily="18" charset="0"/>
            </a:endParaRPr>
          </a:p>
          <a:p>
            <a:pPr marL="342900" lvl="0" indent="-342900" algn="just">
              <a:spcAft>
                <a:spcPts val="0"/>
              </a:spcAft>
              <a:buFont typeface="Symbol" panose="05050102010706020507" pitchFamily="18" charset="2"/>
              <a:buChar char=""/>
            </a:pPr>
            <a:r>
              <a:rPr lang="ru-RU" dirty="0">
                <a:latin typeface="Times New Roman" panose="02020603050405020304" pitchFamily="18" charset="0"/>
                <a:ea typeface="Times New Roman" panose="02020603050405020304" pitchFamily="18" charset="0"/>
              </a:rPr>
              <a:t>проводить больше мероприятий, праздников, гуляний;</a:t>
            </a:r>
            <a:endParaRPr lang="ru-RU" sz="1600" dirty="0">
              <a:latin typeface="Times New Roman" panose="02020603050405020304" pitchFamily="18" charset="0"/>
              <a:ea typeface="Times New Roman" panose="02020603050405020304" pitchFamily="18" charset="0"/>
            </a:endParaRPr>
          </a:p>
          <a:p>
            <a:pPr marL="342900" lvl="0" indent="-342900" algn="just">
              <a:spcAft>
                <a:spcPts val="0"/>
              </a:spcAft>
              <a:buFont typeface="Symbol" panose="05050102010706020507" pitchFamily="18" charset="2"/>
              <a:buChar char=""/>
            </a:pPr>
            <a:r>
              <a:rPr lang="ru-RU" dirty="0">
                <a:latin typeface="Times New Roman" panose="02020603050405020304" pitchFamily="18" charset="0"/>
                <a:ea typeface="Times New Roman" panose="02020603050405020304" pitchFamily="18" charset="0"/>
              </a:rPr>
              <a:t>установить кулер с водой;</a:t>
            </a:r>
            <a:endParaRPr lang="ru-RU" sz="1600" dirty="0">
              <a:latin typeface="Times New Roman" panose="02020603050405020304" pitchFamily="18" charset="0"/>
              <a:ea typeface="Times New Roman" panose="02020603050405020304" pitchFamily="18" charset="0"/>
            </a:endParaRPr>
          </a:p>
          <a:p>
            <a:pPr marL="342900" lvl="0" indent="-342900" algn="just">
              <a:spcAft>
                <a:spcPts val="0"/>
              </a:spcAft>
              <a:buFont typeface="Symbol" panose="05050102010706020507" pitchFamily="18" charset="2"/>
              <a:buChar char=""/>
            </a:pPr>
            <a:r>
              <a:rPr lang="ru-RU" dirty="0">
                <a:latin typeface="Times New Roman" panose="02020603050405020304" pitchFamily="18" charset="0"/>
                <a:ea typeface="Times New Roman" panose="02020603050405020304" pitchFamily="18" charset="0"/>
              </a:rPr>
              <a:t>обновить оборудование и аппаратуру;</a:t>
            </a:r>
            <a:endParaRPr lang="ru-RU" sz="1600" dirty="0">
              <a:latin typeface="Times New Roman" panose="02020603050405020304" pitchFamily="18" charset="0"/>
              <a:ea typeface="Times New Roman" panose="02020603050405020304" pitchFamily="18" charset="0"/>
            </a:endParaRPr>
          </a:p>
          <a:p>
            <a:pPr marL="342900" lvl="0" indent="-342900" algn="just">
              <a:spcAft>
                <a:spcPts val="0"/>
              </a:spcAft>
              <a:buFont typeface="Symbol" panose="05050102010706020507" pitchFamily="18" charset="2"/>
              <a:buChar char=""/>
            </a:pPr>
            <a:r>
              <a:rPr lang="ru-RU" dirty="0">
                <a:latin typeface="Times New Roman" panose="02020603050405020304" pitchFamily="18" charset="0"/>
                <a:ea typeface="Times New Roman" panose="02020603050405020304" pitchFamily="18" charset="0"/>
              </a:rPr>
              <a:t>обновить покрытие пола. </a:t>
            </a:r>
            <a:endParaRPr lang="ru-RU" sz="1600" dirty="0">
              <a:effectLst/>
              <a:latin typeface="Times New Roman" panose="02020603050405020304" pitchFamily="18" charset="0"/>
              <a:ea typeface="Times New Roman" panose="02020603050405020304" pitchFamily="18" charset="0"/>
            </a:endParaRPr>
          </a:p>
        </p:txBody>
      </p:sp>
      <p:pic>
        <p:nvPicPr>
          <p:cNvPr id="4" name="Рисунок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334222" y="883098"/>
            <a:ext cx="2209992" cy="2209992"/>
          </a:xfrm>
          <a:prstGeom prst="rect">
            <a:avLst/>
          </a:prstGeom>
        </p:spPr>
      </p:pic>
      <p:pic>
        <p:nvPicPr>
          <p:cNvPr id="6" name="Рисунок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1004836">
            <a:off x="7576232" y="3348151"/>
            <a:ext cx="1725971" cy="1725971"/>
          </a:xfrm>
          <a:prstGeom prst="rect">
            <a:avLst/>
          </a:prstGeom>
        </p:spPr>
      </p:pic>
    </p:spTree>
    <p:extLst>
      <p:ext uri="{BB962C8B-B14F-4D97-AF65-F5344CB8AC3E}">
        <p14:creationId xmlns:p14="http://schemas.microsoft.com/office/powerpoint/2010/main" val="31324957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Заголовок 1"/>
          <p:cNvSpPr txBox="1">
            <a:spLocks/>
          </p:cNvSpPr>
          <p:nvPr/>
        </p:nvSpPr>
        <p:spPr>
          <a:xfrm>
            <a:off x="483197" y="883098"/>
            <a:ext cx="6046625" cy="731086"/>
          </a:xfrm>
          <a:prstGeom prst="rect">
            <a:avLst/>
          </a:prstGeom>
        </p:spPr>
        <p:txBody>
          <a:bodyPr vert="horz" lIns="100836" tIns="50419" rIns="100836" bIns="50419" rtlCol="0" anchor="ctr">
            <a:noAutofit/>
          </a:bodyPr>
          <a:lstStyle>
            <a:lvl1pPr algn="l" defTabSz="914400" rtl="0" eaLnBrk="1" latinLnBrk="0" hangingPunct="1">
              <a:spcBef>
                <a:spcPct val="0"/>
              </a:spcBef>
              <a:buNone/>
              <a:defRPr sz="1800" b="1" i="0" kern="1200">
                <a:solidFill>
                  <a:schemeClr val="tx1"/>
                </a:solidFill>
                <a:latin typeface="Franklin Gothic Book" pitchFamily="34" charset="0"/>
                <a:ea typeface="+mj-ea"/>
                <a:cs typeface="+mj-cs"/>
              </a:defRPr>
            </a:lvl1pPr>
          </a:lstStyle>
          <a:p>
            <a:endParaRPr lang="ru-RU" sz="2682" cap="small" dirty="0">
              <a:solidFill>
                <a:srgbClr val="993366"/>
              </a:solidFill>
              <a:latin typeface="Calibri"/>
              <a:cs typeface="Times New Roman" pitchFamily="18" charset="0"/>
            </a:endParaRPr>
          </a:p>
        </p:txBody>
      </p:sp>
      <p:sp>
        <p:nvSpPr>
          <p:cNvPr id="24" name="Text Box 6"/>
          <p:cNvSpPr txBox="1">
            <a:spLocks noChangeArrowheads="1"/>
          </p:cNvSpPr>
          <p:nvPr/>
        </p:nvSpPr>
        <p:spPr bwMode="auto">
          <a:xfrm>
            <a:off x="6752591" y="6615748"/>
            <a:ext cx="3153410" cy="242252"/>
          </a:xfrm>
          <a:prstGeom prst="rect">
            <a:avLst/>
          </a:prstGeom>
          <a:solidFill>
            <a:srgbClr val="FF944B"/>
          </a:solidFill>
          <a:ln>
            <a:noFill/>
          </a:ln>
          <a:effectLst/>
          <a:extLst>
            <a:ext uri="{91240B29-F687-4F45-9708-019B960494DF}">
              <a14:hiddenLine xmlns:a14="http://schemas.microsoft.com/office/drawing/2010/main" w="9525" cap="flat" cmpd="sng">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lIns="99436" tIns="51819" rIns="99436" bIns="51819">
            <a:spAutoFit/>
          </a:bodyPr>
          <a:lstStyle>
            <a:defPPr>
              <a:defRPr lang="en-US"/>
            </a:defPPr>
            <a:lvl1pPr algn="l" rtl="0" fontAlgn="base">
              <a:spcBef>
                <a:spcPct val="0"/>
              </a:spcBef>
              <a:spcAft>
                <a:spcPct val="0"/>
              </a:spcAft>
              <a:buFont typeface="Arial" pitchFamily="34" charset="0"/>
              <a:defRPr kern="1200">
                <a:solidFill>
                  <a:schemeClr val="tx1"/>
                </a:solidFill>
                <a:latin typeface="Arial" pitchFamily="34" charset="0"/>
                <a:ea typeface="+mn-ea"/>
                <a:cs typeface="Arial" pitchFamily="34" charset="0"/>
              </a:defRPr>
            </a:lvl1pPr>
            <a:lvl2pPr marL="457200" algn="l" rtl="0" fontAlgn="base">
              <a:spcBef>
                <a:spcPct val="0"/>
              </a:spcBef>
              <a:spcAft>
                <a:spcPct val="0"/>
              </a:spcAft>
              <a:buFont typeface="Arial" pitchFamily="34" charset="0"/>
              <a:defRPr kern="1200">
                <a:solidFill>
                  <a:schemeClr val="tx1"/>
                </a:solidFill>
                <a:latin typeface="Arial" pitchFamily="34" charset="0"/>
                <a:ea typeface="+mn-ea"/>
                <a:cs typeface="Arial" pitchFamily="34" charset="0"/>
              </a:defRPr>
            </a:lvl2pPr>
            <a:lvl3pPr marL="914400" algn="l" rtl="0" fontAlgn="base">
              <a:spcBef>
                <a:spcPct val="0"/>
              </a:spcBef>
              <a:spcAft>
                <a:spcPct val="0"/>
              </a:spcAft>
              <a:buFont typeface="Arial" pitchFamily="34" charset="0"/>
              <a:defRPr kern="1200">
                <a:solidFill>
                  <a:schemeClr val="tx1"/>
                </a:solidFill>
                <a:latin typeface="Arial" pitchFamily="34" charset="0"/>
                <a:ea typeface="+mn-ea"/>
                <a:cs typeface="Arial" pitchFamily="34" charset="0"/>
              </a:defRPr>
            </a:lvl3pPr>
            <a:lvl4pPr marL="1371600" algn="l" rtl="0" fontAlgn="base">
              <a:spcBef>
                <a:spcPct val="0"/>
              </a:spcBef>
              <a:spcAft>
                <a:spcPct val="0"/>
              </a:spcAft>
              <a:buFont typeface="Arial" pitchFamily="34" charset="0"/>
              <a:defRPr kern="1200">
                <a:solidFill>
                  <a:schemeClr val="tx1"/>
                </a:solidFill>
                <a:latin typeface="Arial" pitchFamily="34" charset="0"/>
                <a:ea typeface="+mn-ea"/>
                <a:cs typeface="Arial" pitchFamily="34" charset="0"/>
              </a:defRPr>
            </a:lvl4pPr>
            <a:lvl5pPr marL="1828800" algn="l" rtl="0" fontAlgn="base">
              <a:spcBef>
                <a:spcPct val="0"/>
              </a:spcBef>
              <a:spcAft>
                <a:spcPct val="0"/>
              </a:spcAft>
              <a:buFont typeface="Arial" pitchFamily="34" charset="0"/>
              <a:defRPr kern="1200">
                <a:solidFill>
                  <a:schemeClr val="tx1"/>
                </a:solidFill>
                <a:latin typeface="Arial" pitchFamily="34" charset="0"/>
                <a:ea typeface="+mn-ea"/>
                <a:cs typeface="Arial" pitchFamily="34" charset="0"/>
              </a:defRPr>
            </a:lvl5pPr>
            <a:lvl6pPr marL="2286000" algn="l" defTabSz="914400" rtl="0" eaLnBrk="1" latinLnBrk="0" hangingPunct="1">
              <a:defRPr kern="1200">
                <a:solidFill>
                  <a:schemeClr val="tx1"/>
                </a:solidFill>
                <a:latin typeface="Arial" pitchFamily="34" charset="0"/>
                <a:ea typeface="+mn-ea"/>
                <a:cs typeface="Arial" pitchFamily="34" charset="0"/>
              </a:defRPr>
            </a:lvl6pPr>
            <a:lvl7pPr marL="2743200" algn="l" defTabSz="914400" rtl="0" eaLnBrk="1" latinLnBrk="0" hangingPunct="1">
              <a:defRPr kern="1200">
                <a:solidFill>
                  <a:schemeClr val="tx1"/>
                </a:solidFill>
                <a:latin typeface="Arial" pitchFamily="34" charset="0"/>
                <a:ea typeface="+mn-ea"/>
                <a:cs typeface="Arial" pitchFamily="34" charset="0"/>
              </a:defRPr>
            </a:lvl7pPr>
            <a:lvl8pPr marL="3200400" algn="l" defTabSz="914400" rtl="0" eaLnBrk="1" latinLnBrk="0" hangingPunct="1">
              <a:defRPr kern="1200">
                <a:solidFill>
                  <a:schemeClr val="tx1"/>
                </a:solidFill>
                <a:latin typeface="Arial" pitchFamily="34" charset="0"/>
                <a:ea typeface="+mn-ea"/>
                <a:cs typeface="Arial" pitchFamily="34" charset="0"/>
              </a:defRPr>
            </a:lvl8pPr>
            <a:lvl9pPr marL="3657600" algn="l" defTabSz="914400" rtl="0" eaLnBrk="1" latinLnBrk="0" hangingPunct="1">
              <a:defRPr kern="1200">
                <a:solidFill>
                  <a:schemeClr val="tx1"/>
                </a:solidFill>
                <a:latin typeface="Arial" pitchFamily="34" charset="0"/>
                <a:ea typeface="+mn-ea"/>
                <a:cs typeface="Arial" pitchFamily="34" charset="0"/>
              </a:defRPr>
            </a:lvl9pPr>
          </a:lstStyle>
          <a:p>
            <a:pPr algn="ctr"/>
            <a:r>
              <a:rPr lang="ru-RU" altLang="en-US" sz="894" b="1" dirty="0">
                <a:solidFill>
                  <a:schemeClr val="bg1"/>
                </a:solidFill>
                <a:latin typeface="Segoe UI" pitchFamily="34" charset="0"/>
                <a:cs typeface="Segoe UI" pitchFamily="34" charset="0"/>
              </a:rPr>
              <a:t>© 2018 Научно-технический центр ПЕРСПЕКТИВА</a:t>
            </a:r>
            <a:endParaRPr lang="ru-RU" altLang="en-US" sz="894" dirty="0">
              <a:solidFill>
                <a:schemeClr val="bg1"/>
              </a:solidFill>
            </a:endParaRPr>
          </a:p>
        </p:txBody>
      </p:sp>
      <p:sp>
        <p:nvSpPr>
          <p:cNvPr id="8" name="Заголовок 1"/>
          <p:cNvSpPr txBox="1">
            <a:spLocks/>
          </p:cNvSpPr>
          <p:nvPr/>
        </p:nvSpPr>
        <p:spPr>
          <a:xfrm>
            <a:off x="1879669" y="0"/>
            <a:ext cx="6945877" cy="883098"/>
          </a:xfrm>
          <a:prstGeom prst="rect">
            <a:avLst/>
          </a:prstGeom>
        </p:spPr>
        <p:txBody>
          <a:bodyPr vert="horz" lIns="100836" tIns="50419" rIns="100836" bIns="50419" rtlCol="0" anchor="ctr">
            <a:normAutofit fontScale="97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lvl="1" defTabSz="1008358" fontAlgn="auto">
              <a:spcBef>
                <a:spcPts val="0"/>
              </a:spcBef>
              <a:spcAft>
                <a:spcPts val="0"/>
              </a:spcAft>
              <a:defRPr/>
            </a:pPr>
            <a:r>
              <a:rPr lang="ru-RU" sz="1700" b="1" kern="0" dirty="0" smtClean="0">
                <a:solidFill>
                  <a:srgbClr val="F79646">
                    <a:lumMod val="50000"/>
                  </a:srgbClr>
                </a:solidFill>
                <a:latin typeface="Franklin Gothic Book" panose="020B0503020102020204" pitchFamily="34" charset="0"/>
                <a:cs typeface="Times New Roman" panose="02020603050405020304" pitchFamily="18" charset="0"/>
              </a:rPr>
              <a:t>Общие </a:t>
            </a:r>
            <a:r>
              <a:rPr lang="ru-RU" sz="1700" b="1" kern="0" dirty="0">
                <a:solidFill>
                  <a:srgbClr val="F79646">
                    <a:lumMod val="50000"/>
                  </a:srgbClr>
                </a:solidFill>
                <a:latin typeface="Franklin Gothic Book" panose="020B0503020102020204" pitchFamily="34" charset="0"/>
                <a:cs typeface="Times New Roman" panose="02020603050405020304" pitchFamily="18" charset="0"/>
              </a:rPr>
              <a:t>выводы и рейтинги</a:t>
            </a:r>
          </a:p>
        </p:txBody>
      </p:sp>
      <p:sp>
        <p:nvSpPr>
          <p:cNvPr id="10" name="Объект 2"/>
          <p:cNvSpPr txBox="1">
            <a:spLocks/>
          </p:cNvSpPr>
          <p:nvPr/>
        </p:nvSpPr>
        <p:spPr>
          <a:xfrm>
            <a:off x="382731" y="1091165"/>
            <a:ext cx="9181062" cy="5015566"/>
          </a:xfrm>
          <a:prstGeom prst="rect">
            <a:avLst/>
          </a:prstGeom>
        </p:spPr>
        <p:txBody>
          <a:bodyPr vert="horz" lIns="100836" tIns="50419" rIns="100836" bIns="50419"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70000"/>
              </a:lnSpc>
              <a:buNone/>
            </a:pPr>
            <a:r>
              <a:rPr lang="ru-RU" sz="3982" b="1" dirty="0">
                <a:solidFill>
                  <a:srgbClr val="443030"/>
                </a:solidFill>
                <a:latin typeface="Arial" panose="020B0604020202020204" pitchFamily="34" charset="0"/>
                <a:cs typeface="Arial" panose="020B0604020202020204" pitchFamily="34" charset="0"/>
              </a:rPr>
              <a:t>   </a:t>
            </a:r>
            <a:endParaRPr lang="ru-RU" sz="5201" dirty="0">
              <a:solidFill>
                <a:srgbClr val="443030"/>
              </a:solidFill>
              <a:latin typeface="Franklin Gothic Book" panose="020B0503020102020204" pitchFamily="34" charset="0"/>
            </a:endParaRPr>
          </a:p>
        </p:txBody>
      </p:sp>
      <p:sp>
        <p:nvSpPr>
          <p:cNvPr id="3" name="Номер слайда 2"/>
          <p:cNvSpPr>
            <a:spLocks noGrp="1"/>
          </p:cNvSpPr>
          <p:nvPr>
            <p:ph type="sldNum" sz="quarter" idx="12"/>
          </p:nvPr>
        </p:nvSpPr>
        <p:spPr/>
        <p:txBody>
          <a:bodyPr/>
          <a:lstStyle/>
          <a:p>
            <a:fld id="{04660E3D-4465-45F9-BB40-432F6F55E339}" type="slidenum">
              <a:rPr lang="en-US" altLang="ru-RU" smtClean="0"/>
              <a:pPr/>
              <a:t>13</a:t>
            </a:fld>
            <a:endParaRPr lang="en-US" altLang="ru-RU" dirty="0"/>
          </a:p>
        </p:txBody>
      </p:sp>
      <p:graphicFrame>
        <p:nvGraphicFramePr>
          <p:cNvPr id="9" name="Диаграмма 8"/>
          <p:cNvGraphicFramePr/>
          <p:nvPr>
            <p:extLst>
              <p:ext uri="{D42A27DB-BD31-4B8C-83A1-F6EECF244321}">
                <p14:modId xmlns:p14="http://schemas.microsoft.com/office/powerpoint/2010/main" val="2826459438"/>
              </p:ext>
            </p:extLst>
          </p:nvPr>
        </p:nvGraphicFramePr>
        <p:xfrm>
          <a:off x="1690255" y="4014456"/>
          <a:ext cx="4572000" cy="2743200"/>
        </p:xfrm>
        <a:graphic>
          <a:graphicData uri="http://schemas.openxmlformats.org/drawingml/2006/chart">
            <c:chart xmlns:c="http://schemas.openxmlformats.org/drawingml/2006/chart" xmlns:r="http://schemas.openxmlformats.org/officeDocument/2006/relationships" r:id="rId3"/>
          </a:graphicData>
        </a:graphic>
      </p:graphicFrame>
      <p:sp>
        <p:nvSpPr>
          <p:cNvPr id="6" name="Прямоугольник 5"/>
          <p:cNvSpPr/>
          <p:nvPr/>
        </p:nvSpPr>
        <p:spPr>
          <a:xfrm>
            <a:off x="284018" y="2506932"/>
            <a:ext cx="9126682" cy="3970318"/>
          </a:xfrm>
          <a:prstGeom prst="rect">
            <a:avLst/>
          </a:prstGeom>
        </p:spPr>
        <p:txBody>
          <a:bodyPr wrap="square">
            <a:spAutoFit/>
          </a:bodyPr>
          <a:lstStyle/>
          <a:p>
            <a:pPr marL="457200" indent="450215" algn="just">
              <a:spcAft>
                <a:spcPts val="0"/>
              </a:spcAft>
            </a:pPr>
            <a:r>
              <a:rPr lang="ru-RU" dirty="0">
                <a:latin typeface="Times New Roman" panose="02020603050405020304" pitchFamily="18" charset="0"/>
                <a:ea typeface="Times New Roman" panose="02020603050405020304" pitchFamily="18" charset="0"/>
              </a:rPr>
              <a:t>Результаты проведенной независимой оценки качества оказания услуг организациями в сфере культуры не выявили наличия каких-либо острых проблем в сфере оказания услуг. Напротив, фиксируется, что получатели услуг в учреждениях зачастую высказывают мнения о том, что удовлетворены качеством оказания услуг, а также высоко оценивают работу персонала организаций. Тем не менее, среди проблем необходимо отметить то, что, по мнению получателей услуг, большей части учреждений необходим ремонт зданий и помещений, в которых они размещаются, а также не во всех учреждениях полностью созданы все условия доступной среды для лиц с ограниченными возможностями здоровья. И среди оцениваемых показателей отмечается, что более низкие баллы по всем учреждениям при оценке получателями услуг получает показатель «удовлетворенность доступностью услуг для инвалидов». Максимально низкие оценки показателей, характеризующих доступность услуг для инвалидов, по сравнению с другими учреждениями, получил</a:t>
            </a:r>
            <a:r>
              <a:rPr lang="ru-RU" sz="1600" dirty="0">
                <a:latin typeface="Times New Roman" panose="02020603050405020304" pitchFamily="18" charset="0"/>
                <a:ea typeface="Times New Roman" panose="02020603050405020304" pitchFamily="18" charset="0"/>
              </a:rPr>
              <a:t> </a:t>
            </a:r>
            <a:r>
              <a:rPr lang="ru-RU" dirty="0">
                <a:latin typeface="Times New Roman" panose="02020603050405020304" pitchFamily="18" charset="0"/>
                <a:ea typeface="Times New Roman" panose="02020603050405020304" pitchFamily="18" charset="0"/>
              </a:rPr>
              <a:t>ГБУК НАО «Клуб «Созвездие» поселка Искателей».</a:t>
            </a:r>
            <a:endParaRPr lang="ru-RU" sz="1600" dirty="0">
              <a:effectLst/>
              <a:latin typeface="Times New Roman" panose="02020603050405020304" pitchFamily="18" charset="0"/>
              <a:ea typeface="Times New Roman" panose="02020603050405020304" pitchFamily="18" charset="0"/>
            </a:endParaRPr>
          </a:p>
        </p:txBody>
      </p:sp>
      <p:pic>
        <p:nvPicPr>
          <p:cNvPr id="7" name="Рисунок 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659041" y="137681"/>
            <a:ext cx="2265218" cy="2265218"/>
          </a:xfrm>
          <a:prstGeom prst="rect">
            <a:avLst/>
          </a:prstGeom>
        </p:spPr>
      </p:pic>
    </p:spTree>
    <p:extLst>
      <p:ext uri="{BB962C8B-B14F-4D97-AF65-F5344CB8AC3E}">
        <p14:creationId xmlns:p14="http://schemas.microsoft.com/office/powerpoint/2010/main" val="7693561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Text Box 6"/>
          <p:cNvSpPr txBox="1">
            <a:spLocks noChangeArrowheads="1"/>
          </p:cNvSpPr>
          <p:nvPr/>
        </p:nvSpPr>
        <p:spPr bwMode="auto">
          <a:xfrm>
            <a:off x="6752591" y="6615748"/>
            <a:ext cx="3153410" cy="242252"/>
          </a:xfrm>
          <a:prstGeom prst="rect">
            <a:avLst/>
          </a:prstGeom>
          <a:solidFill>
            <a:srgbClr val="FF944B"/>
          </a:solidFill>
          <a:ln>
            <a:noFill/>
          </a:ln>
          <a:effectLst/>
          <a:extLst>
            <a:ext uri="{91240B29-F687-4F45-9708-019B960494DF}">
              <a14:hiddenLine xmlns:a14="http://schemas.microsoft.com/office/drawing/2010/main" w="9525" cap="flat" cmpd="sng">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lIns="99436" tIns="51819" rIns="99436" bIns="51819">
            <a:spAutoFit/>
          </a:bodyPr>
          <a:lstStyle>
            <a:defPPr>
              <a:defRPr lang="en-US"/>
            </a:defPPr>
            <a:lvl1pPr algn="l" rtl="0" fontAlgn="base">
              <a:spcBef>
                <a:spcPct val="0"/>
              </a:spcBef>
              <a:spcAft>
                <a:spcPct val="0"/>
              </a:spcAft>
              <a:buFont typeface="Arial" pitchFamily="34" charset="0"/>
              <a:defRPr kern="1200">
                <a:solidFill>
                  <a:schemeClr val="tx1"/>
                </a:solidFill>
                <a:latin typeface="Arial" pitchFamily="34" charset="0"/>
                <a:ea typeface="+mn-ea"/>
                <a:cs typeface="Arial" pitchFamily="34" charset="0"/>
              </a:defRPr>
            </a:lvl1pPr>
            <a:lvl2pPr marL="457200" algn="l" rtl="0" fontAlgn="base">
              <a:spcBef>
                <a:spcPct val="0"/>
              </a:spcBef>
              <a:spcAft>
                <a:spcPct val="0"/>
              </a:spcAft>
              <a:buFont typeface="Arial" pitchFamily="34" charset="0"/>
              <a:defRPr kern="1200">
                <a:solidFill>
                  <a:schemeClr val="tx1"/>
                </a:solidFill>
                <a:latin typeface="Arial" pitchFamily="34" charset="0"/>
                <a:ea typeface="+mn-ea"/>
                <a:cs typeface="Arial" pitchFamily="34" charset="0"/>
              </a:defRPr>
            </a:lvl2pPr>
            <a:lvl3pPr marL="914400" algn="l" rtl="0" fontAlgn="base">
              <a:spcBef>
                <a:spcPct val="0"/>
              </a:spcBef>
              <a:spcAft>
                <a:spcPct val="0"/>
              </a:spcAft>
              <a:buFont typeface="Arial" pitchFamily="34" charset="0"/>
              <a:defRPr kern="1200">
                <a:solidFill>
                  <a:schemeClr val="tx1"/>
                </a:solidFill>
                <a:latin typeface="Arial" pitchFamily="34" charset="0"/>
                <a:ea typeface="+mn-ea"/>
                <a:cs typeface="Arial" pitchFamily="34" charset="0"/>
              </a:defRPr>
            </a:lvl3pPr>
            <a:lvl4pPr marL="1371600" algn="l" rtl="0" fontAlgn="base">
              <a:spcBef>
                <a:spcPct val="0"/>
              </a:spcBef>
              <a:spcAft>
                <a:spcPct val="0"/>
              </a:spcAft>
              <a:buFont typeface="Arial" pitchFamily="34" charset="0"/>
              <a:defRPr kern="1200">
                <a:solidFill>
                  <a:schemeClr val="tx1"/>
                </a:solidFill>
                <a:latin typeface="Arial" pitchFamily="34" charset="0"/>
                <a:ea typeface="+mn-ea"/>
                <a:cs typeface="Arial" pitchFamily="34" charset="0"/>
              </a:defRPr>
            </a:lvl4pPr>
            <a:lvl5pPr marL="1828800" algn="l" rtl="0" fontAlgn="base">
              <a:spcBef>
                <a:spcPct val="0"/>
              </a:spcBef>
              <a:spcAft>
                <a:spcPct val="0"/>
              </a:spcAft>
              <a:buFont typeface="Arial" pitchFamily="34" charset="0"/>
              <a:defRPr kern="1200">
                <a:solidFill>
                  <a:schemeClr val="tx1"/>
                </a:solidFill>
                <a:latin typeface="Arial" pitchFamily="34" charset="0"/>
                <a:ea typeface="+mn-ea"/>
                <a:cs typeface="Arial" pitchFamily="34" charset="0"/>
              </a:defRPr>
            </a:lvl5pPr>
            <a:lvl6pPr marL="2286000" algn="l" defTabSz="914400" rtl="0" eaLnBrk="1" latinLnBrk="0" hangingPunct="1">
              <a:defRPr kern="1200">
                <a:solidFill>
                  <a:schemeClr val="tx1"/>
                </a:solidFill>
                <a:latin typeface="Arial" pitchFamily="34" charset="0"/>
                <a:ea typeface="+mn-ea"/>
                <a:cs typeface="Arial" pitchFamily="34" charset="0"/>
              </a:defRPr>
            </a:lvl6pPr>
            <a:lvl7pPr marL="2743200" algn="l" defTabSz="914400" rtl="0" eaLnBrk="1" latinLnBrk="0" hangingPunct="1">
              <a:defRPr kern="1200">
                <a:solidFill>
                  <a:schemeClr val="tx1"/>
                </a:solidFill>
                <a:latin typeface="Arial" pitchFamily="34" charset="0"/>
                <a:ea typeface="+mn-ea"/>
                <a:cs typeface="Arial" pitchFamily="34" charset="0"/>
              </a:defRPr>
            </a:lvl7pPr>
            <a:lvl8pPr marL="3200400" algn="l" defTabSz="914400" rtl="0" eaLnBrk="1" latinLnBrk="0" hangingPunct="1">
              <a:defRPr kern="1200">
                <a:solidFill>
                  <a:schemeClr val="tx1"/>
                </a:solidFill>
                <a:latin typeface="Arial" pitchFamily="34" charset="0"/>
                <a:ea typeface="+mn-ea"/>
                <a:cs typeface="Arial" pitchFamily="34" charset="0"/>
              </a:defRPr>
            </a:lvl8pPr>
            <a:lvl9pPr marL="3657600" algn="l" defTabSz="914400" rtl="0" eaLnBrk="1" latinLnBrk="0" hangingPunct="1">
              <a:defRPr kern="1200">
                <a:solidFill>
                  <a:schemeClr val="tx1"/>
                </a:solidFill>
                <a:latin typeface="Arial" pitchFamily="34" charset="0"/>
                <a:ea typeface="+mn-ea"/>
                <a:cs typeface="Arial" pitchFamily="34" charset="0"/>
              </a:defRPr>
            </a:lvl9pPr>
          </a:lstStyle>
          <a:p>
            <a:pPr algn="ctr"/>
            <a:r>
              <a:rPr lang="ru-RU" altLang="en-US" sz="894" b="1" dirty="0">
                <a:solidFill>
                  <a:schemeClr val="bg1"/>
                </a:solidFill>
                <a:latin typeface="Segoe UI" pitchFamily="34" charset="0"/>
                <a:cs typeface="Segoe UI" pitchFamily="34" charset="0"/>
              </a:rPr>
              <a:t>© 2018 Научно-технический центр ПЕРСПЕКТИВА</a:t>
            </a:r>
            <a:endParaRPr lang="ru-RU" altLang="en-US" sz="894" dirty="0">
              <a:solidFill>
                <a:schemeClr val="bg1"/>
              </a:solidFill>
            </a:endParaRPr>
          </a:p>
        </p:txBody>
      </p:sp>
      <p:sp>
        <p:nvSpPr>
          <p:cNvPr id="8" name="Заголовок 1"/>
          <p:cNvSpPr txBox="1">
            <a:spLocks/>
          </p:cNvSpPr>
          <p:nvPr/>
        </p:nvSpPr>
        <p:spPr>
          <a:xfrm>
            <a:off x="1879669" y="0"/>
            <a:ext cx="6945877" cy="883098"/>
          </a:xfrm>
          <a:prstGeom prst="rect">
            <a:avLst/>
          </a:prstGeom>
        </p:spPr>
        <p:txBody>
          <a:bodyPr vert="horz" lIns="100836" tIns="50419" rIns="100836" bIns="50419" rtlCol="0" anchor="ctr">
            <a:normAutofit fontScale="97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lvl="1" defTabSz="1008358" fontAlgn="auto">
              <a:spcBef>
                <a:spcPts val="0"/>
              </a:spcBef>
              <a:spcAft>
                <a:spcPts val="0"/>
              </a:spcAft>
              <a:defRPr/>
            </a:pPr>
            <a:r>
              <a:rPr lang="ru-RU" sz="1700" b="1" kern="0" dirty="0" smtClean="0">
                <a:solidFill>
                  <a:srgbClr val="F79646">
                    <a:lumMod val="50000"/>
                  </a:srgbClr>
                </a:solidFill>
                <a:latin typeface="Franklin Gothic Book" panose="020B0503020102020204" pitchFamily="34" charset="0"/>
                <a:cs typeface="Times New Roman" panose="02020603050405020304" pitchFamily="18" charset="0"/>
              </a:rPr>
              <a:t>Общие </a:t>
            </a:r>
            <a:r>
              <a:rPr lang="ru-RU" sz="1700" b="1" kern="0" dirty="0">
                <a:solidFill>
                  <a:srgbClr val="F79646">
                    <a:lumMod val="50000"/>
                  </a:srgbClr>
                </a:solidFill>
                <a:latin typeface="Franklin Gothic Book" panose="020B0503020102020204" pitchFamily="34" charset="0"/>
                <a:cs typeface="Times New Roman" panose="02020603050405020304" pitchFamily="18" charset="0"/>
              </a:rPr>
              <a:t>выводы и рейтинги</a:t>
            </a:r>
          </a:p>
        </p:txBody>
      </p:sp>
      <p:sp>
        <p:nvSpPr>
          <p:cNvPr id="3" name="Номер слайда 2"/>
          <p:cNvSpPr>
            <a:spLocks noGrp="1"/>
          </p:cNvSpPr>
          <p:nvPr>
            <p:ph type="sldNum" sz="quarter" idx="12"/>
          </p:nvPr>
        </p:nvSpPr>
        <p:spPr/>
        <p:txBody>
          <a:bodyPr/>
          <a:lstStyle/>
          <a:p>
            <a:fld id="{04660E3D-4465-45F9-BB40-432F6F55E339}" type="slidenum">
              <a:rPr lang="en-US" altLang="ru-RU" smtClean="0"/>
              <a:pPr/>
              <a:t>14</a:t>
            </a:fld>
            <a:endParaRPr lang="en-US" altLang="ru-RU" dirty="0"/>
          </a:p>
        </p:txBody>
      </p:sp>
      <p:graphicFrame>
        <p:nvGraphicFramePr>
          <p:cNvPr id="5" name="Диаграмма 4"/>
          <p:cNvGraphicFramePr/>
          <p:nvPr>
            <p:extLst>
              <p:ext uri="{D42A27DB-BD31-4B8C-83A1-F6EECF244321}">
                <p14:modId xmlns:p14="http://schemas.microsoft.com/office/powerpoint/2010/main" val="1507712937"/>
              </p:ext>
            </p:extLst>
          </p:nvPr>
        </p:nvGraphicFramePr>
        <p:xfrm>
          <a:off x="460663" y="1059872"/>
          <a:ext cx="4572000" cy="2743200"/>
        </p:xfrm>
        <a:graphic>
          <a:graphicData uri="http://schemas.openxmlformats.org/drawingml/2006/chart">
            <c:chart xmlns:c="http://schemas.openxmlformats.org/drawingml/2006/chart" xmlns:r="http://schemas.openxmlformats.org/officeDocument/2006/relationships" r:id="rId3"/>
          </a:graphicData>
        </a:graphic>
      </p:graphicFrame>
      <p:sp>
        <p:nvSpPr>
          <p:cNvPr id="2" name="Прямоугольник 1"/>
          <p:cNvSpPr/>
          <p:nvPr/>
        </p:nvSpPr>
        <p:spPr>
          <a:xfrm>
            <a:off x="460663" y="3834244"/>
            <a:ext cx="4848250" cy="369332"/>
          </a:xfrm>
          <a:prstGeom prst="rect">
            <a:avLst/>
          </a:prstGeom>
        </p:spPr>
        <p:txBody>
          <a:bodyPr wrap="none">
            <a:spAutoFit/>
          </a:bodyPr>
          <a:lstStyle/>
          <a:p>
            <a:r>
              <a:rPr lang="ru-RU" b="1" dirty="0">
                <a:latin typeface="Times New Roman" panose="02020603050405020304" pitchFamily="18" charset="0"/>
                <a:ea typeface="Times New Roman" panose="02020603050405020304" pitchFamily="18" charset="0"/>
              </a:rPr>
              <a:t>Общий рейтинг учреждений культуры, балл</a:t>
            </a:r>
            <a:endParaRPr lang="ru-RU" dirty="0"/>
          </a:p>
        </p:txBody>
      </p:sp>
      <p:sp>
        <p:nvSpPr>
          <p:cNvPr id="4" name="Прямоугольник 3"/>
          <p:cNvSpPr/>
          <p:nvPr/>
        </p:nvSpPr>
        <p:spPr>
          <a:xfrm>
            <a:off x="5631873" y="566625"/>
            <a:ext cx="4039145" cy="5262979"/>
          </a:xfrm>
          <a:prstGeom prst="rect">
            <a:avLst/>
          </a:prstGeom>
          <a:ln w="19050">
            <a:solidFill>
              <a:srgbClr val="C00000"/>
            </a:solidFill>
          </a:ln>
        </p:spPr>
        <p:txBody>
          <a:bodyPr wrap="square">
            <a:spAutoFit/>
          </a:bodyPr>
          <a:lstStyle/>
          <a:p>
            <a:pPr indent="450215" algn="just">
              <a:spcAft>
                <a:spcPts val="0"/>
              </a:spcAft>
            </a:pPr>
            <a:r>
              <a:rPr lang="ru-RU" sz="1600" dirty="0">
                <a:latin typeface="Times New Roman" panose="02020603050405020304" pitchFamily="18" charset="0"/>
                <a:ea typeface="Times New Roman" panose="02020603050405020304" pitchFamily="18" charset="0"/>
              </a:rPr>
              <a:t>Таким образом, можно говорить, что лучшие значения среди учреждений культуры зафиксированы у</a:t>
            </a:r>
            <a:r>
              <a:rPr lang="ru-RU" sz="1400" dirty="0">
                <a:latin typeface="Times New Roman" panose="02020603050405020304" pitchFamily="18" charset="0"/>
                <a:ea typeface="Times New Roman" panose="02020603050405020304" pitchFamily="18" charset="0"/>
              </a:rPr>
              <a:t> </a:t>
            </a:r>
            <a:r>
              <a:rPr lang="ru-RU" sz="1600" dirty="0">
                <a:latin typeface="Times New Roman" panose="02020603050405020304" pitchFamily="18" charset="0"/>
                <a:ea typeface="Times New Roman" panose="02020603050405020304" pitchFamily="18" charset="0"/>
              </a:rPr>
              <a:t>ГБУК НАО «Ненецкая центральная библиотека имени А.И. </a:t>
            </a:r>
            <a:r>
              <a:rPr lang="ru-RU" sz="1600" dirty="0" err="1">
                <a:latin typeface="Times New Roman" panose="02020603050405020304" pitchFamily="18" charset="0"/>
                <a:ea typeface="Times New Roman" panose="02020603050405020304" pitchFamily="18" charset="0"/>
              </a:rPr>
              <a:t>Пичкова</a:t>
            </a:r>
            <a:r>
              <a:rPr lang="ru-RU" sz="1600" dirty="0">
                <a:latin typeface="Times New Roman" panose="02020603050405020304" pitchFamily="18" charset="0"/>
                <a:ea typeface="Times New Roman" panose="02020603050405020304" pitchFamily="18" charset="0"/>
              </a:rPr>
              <a:t>» (470,02 баллов). Высокие баллы получают также ГБУК «Историко-культурный и ландшафтный музей-заповедник «</a:t>
            </a:r>
            <a:r>
              <a:rPr lang="ru-RU" sz="1600" dirty="0" err="1">
                <a:latin typeface="Times New Roman" panose="02020603050405020304" pitchFamily="18" charset="0"/>
                <a:ea typeface="Times New Roman" panose="02020603050405020304" pitchFamily="18" charset="0"/>
              </a:rPr>
              <a:t>Пустозерск</a:t>
            </a:r>
            <a:r>
              <a:rPr lang="ru-RU" sz="1600" dirty="0">
                <a:latin typeface="Times New Roman" panose="02020603050405020304" pitchFamily="18" charset="0"/>
                <a:ea typeface="Times New Roman" panose="02020603050405020304" pitchFamily="18" charset="0"/>
              </a:rPr>
              <a:t>» 460,25 баллов) и ГБУК «Этнокультурный центр Ненецкого автономного округа» (461,16 баллов). Чуть меньше других баллов получает ГБУК НАО «Клуб «Созвездие» поселка Искателей» (417,45 баллов). Однако с учетом того, что максимально возможный балл в ходе независимой оценки составляет 500 баллов, а все учреждения культуры, принявшие участие в оценке, получили более 400 баллов, необходимо сказать о высоком уровне качества предоставления услуг учреждениями культуры Ненецкого автономного округа. </a:t>
            </a:r>
            <a:endParaRPr lang="ru-RU" sz="14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32581324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Заголовок 1"/>
          <p:cNvSpPr txBox="1">
            <a:spLocks/>
          </p:cNvSpPr>
          <p:nvPr/>
        </p:nvSpPr>
        <p:spPr>
          <a:xfrm>
            <a:off x="763751" y="994885"/>
            <a:ext cx="6046625" cy="731086"/>
          </a:xfrm>
          <a:prstGeom prst="rect">
            <a:avLst/>
          </a:prstGeom>
        </p:spPr>
        <p:txBody>
          <a:bodyPr vert="horz" lIns="100836" tIns="50419" rIns="100836" bIns="50419" rtlCol="0" anchor="ctr">
            <a:noAutofit/>
          </a:bodyPr>
          <a:lstStyle>
            <a:lvl1pPr algn="l" defTabSz="914400" rtl="0" eaLnBrk="1" latinLnBrk="0" hangingPunct="1">
              <a:spcBef>
                <a:spcPct val="0"/>
              </a:spcBef>
              <a:buNone/>
              <a:defRPr sz="1800" b="1" i="0" kern="1200">
                <a:solidFill>
                  <a:schemeClr val="tx1"/>
                </a:solidFill>
                <a:latin typeface="Franklin Gothic Book" pitchFamily="34" charset="0"/>
                <a:ea typeface="+mj-ea"/>
                <a:cs typeface="+mj-cs"/>
              </a:defRPr>
            </a:lvl1pPr>
          </a:lstStyle>
          <a:p>
            <a:endParaRPr lang="ru-RU" sz="2682" cap="small" dirty="0">
              <a:solidFill>
                <a:srgbClr val="993366"/>
              </a:solidFill>
              <a:latin typeface="Calibri"/>
              <a:cs typeface="Times New Roman" pitchFamily="18" charset="0"/>
            </a:endParaRPr>
          </a:p>
        </p:txBody>
      </p:sp>
      <p:sp>
        <p:nvSpPr>
          <p:cNvPr id="24" name="Text Box 6"/>
          <p:cNvSpPr txBox="1">
            <a:spLocks noChangeArrowheads="1"/>
          </p:cNvSpPr>
          <p:nvPr/>
        </p:nvSpPr>
        <p:spPr bwMode="auto">
          <a:xfrm>
            <a:off x="6752591" y="6615748"/>
            <a:ext cx="3153410" cy="242252"/>
          </a:xfrm>
          <a:prstGeom prst="rect">
            <a:avLst/>
          </a:prstGeom>
          <a:solidFill>
            <a:srgbClr val="FF944B"/>
          </a:solidFill>
          <a:ln>
            <a:noFill/>
          </a:ln>
          <a:effectLst/>
          <a:extLst>
            <a:ext uri="{91240B29-F687-4F45-9708-019B960494DF}">
              <a14:hiddenLine xmlns:a14="http://schemas.microsoft.com/office/drawing/2010/main" w="9525" cap="flat" cmpd="sng">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lIns="99436" tIns="51819" rIns="99436" bIns="51819">
            <a:spAutoFit/>
          </a:bodyPr>
          <a:lstStyle>
            <a:defPPr>
              <a:defRPr lang="en-US"/>
            </a:defPPr>
            <a:lvl1pPr algn="l" rtl="0" fontAlgn="base">
              <a:spcBef>
                <a:spcPct val="0"/>
              </a:spcBef>
              <a:spcAft>
                <a:spcPct val="0"/>
              </a:spcAft>
              <a:buFont typeface="Arial" pitchFamily="34" charset="0"/>
              <a:defRPr kern="1200">
                <a:solidFill>
                  <a:schemeClr val="tx1"/>
                </a:solidFill>
                <a:latin typeface="Arial" pitchFamily="34" charset="0"/>
                <a:ea typeface="+mn-ea"/>
                <a:cs typeface="Arial" pitchFamily="34" charset="0"/>
              </a:defRPr>
            </a:lvl1pPr>
            <a:lvl2pPr marL="457200" algn="l" rtl="0" fontAlgn="base">
              <a:spcBef>
                <a:spcPct val="0"/>
              </a:spcBef>
              <a:spcAft>
                <a:spcPct val="0"/>
              </a:spcAft>
              <a:buFont typeface="Arial" pitchFamily="34" charset="0"/>
              <a:defRPr kern="1200">
                <a:solidFill>
                  <a:schemeClr val="tx1"/>
                </a:solidFill>
                <a:latin typeface="Arial" pitchFamily="34" charset="0"/>
                <a:ea typeface="+mn-ea"/>
                <a:cs typeface="Arial" pitchFamily="34" charset="0"/>
              </a:defRPr>
            </a:lvl2pPr>
            <a:lvl3pPr marL="914400" algn="l" rtl="0" fontAlgn="base">
              <a:spcBef>
                <a:spcPct val="0"/>
              </a:spcBef>
              <a:spcAft>
                <a:spcPct val="0"/>
              </a:spcAft>
              <a:buFont typeface="Arial" pitchFamily="34" charset="0"/>
              <a:defRPr kern="1200">
                <a:solidFill>
                  <a:schemeClr val="tx1"/>
                </a:solidFill>
                <a:latin typeface="Arial" pitchFamily="34" charset="0"/>
                <a:ea typeface="+mn-ea"/>
                <a:cs typeface="Arial" pitchFamily="34" charset="0"/>
              </a:defRPr>
            </a:lvl3pPr>
            <a:lvl4pPr marL="1371600" algn="l" rtl="0" fontAlgn="base">
              <a:spcBef>
                <a:spcPct val="0"/>
              </a:spcBef>
              <a:spcAft>
                <a:spcPct val="0"/>
              </a:spcAft>
              <a:buFont typeface="Arial" pitchFamily="34" charset="0"/>
              <a:defRPr kern="1200">
                <a:solidFill>
                  <a:schemeClr val="tx1"/>
                </a:solidFill>
                <a:latin typeface="Arial" pitchFamily="34" charset="0"/>
                <a:ea typeface="+mn-ea"/>
                <a:cs typeface="Arial" pitchFamily="34" charset="0"/>
              </a:defRPr>
            </a:lvl4pPr>
            <a:lvl5pPr marL="1828800" algn="l" rtl="0" fontAlgn="base">
              <a:spcBef>
                <a:spcPct val="0"/>
              </a:spcBef>
              <a:spcAft>
                <a:spcPct val="0"/>
              </a:spcAft>
              <a:buFont typeface="Arial" pitchFamily="34" charset="0"/>
              <a:defRPr kern="1200">
                <a:solidFill>
                  <a:schemeClr val="tx1"/>
                </a:solidFill>
                <a:latin typeface="Arial" pitchFamily="34" charset="0"/>
                <a:ea typeface="+mn-ea"/>
                <a:cs typeface="Arial" pitchFamily="34" charset="0"/>
              </a:defRPr>
            </a:lvl5pPr>
            <a:lvl6pPr marL="2286000" algn="l" defTabSz="914400" rtl="0" eaLnBrk="1" latinLnBrk="0" hangingPunct="1">
              <a:defRPr kern="1200">
                <a:solidFill>
                  <a:schemeClr val="tx1"/>
                </a:solidFill>
                <a:latin typeface="Arial" pitchFamily="34" charset="0"/>
                <a:ea typeface="+mn-ea"/>
                <a:cs typeface="Arial" pitchFamily="34" charset="0"/>
              </a:defRPr>
            </a:lvl6pPr>
            <a:lvl7pPr marL="2743200" algn="l" defTabSz="914400" rtl="0" eaLnBrk="1" latinLnBrk="0" hangingPunct="1">
              <a:defRPr kern="1200">
                <a:solidFill>
                  <a:schemeClr val="tx1"/>
                </a:solidFill>
                <a:latin typeface="Arial" pitchFamily="34" charset="0"/>
                <a:ea typeface="+mn-ea"/>
                <a:cs typeface="Arial" pitchFamily="34" charset="0"/>
              </a:defRPr>
            </a:lvl7pPr>
            <a:lvl8pPr marL="3200400" algn="l" defTabSz="914400" rtl="0" eaLnBrk="1" latinLnBrk="0" hangingPunct="1">
              <a:defRPr kern="1200">
                <a:solidFill>
                  <a:schemeClr val="tx1"/>
                </a:solidFill>
                <a:latin typeface="Arial" pitchFamily="34" charset="0"/>
                <a:ea typeface="+mn-ea"/>
                <a:cs typeface="Arial" pitchFamily="34" charset="0"/>
              </a:defRPr>
            </a:lvl8pPr>
            <a:lvl9pPr marL="3657600" algn="l" defTabSz="914400" rtl="0" eaLnBrk="1" latinLnBrk="0" hangingPunct="1">
              <a:defRPr kern="1200">
                <a:solidFill>
                  <a:schemeClr val="tx1"/>
                </a:solidFill>
                <a:latin typeface="Arial" pitchFamily="34" charset="0"/>
                <a:ea typeface="+mn-ea"/>
                <a:cs typeface="Arial" pitchFamily="34" charset="0"/>
              </a:defRPr>
            </a:lvl9pPr>
          </a:lstStyle>
          <a:p>
            <a:pPr algn="ctr"/>
            <a:r>
              <a:rPr lang="ru-RU" altLang="en-US" sz="894" b="1" dirty="0">
                <a:solidFill>
                  <a:schemeClr val="bg1"/>
                </a:solidFill>
                <a:latin typeface="Segoe UI" pitchFamily="34" charset="0"/>
                <a:cs typeface="Segoe UI" pitchFamily="34" charset="0"/>
              </a:rPr>
              <a:t>© 2018 Научно-технический центр ПЕРСПЕКТИВА</a:t>
            </a:r>
            <a:endParaRPr lang="ru-RU" altLang="en-US" sz="894" dirty="0">
              <a:solidFill>
                <a:schemeClr val="bg1"/>
              </a:solidFill>
            </a:endParaRPr>
          </a:p>
        </p:txBody>
      </p:sp>
      <p:sp>
        <p:nvSpPr>
          <p:cNvPr id="8" name="Заголовок 1"/>
          <p:cNvSpPr txBox="1">
            <a:spLocks/>
          </p:cNvSpPr>
          <p:nvPr/>
        </p:nvSpPr>
        <p:spPr>
          <a:xfrm>
            <a:off x="1879669" y="0"/>
            <a:ext cx="6945877" cy="883098"/>
          </a:xfrm>
          <a:prstGeom prst="rect">
            <a:avLst/>
          </a:prstGeom>
        </p:spPr>
        <p:txBody>
          <a:bodyPr vert="horz" lIns="100836" tIns="50419" rIns="100836" bIns="50419" rtlCol="0" anchor="ctr">
            <a:normAutofit fontScale="97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lvl="1" defTabSz="1008358" fontAlgn="auto">
              <a:spcBef>
                <a:spcPts val="0"/>
              </a:spcBef>
              <a:spcAft>
                <a:spcPts val="0"/>
              </a:spcAft>
              <a:defRPr/>
            </a:pPr>
            <a:r>
              <a:rPr lang="ru-RU" sz="1700" b="1" kern="0" dirty="0" smtClean="0">
                <a:solidFill>
                  <a:srgbClr val="F79646">
                    <a:lumMod val="50000"/>
                  </a:srgbClr>
                </a:solidFill>
                <a:latin typeface="Franklin Gothic Book" panose="020B0503020102020204" pitchFamily="34" charset="0"/>
                <a:cs typeface="Times New Roman" panose="02020603050405020304" pitchFamily="18" charset="0"/>
              </a:rPr>
              <a:t>Общие </a:t>
            </a:r>
            <a:r>
              <a:rPr lang="ru-RU" sz="1700" b="1" kern="0" dirty="0">
                <a:solidFill>
                  <a:srgbClr val="F79646">
                    <a:lumMod val="50000"/>
                  </a:srgbClr>
                </a:solidFill>
                <a:latin typeface="Franklin Gothic Book" panose="020B0503020102020204" pitchFamily="34" charset="0"/>
                <a:cs typeface="Times New Roman" panose="02020603050405020304" pitchFamily="18" charset="0"/>
              </a:rPr>
              <a:t>выводы и рейтинги</a:t>
            </a:r>
          </a:p>
        </p:txBody>
      </p:sp>
      <p:sp>
        <p:nvSpPr>
          <p:cNvPr id="10" name="Объект 2"/>
          <p:cNvSpPr txBox="1">
            <a:spLocks/>
          </p:cNvSpPr>
          <p:nvPr/>
        </p:nvSpPr>
        <p:spPr>
          <a:xfrm>
            <a:off x="382731" y="1091165"/>
            <a:ext cx="9181062" cy="5015566"/>
          </a:xfrm>
          <a:prstGeom prst="rect">
            <a:avLst/>
          </a:prstGeom>
        </p:spPr>
        <p:txBody>
          <a:bodyPr vert="horz" lIns="100836" tIns="50419" rIns="100836" bIns="50419"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70000"/>
              </a:lnSpc>
              <a:buNone/>
            </a:pPr>
            <a:r>
              <a:rPr lang="ru-RU" sz="3982" b="1" dirty="0">
                <a:solidFill>
                  <a:srgbClr val="443030"/>
                </a:solidFill>
                <a:latin typeface="Arial" panose="020B0604020202020204" pitchFamily="34" charset="0"/>
                <a:cs typeface="Arial" panose="020B0604020202020204" pitchFamily="34" charset="0"/>
              </a:rPr>
              <a:t>   </a:t>
            </a:r>
            <a:endParaRPr lang="ru-RU" sz="5201" dirty="0">
              <a:solidFill>
                <a:srgbClr val="443030"/>
              </a:solidFill>
              <a:latin typeface="Franklin Gothic Book" panose="020B0503020102020204" pitchFamily="34" charset="0"/>
            </a:endParaRPr>
          </a:p>
        </p:txBody>
      </p:sp>
      <p:sp>
        <p:nvSpPr>
          <p:cNvPr id="3" name="Номер слайда 2"/>
          <p:cNvSpPr>
            <a:spLocks noGrp="1"/>
          </p:cNvSpPr>
          <p:nvPr>
            <p:ph type="sldNum" sz="quarter" idx="12"/>
          </p:nvPr>
        </p:nvSpPr>
        <p:spPr/>
        <p:txBody>
          <a:bodyPr/>
          <a:lstStyle/>
          <a:p>
            <a:fld id="{04660E3D-4465-45F9-BB40-432F6F55E339}" type="slidenum">
              <a:rPr lang="en-US" altLang="ru-RU" smtClean="0"/>
              <a:pPr/>
              <a:t>15</a:t>
            </a:fld>
            <a:endParaRPr lang="en-US" altLang="ru-RU" dirty="0"/>
          </a:p>
        </p:txBody>
      </p:sp>
      <p:sp>
        <p:nvSpPr>
          <p:cNvPr id="6" name="Прямоугольник 5"/>
          <p:cNvSpPr/>
          <p:nvPr/>
        </p:nvSpPr>
        <p:spPr>
          <a:xfrm>
            <a:off x="55669" y="744509"/>
            <a:ext cx="4953000" cy="4247317"/>
          </a:xfrm>
          <a:prstGeom prst="rect">
            <a:avLst/>
          </a:prstGeom>
        </p:spPr>
        <p:txBody>
          <a:bodyPr>
            <a:spAutoFit/>
          </a:bodyPr>
          <a:lstStyle/>
          <a:p>
            <a:pPr indent="450215" algn="just">
              <a:spcAft>
                <a:spcPts val="0"/>
              </a:spcAft>
              <a:tabLst>
                <a:tab pos="630555" algn="l"/>
              </a:tabLst>
            </a:pPr>
            <a:r>
              <a:rPr lang="ru-RU" dirty="0">
                <a:latin typeface="Times New Roman" panose="02020603050405020304" pitchFamily="18" charset="0"/>
                <a:ea typeface="Times New Roman" panose="02020603050405020304" pitchFamily="18" charset="0"/>
              </a:rPr>
              <a:t>Рассмотрим также рейтинги учреждений в разрезе отдельных критериев оценки. Так, наибольшие баллы по критерию «Открытость и доступность информации об организации социальной сферы» отмечаются в следующих организациях ГБУК «Этнокультурный центр Ненецкого автономного округа» (100 баллов из 100) и ГБУК «Историко-культурный и ландшафтный музей-заповедник «</a:t>
            </a:r>
            <a:r>
              <a:rPr lang="ru-RU" dirty="0" err="1">
                <a:latin typeface="Times New Roman" panose="02020603050405020304" pitchFamily="18" charset="0"/>
                <a:ea typeface="Times New Roman" panose="02020603050405020304" pitchFamily="18" charset="0"/>
              </a:rPr>
              <a:t>Пустозерск</a:t>
            </a:r>
            <a:r>
              <a:rPr lang="ru-RU" dirty="0">
                <a:latin typeface="Times New Roman" panose="02020603050405020304" pitchFamily="18" charset="0"/>
                <a:ea typeface="Times New Roman" panose="02020603050405020304" pitchFamily="18" charset="0"/>
              </a:rPr>
              <a:t>» (100 баллов из 100</a:t>
            </a:r>
            <a:r>
              <a:rPr lang="ru-RU" dirty="0" smtClean="0">
                <a:latin typeface="Times New Roman" panose="02020603050405020304" pitchFamily="18" charset="0"/>
                <a:ea typeface="Times New Roman" panose="02020603050405020304" pitchFamily="18" charset="0"/>
              </a:rPr>
              <a:t>).</a:t>
            </a:r>
            <a:r>
              <a:rPr lang="ru-RU" sz="1600" dirty="0" smtClean="0">
                <a:latin typeface="Times New Roman" panose="02020603050405020304" pitchFamily="18" charset="0"/>
                <a:ea typeface="Times New Roman" panose="02020603050405020304" pitchFamily="18" charset="0"/>
              </a:rPr>
              <a:t> </a:t>
            </a:r>
            <a:r>
              <a:rPr lang="ru-RU" dirty="0" smtClean="0">
                <a:latin typeface="Times New Roman" panose="02020603050405020304" pitchFamily="18" charset="0"/>
                <a:ea typeface="Times New Roman" panose="02020603050405020304" pitchFamily="18" charset="0"/>
              </a:rPr>
              <a:t>Незначительно </a:t>
            </a:r>
            <a:r>
              <a:rPr lang="ru-RU" dirty="0">
                <a:latin typeface="Times New Roman" panose="02020603050405020304" pitchFamily="18" charset="0"/>
                <a:ea typeface="Times New Roman" panose="02020603050405020304" pitchFamily="18" charset="0"/>
              </a:rPr>
              <a:t>более низкие оценки зафиксированы в ГБУК НАО «Ненецкая центральная библиотека имени А.И. </a:t>
            </a:r>
            <a:r>
              <a:rPr lang="ru-RU" dirty="0" err="1">
                <a:latin typeface="Times New Roman" panose="02020603050405020304" pitchFamily="18" charset="0"/>
                <a:ea typeface="Times New Roman" panose="02020603050405020304" pitchFamily="18" charset="0"/>
              </a:rPr>
              <a:t>Пичкова</a:t>
            </a:r>
            <a:r>
              <a:rPr lang="ru-RU" dirty="0">
                <a:latin typeface="Times New Roman" panose="02020603050405020304" pitchFamily="18" charset="0"/>
                <a:ea typeface="Times New Roman" panose="02020603050405020304" pitchFamily="18" charset="0"/>
              </a:rPr>
              <a:t>» (99,4 баллов из 100) и ГБУК НАО «Клуб «Созвездие» поселка Искателей» (99,16 баллов из 100). </a:t>
            </a:r>
            <a:endParaRPr lang="ru-RU" dirty="0"/>
          </a:p>
        </p:txBody>
      </p:sp>
      <p:graphicFrame>
        <p:nvGraphicFramePr>
          <p:cNvPr id="11" name="Диаграмма 10"/>
          <p:cNvGraphicFramePr/>
          <p:nvPr>
            <p:extLst>
              <p:ext uri="{D42A27DB-BD31-4B8C-83A1-F6EECF244321}">
                <p14:modId xmlns:p14="http://schemas.microsoft.com/office/powerpoint/2010/main" val="3313174582"/>
              </p:ext>
            </p:extLst>
          </p:nvPr>
        </p:nvGraphicFramePr>
        <p:xfrm>
          <a:off x="5008669" y="3429000"/>
          <a:ext cx="4572000" cy="2743200"/>
        </p:xfrm>
        <a:graphic>
          <a:graphicData uri="http://schemas.openxmlformats.org/drawingml/2006/chart">
            <c:chart xmlns:c="http://schemas.openxmlformats.org/drawingml/2006/chart" xmlns:r="http://schemas.openxmlformats.org/officeDocument/2006/relationships" r:id="rId3"/>
          </a:graphicData>
        </a:graphic>
      </p:graphicFrame>
      <p:pic>
        <p:nvPicPr>
          <p:cNvPr id="7" name="Рисунок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098017" y="744509"/>
            <a:ext cx="2376427" cy="2376427"/>
          </a:xfrm>
          <a:prstGeom prst="rect">
            <a:avLst/>
          </a:prstGeom>
        </p:spPr>
      </p:pic>
    </p:spTree>
    <p:extLst>
      <p:ext uri="{BB962C8B-B14F-4D97-AF65-F5344CB8AC3E}">
        <p14:creationId xmlns:p14="http://schemas.microsoft.com/office/powerpoint/2010/main" val="425449567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Заголовок 1"/>
          <p:cNvSpPr txBox="1">
            <a:spLocks/>
          </p:cNvSpPr>
          <p:nvPr/>
        </p:nvSpPr>
        <p:spPr>
          <a:xfrm>
            <a:off x="763751" y="994885"/>
            <a:ext cx="6046625" cy="731086"/>
          </a:xfrm>
          <a:prstGeom prst="rect">
            <a:avLst/>
          </a:prstGeom>
        </p:spPr>
        <p:txBody>
          <a:bodyPr vert="horz" lIns="100836" tIns="50419" rIns="100836" bIns="50419" rtlCol="0" anchor="ctr">
            <a:noAutofit/>
          </a:bodyPr>
          <a:lstStyle>
            <a:lvl1pPr algn="l" defTabSz="914400" rtl="0" eaLnBrk="1" latinLnBrk="0" hangingPunct="1">
              <a:spcBef>
                <a:spcPct val="0"/>
              </a:spcBef>
              <a:buNone/>
              <a:defRPr sz="1800" b="1" i="0" kern="1200">
                <a:solidFill>
                  <a:schemeClr val="tx1"/>
                </a:solidFill>
                <a:latin typeface="Franklin Gothic Book" pitchFamily="34" charset="0"/>
                <a:ea typeface="+mj-ea"/>
                <a:cs typeface="+mj-cs"/>
              </a:defRPr>
            </a:lvl1pPr>
          </a:lstStyle>
          <a:p>
            <a:endParaRPr lang="ru-RU" sz="2682" cap="small" dirty="0">
              <a:solidFill>
                <a:srgbClr val="993366"/>
              </a:solidFill>
              <a:latin typeface="Calibri"/>
              <a:cs typeface="Times New Roman" pitchFamily="18" charset="0"/>
            </a:endParaRPr>
          </a:p>
        </p:txBody>
      </p:sp>
      <p:sp>
        <p:nvSpPr>
          <p:cNvPr id="24" name="Text Box 6"/>
          <p:cNvSpPr txBox="1">
            <a:spLocks noChangeArrowheads="1"/>
          </p:cNvSpPr>
          <p:nvPr/>
        </p:nvSpPr>
        <p:spPr bwMode="auto">
          <a:xfrm>
            <a:off x="6752591" y="6615748"/>
            <a:ext cx="3153410" cy="242252"/>
          </a:xfrm>
          <a:prstGeom prst="rect">
            <a:avLst/>
          </a:prstGeom>
          <a:solidFill>
            <a:srgbClr val="FF944B"/>
          </a:solidFill>
          <a:ln>
            <a:noFill/>
          </a:ln>
          <a:effectLst/>
          <a:extLst>
            <a:ext uri="{91240B29-F687-4F45-9708-019B960494DF}">
              <a14:hiddenLine xmlns:a14="http://schemas.microsoft.com/office/drawing/2010/main" w="9525" cap="flat" cmpd="sng">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lIns="99436" tIns="51819" rIns="99436" bIns="51819">
            <a:spAutoFit/>
          </a:bodyPr>
          <a:lstStyle>
            <a:defPPr>
              <a:defRPr lang="en-US"/>
            </a:defPPr>
            <a:lvl1pPr algn="l" rtl="0" fontAlgn="base">
              <a:spcBef>
                <a:spcPct val="0"/>
              </a:spcBef>
              <a:spcAft>
                <a:spcPct val="0"/>
              </a:spcAft>
              <a:buFont typeface="Arial" pitchFamily="34" charset="0"/>
              <a:defRPr kern="1200">
                <a:solidFill>
                  <a:schemeClr val="tx1"/>
                </a:solidFill>
                <a:latin typeface="Arial" pitchFamily="34" charset="0"/>
                <a:ea typeface="+mn-ea"/>
                <a:cs typeface="Arial" pitchFamily="34" charset="0"/>
              </a:defRPr>
            </a:lvl1pPr>
            <a:lvl2pPr marL="457200" algn="l" rtl="0" fontAlgn="base">
              <a:spcBef>
                <a:spcPct val="0"/>
              </a:spcBef>
              <a:spcAft>
                <a:spcPct val="0"/>
              </a:spcAft>
              <a:buFont typeface="Arial" pitchFamily="34" charset="0"/>
              <a:defRPr kern="1200">
                <a:solidFill>
                  <a:schemeClr val="tx1"/>
                </a:solidFill>
                <a:latin typeface="Arial" pitchFamily="34" charset="0"/>
                <a:ea typeface="+mn-ea"/>
                <a:cs typeface="Arial" pitchFamily="34" charset="0"/>
              </a:defRPr>
            </a:lvl2pPr>
            <a:lvl3pPr marL="914400" algn="l" rtl="0" fontAlgn="base">
              <a:spcBef>
                <a:spcPct val="0"/>
              </a:spcBef>
              <a:spcAft>
                <a:spcPct val="0"/>
              </a:spcAft>
              <a:buFont typeface="Arial" pitchFamily="34" charset="0"/>
              <a:defRPr kern="1200">
                <a:solidFill>
                  <a:schemeClr val="tx1"/>
                </a:solidFill>
                <a:latin typeface="Arial" pitchFamily="34" charset="0"/>
                <a:ea typeface="+mn-ea"/>
                <a:cs typeface="Arial" pitchFamily="34" charset="0"/>
              </a:defRPr>
            </a:lvl3pPr>
            <a:lvl4pPr marL="1371600" algn="l" rtl="0" fontAlgn="base">
              <a:spcBef>
                <a:spcPct val="0"/>
              </a:spcBef>
              <a:spcAft>
                <a:spcPct val="0"/>
              </a:spcAft>
              <a:buFont typeface="Arial" pitchFamily="34" charset="0"/>
              <a:defRPr kern="1200">
                <a:solidFill>
                  <a:schemeClr val="tx1"/>
                </a:solidFill>
                <a:latin typeface="Arial" pitchFamily="34" charset="0"/>
                <a:ea typeface="+mn-ea"/>
                <a:cs typeface="Arial" pitchFamily="34" charset="0"/>
              </a:defRPr>
            </a:lvl4pPr>
            <a:lvl5pPr marL="1828800" algn="l" rtl="0" fontAlgn="base">
              <a:spcBef>
                <a:spcPct val="0"/>
              </a:spcBef>
              <a:spcAft>
                <a:spcPct val="0"/>
              </a:spcAft>
              <a:buFont typeface="Arial" pitchFamily="34" charset="0"/>
              <a:defRPr kern="1200">
                <a:solidFill>
                  <a:schemeClr val="tx1"/>
                </a:solidFill>
                <a:latin typeface="Arial" pitchFamily="34" charset="0"/>
                <a:ea typeface="+mn-ea"/>
                <a:cs typeface="Arial" pitchFamily="34" charset="0"/>
              </a:defRPr>
            </a:lvl5pPr>
            <a:lvl6pPr marL="2286000" algn="l" defTabSz="914400" rtl="0" eaLnBrk="1" latinLnBrk="0" hangingPunct="1">
              <a:defRPr kern="1200">
                <a:solidFill>
                  <a:schemeClr val="tx1"/>
                </a:solidFill>
                <a:latin typeface="Arial" pitchFamily="34" charset="0"/>
                <a:ea typeface="+mn-ea"/>
                <a:cs typeface="Arial" pitchFamily="34" charset="0"/>
              </a:defRPr>
            </a:lvl6pPr>
            <a:lvl7pPr marL="2743200" algn="l" defTabSz="914400" rtl="0" eaLnBrk="1" latinLnBrk="0" hangingPunct="1">
              <a:defRPr kern="1200">
                <a:solidFill>
                  <a:schemeClr val="tx1"/>
                </a:solidFill>
                <a:latin typeface="Arial" pitchFamily="34" charset="0"/>
                <a:ea typeface="+mn-ea"/>
                <a:cs typeface="Arial" pitchFamily="34" charset="0"/>
              </a:defRPr>
            </a:lvl7pPr>
            <a:lvl8pPr marL="3200400" algn="l" defTabSz="914400" rtl="0" eaLnBrk="1" latinLnBrk="0" hangingPunct="1">
              <a:defRPr kern="1200">
                <a:solidFill>
                  <a:schemeClr val="tx1"/>
                </a:solidFill>
                <a:latin typeface="Arial" pitchFamily="34" charset="0"/>
                <a:ea typeface="+mn-ea"/>
                <a:cs typeface="Arial" pitchFamily="34" charset="0"/>
              </a:defRPr>
            </a:lvl8pPr>
            <a:lvl9pPr marL="3657600" algn="l" defTabSz="914400" rtl="0" eaLnBrk="1" latinLnBrk="0" hangingPunct="1">
              <a:defRPr kern="1200">
                <a:solidFill>
                  <a:schemeClr val="tx1"/>
                </a:solidFill>
                <a:latin typeface="Arial" pitchFamily="34" charset="0"/>
                <a:ea typeface="+mn-ea"/>
                <a:cs typeface="Arial" pitchFamily="34" charset="0"/>
              </a:defRPr>
            </a:lvl9pPr>
          </a:lstStyle>
          <a:p>
            <a:pPr algn="ctr"/>
            <a:r>
              <a:rPr lang="ru-RU" altLang="en-US" sz="894" b="1" dirty="0">
                <a:solidFill>
                  <a:schemeClr val="bg1"/>
                </a:solidFill>
                <a:latin typeface="Segoe UI" pitchFamily="34" charset="0"/>
                <a:cs typeface="Segoe UI" pitchFamily="34" charset="0"/>
              </a:rPr>
              <a:t>© 2018 Научно-технический центр ПЕРСПЕКТИВА</a:t>
            </a:r>
            <a:endParaRPr lang="ru-RU" altLang="en-US" sz="894" dirty="0">
              <a:solidFill>
                <a:schemeClr val="bg1"/>
              </a:solidFill>
            </a:endParaRPr>
          </a:p>
        </p:txBody>
      </p:sp>
      <p:sp>
        <p:nvSpPr>
          <p:cNvPr id="8" name="Заголовок 1"/>
          <p:cNvSpPr txBox="1">
            <a:spLocks/>
          </p:cNvSpPr>
          <p:nvPr/>
        </p:nvSpPr>
        <p:spPr>
          <a:xfrm>
            <a:off x="1879669" y="0"/>
            <a:ext cx="6945877" cy="883098"/>
          </a:xfrm>
          <a:prstGeom prst="rect">
            <a:avLst/>
          </a:prstGeom>
        </p:spPr>
        <p:txBody>
          <a:bodyPr vert="horz" lIns="100836" tIns="50419" rIns="100836" bIns="50419" rtlCol="0" anchor="ctr">
            <a:normAutofit fontScale="97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lvl="1" defTabSz="1008358" fontAlgn="auto">
              <a:spcBef>
                <a:spcPts val="0"/>
              </a:spcBef>
              <a:spcAft>
                <a:spcPts val="0"/>
              </a:spcAft>
              <a:defRPr/>
            </a:pPr>
            <a:r>
              <a:rPr lang="ru-RU" sz="1700" b="1" kern="0" dirty="0" smtClean="0">
                <a:solidFill>
                  <a:srgbClr val="F79646">
                    <a:lumMod val="50000"/>
                  </a:srgbClr>
                </a:solidFill>
                <a:latin typeface="Franklin Gothic Book" panose="020B0503020102020204" pitchFamily="34" charset="0"/>
                <a:cs typeface="Times New Roman" panose="02020603050405020304" pitchFamily="18" charset="0"/>
              </a:rPr>
              <a:t>Общие </a:t>
            </a:r>
            <a:r>
              <a:rPr lang="ru-RU" sz="1700" b="1" kern="0" dirty="0">
                <a:solidFill>
                  <a:srgbClr val="F79646">
                    <a:lumMod val="50000"/>
                  </a:srgbClr>
                </a:solidFill>
                <a:latin typeface="Franklin Gothic Book" panose="020B0503020102020204" pitchFamily="34" charset="0"/>
                <a:cs typeface="Times New Roman" panose="02020603050405020304" pitchFamily="18" charset="0"/>
              </a:rPr>
              <a:t>выводы и рейтинги</a:t>
            </a:r>
          </a:p>
        </p:txBody>
      </p:sp>
      <p:sp>
        <p:nvSpPr>
          <p:cNvPr id="10" name="Объект 2"/>
          <p:cNvSpPr txBox="1">
            <a:spLocks/>
          </p:cNvSpPr>
          <p:nvPr/>
        </p:nvSpPr>
        <p:spPr>
          <a:xfrm>
            <a:off x="382731" y="1091165"/>
            <a:ext cx="9181062" cy="5015566"/>
          </a:xfrm>
          <a:prstGeom prst="rect">
            <a:avLst/>
          </a:prstGeom>
        </p:spPr>
        <p:txBody>
          <a:bodyPr vert="horz" lIns="100836" tIns="50419" rIns="100836" bIns="50419"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70000"/>
              </a:lnSpc>
              <a:buNone/>
            </a:pPr>
            <a:r>
              <a:rPr lang="ru-RU" sz="3982" b="1" dirty="0">
                <a:solidFill>
                  <a:srgbClr val="443030"/>
                </a:solidFill>
                <a:latin typeface="Arial" panose="020B0604020202020204" pitchFamily="34" charset="0"/>
                <a:cs typeface="Arial" panose="020B0604020202020204" pitchFamily="34" charset="0"/>
              </a:rPr>
              <a:t>   </a:t>
            </a:r>
            <a:endParaRPr lang="ru-RU" sz="5201" dirty="0">
              <a:solidFill>
                <a:srgbClr val="443030"/>
              </a:solidFill>
              <a:latin typeface="Franklin Gothic Book" panose="020B0503020102020204" pitchFamily="34" charset="0"/>
            </a:endParaRPr>
          </a:p>
        </p:txBody>
      </p:sp>
      <p:sp>
        <p:nvSpPr>
          <p:cNvPr id="3" name="Номер слайда 2"/>
          <p:cNvSpPr>
            <a:spLocks noGrp="1"/>
          </p:cNvSpPr>
          <p:nvPr>
            <p:ph type="sldNum" sz="quarter" idx="12"/>
          </p:nvPr>
        </p:nvSpPr>
        <p:spPr/>
        <p:txBody>
          <a:bodyPr/>
          <a:lstStyle/>
          <a:p>
            <a:fld id="{04660E3D-4465-45F9-BB40-432F6F55E339}" type="slidenum">
              <a:rPr lang="en-US" altLang="ru-RU" smtClean="0"/>
              <a:pPr/>
              <a:t>16</a:t>
            </a:fld>
            <a:endParaRPr lang="en-US" altLang="ru-RU" dirty="0"/>
          </a:p>
        </p:txBody>
      </p:sp>
      <p:sp>
        <p:nvSpPr>
          <p:cNvPr id="2" name="Прямоугольник 1"/>
          <p:cNvSpPr/>
          <p:nvPr/>
        </p:nvSpPr>
        <p:spPr>
          <a:xfrm>
            <a:off x="533400" y="883098"/>
            <a:ext cx="4953000" cy="3693319"/>
          </a:xfrm>
          <a:prstGeom prst="rect">
            <a:avLst/>
          </a:prstGeom>
        </p:spPr>
        <p:txBody>
          <a:bodyPr>
            <a:spAutoFit/>
          </a:bodyPr>
          <a:lstStyle/>
          <a:p>
            <a:pPr algn="just"/>
            <a:r>
              <a:rPr lang="ru-RU" dirty="0">
                <a:latin typeface="Times New Roman" panose="02020603050405020304" pitchFamily="18" charset="0"/>
                <a:ea typeface="Times New Roman" panose="02020603050405020304" pitchFamily="18" charset="0"/>
              </a:rPr>
              <a:t>По критерию «Комфортность условий предоставления услуг» лидерами среди учреждений являются ГБУК «Этнокультурный центр Ненецкого автономного округа» (100 баллов из 100) и ГБУК «Историко-культурный и ландшафтный музей-заповедник «</a:t>
            </a:r>
            <a:r>
              <a:rPr lang="ru-RU" dirty="0" err="1">
                <a:latin typeface="Times New Roman" panose="02020603050405020304" pitchFamily="18" charset="0"/>
                <a:ea typeface="Times New Roman" panose="02020603050405020304" pitchFamily="18" charset="0"/>
              </a:rPr>
              <a:t>Пустозерск</a:t>
            </a:r>
            <a:r>
              <a:rPr lang="ru-RU" dirty="0">
                <a:latin typeface="Times New Roman" panose="02020603050405020304" pitchFamily="18" charset="0"/>
                <a:ea typeface="Times New Roman" panose="02020603050405020304" pitchFamily="18" charset="0"/>
              </a:rPr>
              <a:t>» (100 баллов из 100). Незначительно меньше получила ГБУК НАО «Ненецкая центральная библиотека имени А.И. </a:t>
            </a:r>
            <a:r>
              <a:rPr lang="ru-RU" dirty="0" err="1">
                <a:latin typeface="Times New Roman" panose="02020603050405020304" pitchFamily="18" charset="0"/>
                <a:ea typeface="Times New Roman" panose="02020603050405020304" pitchFamily="18" charset="0"/>
              </a:rPr>
              <a:t>Пичкова</a:t>
            </a:r>
            <a:r>
              <a:rPr lang="ru-RU" dirty="0">
                <a:latin typeface="Times New Roman" panose="02020603050405020304" pitchFamily="18" charset="0"/>
                <a:ea typeface="Times New Roman" panose="02020603050405020304" pitchFamily="18" charset="0"/>
              </a:rPr>
              <a:t>» (99,25 баллов из 100). Ниже других баллы по критерию зафиксированы в ГБУК НАО «Клуб «Созвездие» поселка Искателей» (89,7 баллов из 100). </a:t>
            </a:r>
            <a:endParaRPr lang="ru-RU" dirty="0"/>
          </a:p>
        </p:txBody>
      </p:sp>
      <p:graphicFrame>
        <p:nvGraphicFramePr>
          <p:cNvPr id="9" name="Диаграмма 8"/>
          <p:cNvGraphicFramePr/>
          <p:nvPr>
            <p:extLst>
              <p:ext uri="{D42A27DB-BD31-4B8C-83A1-F6EECF244321}">
                <p14:modId xmlns:p14="http://schemas.microsoft.com/office/powerpoint/2010/main" val="3571346207"/>
              </p:ext>
            </p:extLst>
          </p:nvPr>
        </p:nvGraphicFramePr>
        <p:xfrm>
          <a:off x="5239097" y="3713834"/>
          <a:ext cx="4572000" cy="2743200"/>
        </p:xfrm>
        <a:graphic>
          <a:graphicData uri="http://schemas.openxmlformats.org/drawingml/2006/chart">
            <c:chart xmlns:c="http://schemas.openxmlformats.org/drawingml/2006/chart" xmlns:r="http://schemas.openxmlformats.org/officeDocument/2006/relationships" r:id="rId3"/>
          </a:graphicData>
        </a:graphic>
      </p:graphicFrame>
      <p:pic>
        <p:nvPicPr>
          <p:cNvPr id="4" name="Рисунок 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334991" y="441549"/>
            <a:ext cx="2871355" cy="2871355"/>
          </a:xfrm>
          <a:prstGeom prst="rect">
            <a:avLst/>
          </a:prstGeom>
        </p:spPr>
      </p:pic>
    </p:spTree>
    <p:extLst>
      <p:ext uri="{BB962C8B-B14F-4D97-AF65-F5344CB8AC3E}">
        <p14:creationId xmlns:p14="http://schemas.microsoft.com/office/powerpoint/2010/main" val="77993089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Заголовок 1"/>
          <p:cNvSpPr txBox="1">
            <a:spLocks/>
          </p:cNvSpPr>
          <p:nvPr/>
        </p:nvSpPr>
        <p:spPr>
          <a:xfrm>
            <a:off x="763751" y="994885"/>
            <a:ext cx="6046625" cy="731086"/>
          </a:xfrm>
          <a:prstGeom prst="rect">
            <a:avLst/>
          </a:prstGeom>
        </p:spPr>
        <p:txBody>
          <a:bodyPr vert="horz" lIns="100836" tIns="50419" rIns="100836" bIns="50419" rtlCol="0" anchor="ctr">
            <a:noAutofit/>
          </a:bodyPr>
          <a:lstStyle>
            <a:lvl1pPr algn="l" defTabSz="914400" rtl="0" eaLnBrk="1" latinLnBrk="0" hangingPunct="1">
              <a:spcBef>
                <a:spcPct val="0"/>
              </a:spcBef>
              <a:buNone/>
              <a:defRPr sz="1800" b="1" i="0" kern="1200">
                <a:solidFill>
                  <a:schemeClr val="tx1"/>
                </a:solidFill>
                <a:latin typeface="Franklin Gothic Book" pitchFamily="34" charset="0"/>
                <a:ea typeface="+mj-ea"/>
                <a:cs typeface="+mj-cs"/>
              </a:defRPr>
            </a:lvl1pPr>
          </a:lstStyle>
          <a:p>
            <a:endParaRPr lang="ru-RU" sz="2682" cap="small" dirty="0">
              <a:solidFill>
                <a:srgbClr val="993366"/>
              </a:solidFill>
              <a:latin typeface="Calibri"/>
              <a:cs typeface="Times New Roman" pitchFamily="18" charset="0"/>
            </a:endParaRPr>
          </a:p>
        </p:txBody>
      </p:sp>
      <p:sp>
        <p:nvSpPr>
          <p:cNvPr id="24" name="Text Box 6"/>
          <p:cNvSpPr txBox="1">
            <a:spLocks noChangeArrowheads="1"/>
          </p:cNvSpPr>
          <p:nvPr/>
        </p:nvSpPr>
        <p:spPr bwMode="auto">
          <a:xfrm>
            <a:off x="6752591" y="6615748"/>
            <a:ext cx="3153410" cy="242252"/>
          </a:xfrm>
          <a:prstGeom prst="rect">
            <a:avLst/>
          </a:prstGeom>
          <a:solidFill>
            <a:srgbClr val="FF944B"/>
          </a:solidFill>
          <a:ln>
            <a:noFill/>
          </a:ln>
          <a:effectLst/>
          <a:extLst>
            <a:ext uri="{91240B29-F687-4F45-9708-019B960494DF}">
              <a14:hiddenLine xmlns:a14="http://schemas.microsoft.com/office/drawing/2010/main" w="9525" cap="flat" cmpd="sng">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lIns="99436" tIns="51819" rIns="99436" bIns="51819">
            <a:spAutoFit/>
          </a:bodyPr>
          <a:lstStyle>
            <a:defPPr>
              <a:defRPr lang="en-US"/>
            </a:defPPr>
            <a:lvl1pPr algn="l" rtl="0" fontAlgn="base">
              <a:spcBef>
                <a:spcPct val="0"/>
              </a:spcBef>
              <a:spcAft>
                <a:spcPct val="0"/>
              </a:spcAft>
              <a:buFont typeface="Arial" pitchFamily="34" charset="0"/>
              <a:defRPr kern="1200">
                <a:solidFill>
                  <a:schemeClr val="tx1"/>
                </a:solidFill>
                <a:latin typeface="Arial" pitchFamily="34" charset="0"/>
                <a:ea typeface="+mn-ea"/>
                <a:cs typeface="Arial" pitchFamily="34" charset="0"/>
              </a:defRPr>
            </a:lvl1pPr>
            <a:lvl2pPr marL="457200" algn="l" rtl="0" fontAlgn="base">
              <a:spcBef>
                <a:spcPct val="0"/>
              </a:spcBef>
              <a:spcAft>
                <a:spcPct val="0"/>
              </a:spcAft>
              <a:buFont typeface="Arial" pitchFamily="34" charset="0"/>
              <a:defRPr kern="1200">
                <a:solidFill>
                  <a:schemeClr val="tx1"/>
                </a:solidFill>
                <a:latin typeface="Arial" pitchFamily="34" charset="0"/>
                <a:ea typeface="+mn-ea"/>
                <a:cs typeface="Arial" pitchFamily="34" charset="0"/>
              </a:defRPr>
            </a:lvl2pPr>
            <a:lvl3pPr marL="914400" algn="l" rtl="0" fontAlgn="base">
              <a:spcBef>
                <a:spcPct val="0"/>
              </a:spcBef>
              <a:spcAft>
                <a:spcPct val="0"/>
              </a:spcAft>
              <a:buFont typeface="Arial" pitchFamily="34" charset="0"/>
              <a:defRPr kern="1200">
                <a:solidFill>
                  <a:schemeClr val="tx1"/>
                </a:solidFill>
                <a:latin typeface="Arial" pitchFamily="34" charset="0"/>
                <a:ea typeface="+mn-ea"/>
                <a:cs typeface="Arial" pitchFamily="34" charset="0"/>
              </a:defRPr>
            </a:lvl3pPr>
            <a:lvl4pPr marL="1371600" algn="l" rtl="0" fontAlgn="base">
              <a:spcBef>
                <a:spcPct val="0"/>
              </a:spcBef>
              <a:spcAft>
                <a:spcPct val="0"/>
              </a:spcAft>
              <a:buFont typeface="Arial" pitchFamily="34" charset="0"/>
              <a:defRPr kern="1200">
                <a:solidFill>
                  <a:schemeClr val="tx1"/>
                </a:solidFill>
                <a:latin typeface="Arial" pitchFamily="34" charset="0"/>
                <a:ea typeface="+mn-ea"/>
                <a:cs typeface="Arial" pitchFamily="34" charset="0"/>
              </a:defRPr>
            </a:lvl4pPr>
            <a:lvl5pPr marL="1828800" algn="l" rtl="0" fontAlgn="base">
              <a:spcBef>
                <a:spcPct val="0"/>
              </a:spcBef>
              <a:spcAft>
                <a:spcPct val="0"/>
              </a:spcAft>
              <a:buFont typeface="Arial" pitchFamily="34" charset="0"/>
              <a:defRPr kern="1200">
                <a:solidFill>
                  <a:schemeClr val="tx1"/>
                </a:solidFill>
                <a:latin typeface="Arial" pitchFamily="34" charset="0"/>
                <a:ea typeface="+mn-ea"/>
                <a:cs typeface="Arial" pitchFamily="34" charset="0"/>
              </a:defRPr>
            </a:lvl5pPr>
            <a:lvl6pPr marL="2286000" algn="l" defTabSz="914400" rtl="0" eaLnBrk="1" latinLnBrk="0" hangingPunct="1">
              <a:defRPr kern="1200">
                <a:solidFill>
                  <a:schemeClr val="tx1"/>
                </a:solidFill>
                <a:latin typeface="Arial" pitchFamily="34" charset="0"/>
                <a:ea typeface="+mn-ea"/>
                <a:cs typeface="Arial" pitchFamily="34" charset="0"/>
              </a:defRPr>
            </a:lvl6pPr>
            <a:lvl7pPr marL="2743200" algn="l" defTabSz="914400" rtl="0" eaLnBrk="1" latinLnBrk="0" hangingPunct="1">
              <a:defRPr kern="1200">
                <a:solidFill>
                  <a:schemeClr val="tx1"/>
                </a:solidFill>
                <a:latin typeface="Arial" pitchFamily="34" charset="0"/>
                <a:ea typeface="+mn-ea"/>
                <a:cs typeface="Arial" pitchFamily="34" charset="0"/>
              </a:defRPr>
            </a:lvl7pPr>
            <a:lvl8pPr marL="3200400" algn="l" defTabSz="914400" rtl="0" eaLnBrk="1" latinLnBrk="0" hangingPunct="1">
              <a:defRPr kern="1200">
                <a:solidFill>
                  <a:schemeClr val="tx1"/>
                </a:solidFill>
                <a:latin typeface="Arial" pitchFamily="34" charset="0"/>
                <a:ea typeface="+mn-ea"/>
                <a:cs typeface="Arial" pitchFamily="34" charset="0"/>
              </a:defRPr>
            </a:lvl8pPr>
            <a:lvl9pPr marL="3657600" algn="l" defTabSz="914400" rtl="0" eaLnBrk="1" latinLnBrk="0" hangingPunct="1">
              <a:defRPr kern="1200">
                <a:solidFill>
                  <a:schemeClr val="tx1"/>
                </a:solidFill>
                <a:latin typeface="Arial" pitchFamily="34" charset="0"/>
                <a:ea typeface="+mn-ea"/>
                <a:cs typeface="Arial" pitchFamily="34" charset="0"/>
              </a:defRPr>
            </a:lvl9pPr>
          </a:lstStyle>
          <a:p>
            <a:pPr algn="ctr"/>
            <a:r>
              <a:rPr lang="ru-RU" altLang="en-US" sz="894" b="1" dirty="0">
                <a:solidFill>
                  <a:schemeClr val="bg1"/>
                </a:solidFill>
                <a:latin typeface="Segoe UI" pitchFamily="34" charset="0"/>
                <a:cs typeface="Segoe UI" pitchFamily="34" charset="0"/>
              </a:rPr>
              <a:t>© 2018 Научно-технический центр ПЕРСПЕКТИВА</a:t>
            </a:r>
            <a:endParaRPr lang="ru-RU" altLang="en-US" sz="894" dirty="0">
              <a:solidFill>
                <a:schemeClr val="bg1"/>
              </a:solidFill>
            </a:endParaRPr>
          </a:p>
        </p:txBody>
      </p:sp>
      <p:sp>
        <p:nvSpPr>
          <p:cNvPr id="8" name="Заголовок 1"/>
          <p:cNvSpPr txBox="1">
            <a:spLocks/>
          </p:cNvSpPr>
          <p:nvPr/>
        </p:nvSpPr>
        <p:spPr>
          <a:xfrm>
            <a:off x="1879669" y="0"/>
            <a:ext cx="6945877" cy="883098"/>
          </a:xfrm>
          <a:prstGeom prst="rect">
            <a:avLst/>
          </a:prstGeom>
        </p:spPr>
        <p:txBody>
          <a:bodyPr vert="horz" lIns="100836" tIns="50419" rIns="100836" bIns="50419" rtlCol="0" anchor="ctr">
            <a:normAutofit fontScale="97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lvl="1" defTabSz="1008358" fontAlgn="auto">
              <a:spcBef>
                <a:spcPts val="0"/>
              </a:spcBef>
              <a:spcAft>
                <a:spcPts val="0"/>
              </a:spcAft>
              <a:defRPr/>
            </a:pPr>
            <a:r>
              <a:rPr lang="ru-RU" sz="1700" b="1" kern="0" dirty="0" smtClean="0">
                <a:solidFill>
                  <a:srgbClr val="F79646">
                    <a:lumMod val="50000"/>
                  </a:srgbClr>
                </a:solidFill>
                <a:latin typeface="Franklin Gothic Book" panose="020B0503020102020204" pitchFamily="34" charset="0"/>
                <a:cs typeface="Times New Roman" panose="02020603050405020304" pitchFamily="18" charset="0"/>
              </a:rPr>
              <a:t>Общие </a:t>
            </a:r>
            <a:r>
              <a:rPr lang="ru-RU" sz="1700" b="1" kern="0" dirty="0">
                <a:solidFill>
                  <a:srgbClr val="F79646">
                    <a:lumMod val="50000"/>
                  </a:srgbClr>
                </a:solidFill>
                <a:latin typeface="Franklin Gothic Book" panose="020B0503020102020204" pitchFamily="34" charset="0"/>
                <a:cs typeface="Times New Roman" panose="02020603050405020304" pitchFamily="18" charset="0"/>
              </a:rPr>
              <a:t>выводы и рейтинги</a:t>
            </a:r>
          </a:p>
        </p:txBody>
      </p:sp>
      <p:sp>
        <p:nvSpPr>
          <p:cNvPr id="10" name="Объект 2"/>
          <p:cNvSpPr txBox="1">
            <a:spLocks/>
          </p:cNvSpPr>
          <p:nvPr/>
        </p:nvSpPr>
        <p:spPr>
          <a:xfrm>
            <a:off x="382731" y="1091165"/>
            <a:ext cx="9181062" cy="5015566"/>
          </a:xfrm>
          <a:prstGeom prst="rect">
            <a:avLst/>
          </a:prstGeom>
        </p:spPr>
        <p:txBody>
          <a:bodyPr vert="horz" lIns="100836" tIns="50419" rIns="100836" bIns="50419"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70000"/>
              </a:lnSpc>
              <a:buNone/>
            </a:pPr>
            <a:r>
              <a:rPr lang="ru-RU" sz="3982" b="1" dirty="0">
                <a:solidFill>
                  <a:srgbClr val="443030"/>
                </a:solidFill>
                <a:latin typeface="Arial" panose="020B0604020202020204" pitchFamily="34" charset="0"/>
                <a:cs typeface="Arial" panose="020B0604020202020204" pitchFamily="34" charset="0"/>
              </a:rPr>
              <a:t>   </a:t>
            </a:r>
            <a:endParaRPr lang="ru-RU" sz="5201" dirty="0">
              <a:solidFill>
                <a:srgbClr val="443030"/>
              </a:solidFill>
              <a:latin typeface="Franklin Gothic Book" panose="020B0503020102020204" pitchFamily="34" charset="0"/>
            </a:endParaRPr>
          </a:p>
        </p:txBody>
      </p:sp>
      <p:sp>
        <p:nvSpPr>
          <p:cNvPr id="3" name="Номер слайда 2"/>
          <p:cNvSpPr>
            <a:spLocks noGrp="1"/>
          </p:cNvSpPr>
          <p:nvPr>
            <p:ph type="sldNum" sz="quarter" idx="12"/>
          </p:nvPr>
        </p:nvSpPr>
        <p:spPr/>
        <p:txBody>
          <a:bodyPr/>
          <a:lstStyle/>
          <a:p>
            <a:fld id="{04660E3D-4465-45F9-BB40-432F6F55E339}" type="slidenum">
              <a:rPr lang="en-US" altLang="ru-RU" smtClean="0"/>
              <a:pPr/>
              <a:t>17</a:t>
            </a:fld>
            <a:endParaRPr lang="en-US" altLang="ru-RU" dirty="0"/>
          </a:p>
        </p:txBody>
      </p:sp>
      <p:sp>
        <p:nvSpPr>
          <p:cNvPr id="6" name="Прямоугольник 5"/>
          <p:cNvSpPr/>
          <p:nvPr/>
        </p:nvSpPr>
        <p:spPr>
          <a:xfrm>
            <a:off x="382731" y="994885"/>
            <a:ext cx="4953000" cy="3693319"/>
          </a:xfrm>
          <a:prstGeom prst="rect">
            <a:avLst/>
          </a:prstGeom>
        </p:spPr>
        <p:txBody>
          <a:bodyPr>
            <a:spAutoFit/>
          </a:bodyPr>
          <a:lstStyle/>
          <a:p>
            <a:pPr algn="just"/>
            <a:r>
              <a:rPr lang="ru-RU" dirty="0">
                <a:latin typeface="Times New Roman" panose="02020603050405020304" pitchFamily="18" charset="0"/>
                <a:ea typeface="Times New Roman" panose="02020603050405020304" pitchFamily="18" charset="0"/>
              </a:rPr>
              <a:t>По критерию «Доступность услуг для инвалидов» наиболее высокие баллы показывает ГБУК НАО «Ненецкая центральная библиотека имени А.И. </a:t>
            </a:r>
            <a:r>
              <a:rPr lang="ru-RU" dirty="0" err="1">
                <a:latin typeface="Times New Roman" panose="02020603050405020304" pitchFamily="18" charset="0"/>
                <a:ea typeface="Times New Roman" panose="02020603050405020304" pitchFamily="18" charset="0"/>
              </a:rPr>
              <a:t>Пичкова</a:t>
            </a:r>
            <a:r>
              <a:rPr lang="ru-RU" dirty="0">
                <a:latin typeface="Times New Roman" panose="02020603050405020304" pitchFamily="18" charset="0"/>
                <a:ea typeface="Times New Roman" panose="02020603050405020304" pitchFamily="18" charset="0"/>
              </a:rPr>
              <a:t>» (73,87 баллов из 100). Баллы чуть выше среднего получили ГБУК «Историко-культурный и ландшафтный музей-заповедник «</a:t>
            </a:r>
            <a:r>
              <a:rPr lang="ru-RU" dirty="0" err="1">
                <a:latin typeface="Times New Roman" panose="02020603050405020304" pitchFamily="18" charset="0"/>
                <a:ea typeface="Times New Roman" panose="02020603050405020304" pitchFamily="18" charset="0"/>
              </a:rPr>
              <a:t>Пустозерск</a:t>
            </a:r>
            <a:r>
              <a:rPr lang="ru-RU" dirty="0">
                <a:latin typeface="Times New Roman" panose="02020603050405020304" pitchFamily="18" charset="0"/>
                <a:ea typeface="Times New Roman" panose="02020603050405020304" pitchFamily="18" charset="0"/>
              </a:rPr>
              <a:t>» (61,25 баллов из 100) и ГБУК «Этнокультурный центр Ненецкого автономного округа» (61,16 баллов из 100). Весьма низкие баллы по критерию доступности услуг для инвалидов набирает ГБУК НАО «Клуб «Созвездие» поселка Искателей» (34 балла из 100). </a:t>
            </a:r>
            <a:endParaRPr lang="ru-RU" dirty="0"/>
          </a:p>
        </p:txBody>
      </p:sp>
      <p:graphicFrame>
        <p:nvGraphicFramePr>
          <p:cNvPr id="11" name="Диаграмма 10"/>
          <p:cNvGraphicFramePr/>
          <p:nvPr>
            <p:extLst>
              <p:ext uri="{D42A27DB-BD31-4B8C-83A1-F6EECF244321}">
                <p14:modId xmlns:p14="http://schemas.microsoft.com/office/powerpoint/2010/main" val="3228015590"/>
              </p:ext>
            </p:extLst>
          </p:nvPr>
        </p:nvGraphicFramePr>
        <p:xfrm>
          <a:off x="5048251" y="3028673"/>
          <a:ext cx="4857750" cy="3286125"/>
        </p:xfrm>
        <a:graphic>
          <a:graphicData uri="http://schemas.openxmlformats.org/drawingml/2006/chart">
            <c:chart xmlns:c="http://schemas.openxmlformats.org/drawingml/2006/chart" xmlns:r="http://schemas.openxmlformats.org/officeDocument/2006/relationships" r:id="rId3"/>
          </a:graphicData>
        </a:graphic>
      </p:graphicFrame>
      <p:pic>
        <p:nvPicPr>
          <p:cNvPr id="7" name="Рисунок 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259052" y="333964"/>
            <a:ext cx="2694709" cy="2694709"/>
          </a:xfrm>
          <a:prstGeom prst="rect">
            <a:avLst/>
          </a:prstGeom>
        </p:spPr>
      </p:pic>
    </p:spTree>
    <p:extLst>
      <p:ext uri="{BB962C8B-B14F-4D97-AF65-F5344CB8AC3E}">
        <p14:creationId xmlns:p14="http://schemas.microsoft.com/office/powerpoint/2010/main" val="423048452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Заголовок 1"/>
          <p:cNvSpPr txBox="1">
            <a:spLocks/>
          </p:cNvSpPr>
          <p:nvPr/>
        </p:nvSpPr>
        <p:spPr>
          <a:xfrm>
            <a:off x="763751" y="994885"/>
            <a:ext cx="6046625" cy="731086"/>
          </a:xfrm>
          <a:prstGeom prst="rect">
            <a:avLst/>
          </a:prstGeom>
        </p:spPr>
        <p:txBody>
          <a:bodyPr vert="horz" lIns="100836" tIns="50419" rIns="100836" bIns="50419" rtlCol="0" anchor="ctr">
            <a:noAutofit/>
          </a:bodyPr>
          <a:lstStyle>
            <a:lvl1pPr algn="l" defTabSz="914400" rtl="0" eaLnBrk="1" latinLnBrk="0" hangingPunct="1">
              <a:spcBef>
                <a:spcPct val="0"/>
              </a:spcBef>
              <a:buNone/>
              <a:defRPr sz="1800" b="1" i="0" kern="1200">
                <a:solidFill>
                  <a:schemeClr val="tx1"/>
                </a:solidFill>
                <a:latin typeface="Franklin Gothic Book" pitchFamily="34" charset="0"/>
                <a:ea typeface="+mj-ea"/>
                <a:cs typeface="+mj-cs"/>
              </a:defRPr>
            </a:lvl1pPr>
          </a:lstStyle>
          <a:p>
            <a:endParaRPr lang="ru-RU" sz="2682" cap="small" dirty="0">
              <a:solidFill>
                <a:srgbClr val="993366"/>
              </a:solidFill>
              <a:latin typeface="Calibri"/>
              <a:cs typeface="Times New Roman" pitchFamily="18" charset="0"/>
            </a:endParaRPr>
          </a:p>
        </p:txBody>
      </p:sp>
      <p:sp>
        <p:nvSpPr>
          <p:cNvPr id="24" name="Text Box 6"/>
          <p:cNvSpPr txBox="1">
            <a:spLocks noChangeArrowheads="1"/>
          </p:cNvSpPr>
          <p:nvPr/>
        </p:nvSpPr>
        <p:spPr bwMode="auto">
          <a:xfrm>
            <a:off x="6752591" y="6615748"/>
            <a:ext cx="3153410" cy="242252"/>
          </a:xfrm>
          <a:prstGeom prst="rect">
            <a:avLst/>
          </a:prstGeom>
          <a:solidFill>
            <a:srgbClr val="FF944B"/>
          </a:solidFill>
          <a:ln>
            <a:noFill/>
          </a:ln>
          <a:effectLst/>
          <a:extLst>
            <a:ext uri="{91240B29-F687-4F45-9708-019B960494DF}">
              <a14:hiddenLine xmlns:a14="http://schemas.microsoft.com/office/drawing/2010/main" w="9525" cap="flat" cmpd="sng">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lIns="99436" tIns="51819" rIns="99436" bIns="51819">
            <a:spAutoFit/>
          </a:bodyPr>
          <a:lstStyle>
            <a:defPPr>
              <a:defRPr lang="en-US"/>
            </a:defPPr>
            <a:lvl1pPr algn="l" rtl="0" fontAlgn="base">
              <a:spcBef>
                <a:spcPct val="0"/>
              </a:spcBef>
              <a:spcAft>
                <a:spcPct val="0"/>
              </a:spcAft>
              <a:buFont typeface="Arial" pitchFamily="34" charset="0"/>
              <a:defRPr kern="1200">
                <a:solidFill>
                  <a:schemeClr val="tx1"/>
                </a:solidFill>
                <a:latin typeface="Arial" pitchFamily="34" charset="0"/>
                <a:ea typeface="+mn-ea"/>
                <a:cs typeface="Arial" pitchFamily="34" charset="0"/>
              </a:defRPr>
            </a:lvl1pPr>
            <a:lvl2pPr marL="457200" algn="l" rtl="0" fontAlgn="base">
              <a:spcBef>
                <a:spcPct val="0"/>
              </a:spcBef>
              <a:spcAft>
                <a:spcPct val="0"/>
              </a:spcAft>
              <a:buFont typeface="Arial" pitchFamily="34" charset="0"/>
              <a:defRPr kern="1200">
                <a:solidFill>
                  <a:schemeClr val="tx1"/>
                </a:solidFill>
                <a:latin typeface="Arial" pitchFamily="34" charset="0"/>
                <a:ea typeface="+mn-ea"/>
                <a:cs typeface="Arial" pitchFamily="34" charset="0"/>
              </a:defRPr>
            </a:lvl2pPr>
            <a:lvl3pPr marL="914400" algn="l" rtl="0" fontAlgn="base">
              <a:spcBef>
                <a:spcPct val="0"/>
              </a:spcBef>
              <a:spcAft>
                <a:spcPct val="0"/>
              </a:spcAft>
              <a:buFont typeface="Arial" pitchFamily="34" charset="0"/>
              <a:defRPr kern="1200">
                <a:solidFill>
                  <a:schemeClr val="tx1"/>
                </a:solidFill>
                <a:latin typeface="Arial" pitchFamily="34" charset="0"/>
                <a:ea typeface="+mn-ea"/>
                <a:cs typeface="Arial" pitchFamily="34" charset="0"/>
              </a:defRPr>
            </a:lvl3pPr>
            <a:lvl4pPr marL="1371600" algn="l" rtl="0" fontAlgn="base">
              <a:spcBef>
                <a:spcPct val="0"/>
              </a:spcBef>
              <a:spcAft>
                <a:spcPct val="0"/>
              </a:spcAft>
              <a:buFont typeface="Arial" pitchFamily="34" charset="0"/>
              <a:defRPr kern="1200">
                <a:solidFill>
                  <a:schemeClr val="tx1"/>
                </a:solidFill>
                <a:latin typeface="Arial" pitchFamily="34" charset="0"/>
                <a:ea typeface="+mn-ea"/>
                <a:cs typeface="Arial" pitchFamily="34" charset="0"/>
              </a:defRPr>
            </a:lvl4pPr>
            <a:lvl5pPr marL="1828800" algn="l" rtl="0" fontAlgn="base">
              <a:spcBef>
                <a:spcPct val="0"/>
              </a:spcBef>
              <a:spcAft>
                <a:spcPct val="0"/>
              </a:spcAft>
              <a:buFont typeface="Arial" pitchFamily="34" charset="0"/>
              <a:defRPr kern="1200">
                <a:solidFill>
                  <a:schemeClr val="tx1"/>
                </a:solidFill>
                <a:latin typeface="Arial" pitchFamily="34" charset="0"/>
                <a:ea typeface="+mn-ea"/>
                <a:cs typeface="Arial" pitchFamily="34" charset="0"/>
              </a:defRPr>
            </a:lvl5pPr>
            <a:lvl6pPr marL="2286000" algn="l" defTabSz="914400" rtl="0" eaLnBrk="1" latinLnBrk="0" hangingPunct="1">
              <a:defRPr kern="1200">
                <a:solidFill>
                  <a:schemeClr val="tx1"/>
                </a:solidFill>
                <a:latin typeface="Arial" pitchFamily="34" charset="0"/>
                <a:ea typeface="+mn-ea"/>
                <a:cs typeface="Arial" pitchFamily="34" charset="0"/>
              </a:defRPr>
            </a:lvl6pPr>
            <a:lvl7pPr marL="2743200" algn="l" defTabSz="914400" rtl="0" eaLnBrk="1" latinLnBrk="0" hangingPunct="1">
              <a:defRPr kern="1200">
                <a:solidFill>
                  <a:schemeClr val="tx1"/>
                </a:solidFill>
                <a:latin typeface="Arial" pitchFamily="34" charset="0"/>
                <a:ea typeface="+mn-ea"/>
                <a:cs typeface="Arial" pitchFamily="34" charset="0"/>
              </a:defRPr>
            </a:lvl7pPr>
            <a:lvl8pPr marL="3200400" algn="l" defTabSz="914400" rtl="0" eaLnBrk="1" latinLnBrk="0" hangingPunct="1">
              <a:defRPr kern="1200">
                <a:solidFill>
                  <a:schemeClr val="tx1"/>
                </a:solidFill>
                <a:latin typeface="Arial" pitchFamily="34" charset="0"/>
                <a:ea typeface="+mn-ea"/>
                <a:cs typeface="Arial" pitchFamily="34" charset="0"/>
              </a:defRPr>
            </a:lvl8pPr>
            <a:lvl9pPr marL="3657600" algn="l" defTabSz="914400" rtl="0" eaLnBrk="1" latinLnBrk="0" hangingPunct="1">
              <a:defRPr kern="1200">
                <a:solidFill>
                  <a:schemeClr val="tx1"/>
                </a:solidFill>
                <a:latin typeface="Arial" pitchFamily="34" charset="0"/>
                <a:ea typeface="+mn-ea"/>
                <a:cs typeface="Arial" pitchFamily="34" charset="0"/>
              </a:defRPr>
            </a:lvl9pPr>
          </a:lstStyle>
          <a:p>
            <a:pPr algn="ctr"/>
            <a:r>
              <a:rPr lang="ru-RU" altLang="en-US" sz="894" b="1" dirty="0">
                <a:solidFill>
                  <a:schemeClr val="bg1"/>
                </a:solidFill>
                <a:latin typeface="Segoe UI" pitchFamily="34" charset="0"/>
                <a:cs typeface="Segoe UI" pitchFamily="34" charset="0"/>
              </a:rPr>
              <a:t>© 2018 Научно-технический центр ПЕРСПЕКТИВА</a:t>
            </a:r>
            <a:endParaRPr lang="ru-RU" altLang="en-US" sz="894" dirty="0">
              <a:solidFill>
                <a:schemeClr val="bg1"/>
              </a:solidFill>
            </a:endParaRPr>
          </a:p>
        </p:txBody>
      </p:sp>
      <p:sp>
        <p:nvSpPr>
          <p:cNvPr id="8" name="Заголовок 1"/>
          <p:cNvSpPr txBox="1">
            <a:spLocks/>
          </p:cNvSpPr>
          <p:nvPr/>
        </p:nvSpPr>
        <p:spPr>
          <a:xfrm>
            <a:off x="1879669" y="0"/>
            <a:ext cx="6945877" cy="883098"/>
          </a:xfrm>
          <a:prstGeom prst="rect">
            <a:avLst/>
          </a:prstGeom>
        </p:spPr>
        <p:txBody>
          <a:bodyPr vert="horz" lIns="100836" tIns="50419" rIns="100836" bIns="50419" rtlCol="0" anchor="ctr">
            <a:normAutofit fontScale="97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lvl="1" defTabSz="1008358" fontAlgn="auto">
              <a:spcBef>
                <a:spcPts val="0"/>
              </a:spcBef>
              <a:spcAft>
                <a:spcPts val="0"/>
              </a:spcAft>
              <a:defRPr/>
            </a:pPr>
            <a:r>
              <a:rPr lang="ru-RU" sz="1700" b="1" kern="0" dirty="0" smtClean="0">
                <a:solidFill>
                  <a:srgbClr val="F79646">
                    <a:lumMod val="50000"/>
                  </a:srgbClr>
                </a:solidFill>
                <a:latin typeface="Franklin Gothic Book" panose="020B0503020102020204" pitchFamily="34" charset="0"/>
                <a:cs typeface="Times New Roman" panose="02020603050405020304" pitchFamily="18" charset="0"/>
              </a:rPr>
              <a:t>Общие </a:t>
            </a:r>
            <a:r>
              <a:rPr lang="ru-RU" sz="1700" b="1" kern="0" dirty="0">
                <a:solidFill>
                  <a:srgbClr val="F79646">
                    <a:lumMod val="50000"/>
                  </a:srgbClr>
                </a:solidFill>
                <a:latin typeface="Franklin Gothic Book" panose="020B0503020102020204" pitchFamily="34" charset="0"/>
                <a:cs typeface="Times New Roman" panose="02020603050405020304" pitchFamily="18" charset="0"/>
              </a:rPr>
              <a:t>выводы и рейтинги</a:t>
            </a:r>
          </a:p>
        </p:txBody>
      </p:sp>
      <p:sp>
        <p:nvSpPr>
          <p:cNvPr id="10" name="Объект 2"/>
          <p:cNvSpPr txBox="1">
            <a:spLocks/>
          </p:cNvSpPr>
          <p:nvPr/>
        </p:nvSpPr>
        <p:spPr>
          <a:xfrm>
            <a:off x="382731" y="1091165"/>
            <a:ext cx="9181062" cy="5015566"/>
          </a:xfrm>
          <a:prstGeom prst="rect">
            <a:avLst/>
          </a:prstGeom>
        </p:spPr>
        <p:txBody>
          <a:bodyPr vert="horz" lIns="100836" tIns="50419" rIns="100836" bIns="50419"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70000"/>
              </a:lnSpc>
              <a:buNone/>
            </a:pPr>
            <a:r>
              <a:rPr lang="ru-RU" sz="3982" b="1" dirty="0">
                <a:solidFill>
                  <a:srgbClr val="443030"/>
                </a:solidFill>
                <a:latin typeface="Arial" panose="020B0604020202020204" pitchFamily="34" charset="0"/>
                <a:cs typeface="Arial" panose="020B0604020202020204" pitchFamily="34" charset="0"/>
              </a:rPr>
              <a:t>   </a:t>
            </a:r>
            <a:endParaRPr lang="ru-RU" sz="5201" dirty="0">
              <a:solidFill>
                <a:srgbClr val="443030"/>
              </a:solidFill>
              <a:latin typeface="Franklin Gothic Book" panose="020B0503020102020204" pitchFamily="34" charset="0"/>
            </a:endParaRPr>
          </a:p>
        </p:txBody>
      </p:sp>
      <p:sp>
        <p:nvSpPr>
          <p:cNvPr id="3" name="Номер слайда 2"/>
          <p:cNvSpPr>
            <a:spLocks noGrp="1"/>
          </p:cNvSpPr>
          <p:nvPr>
            <p:ph type="sldNum" sz="quarter" idx="12"/>
          </p:nvPr>
        </p:nvSpPr>
        <p:spPr/>
        <p:txBody>
          <a:bodyPr/>
          <a:lstStyle/>
          <a:p>
            <a:fld id="{04660E3D-4465-45F9-BB40-432F6F55E339}" type="slidenum">
              <a:rPr lang="en-US" altLang="ru-RU" smtClean="0"/>
              <a:pPr/>
              <a:t>18</a:t>
            </a:fld>
            <a:endParaRPr lang="en-US" altLang="ru-RU" dirty="0"/>
          </a:p>
        </p:txBody>
      </p:sp>
      <p:sp>
        <p:nvSpPr>
          <p:cNvPr id="6" name="Прямоугольник 5"/>
          <p:cNvSpPr/>
          <p:nvPr/>
        </p:nvSpPr>
        <p:spPr>
          <a:xfrm>
            <a:off x="212568" y="582148"/>
            <a:ext cx="6967549" cy="3139321"/>
          </a:xfrm>
          <a:prstGeom prst="rect">
            <a:avLst/>
          </a:prstGeom>
        </p:spPr>
        <p:txBody>
          <a:bodyPr wrap="square">
            <a:spAutoFit/>
          </a:bodyPr>
          <a:lstStyle/>
          <a:p>
            <a:pPr algn="just"/>
            <a:r>
              <a:rPr lang="ru-RU" dirty="0">
                <a:latin typeface="Times New Roman" panose="02020603050405020304" pitchFamily="18" charset="0"/>
                <a:ea typeface="Times New Roman" panose="02020603050405020304" pitchFamily="18" charset="0"/>
              </a:rPr>
              <a:t>Критерий «Доброжелательность, вежливость работников организаций социальной сферы», как правило, набирает наиболее высокие баллы во всех учреждениях. Отмечается, что в большинстве случаев получатели услуг удовлетворены доброжелательностью и вежливостью сотрудников учреждений культуры. Максимально возможные баллы получили:</a:t>
            </a:r>
            <a:r>
              <a:rPr lang="ru-RU" sz="1600" dirty="0">
                <a:latin typeface="Times New Roman" panose="02020603050405020304" pitchFamily="18" charset="0"/>
                <a:ea typeface="Times New Roman" panose="02020603050405020304" pitchFamily="18" charset="0"/>
              </a:rPr>
              <a:t> </a:t>
            </a:r>
            <a:r>
              <a:rPr lang="ru-RU" dirty="0">
                <a:latin typeface="Times New Roman" panose="02020603050405020304" pitchFamily="18" charset="0"/>
                <a:ea typeface="Times New Roman" panose="02020603050405020304" pitchFamily="18" charset="0"/>
              </a:rPr>
              <a:t>ГБУК «Историко-культурный и ландшафтный музей-заповедник «</a:t>
            </a:r>
            <a:r>
              <a:rPr lang="ru-RU" dirty="0" err="1">
                <a:latin typeface="Times New Roman" panose="02020603050405020304" pitchFamily="18" charset="0"/>
                <a:ea typeface="Times New Roman" panose="02020603050405020304" pitchFamily="18" charset="0"/>
              </a:rPr>
              <a:t>Пустозерск</a:t>
            </a:r>
            <a:r>
              <a:rPr lang="ru-RU" dirty="0">
                <a:latin typeface="Times New Roman" panose="02020603050405020304" pitchFamily="18" charset="0"/>
                <a:ea typeface="Times New Roman" panose="02020603050405020304" pitchFamily="18" charset="0"/>
              </a:rPr>
              <a:t>» (100 баллов из 100), ГБУК «Этнокультурный центр Ненецкого автономного округа» (100 баллов из 100) и ГБУК НАО «Клуб «Созвездие» поселка Искателей» (99,9 баллов из 100). Чуть ниже баллы у ГБУК НАО «Ненецкая центральная библиотека имени А.И. </a:t>
            </a:r>
            <a:r>
              <a:rPr lang="ru-RU" dirty="0" err="1">
                <a:latin typeface="Times New Roman" panose="02020603050405020304" pitchFamily="18" charset="0"/>
                <a:ea typeface="Times New Roman" panose="02020603050405020304" pitchFamily="18" charset="0"/>
              </a:rPr>
              <a:t>Пичкова</a:t>
            </a:r>
            <a:r>
              <a:rPr lang="ru-RU" dirty="0">
                <a:latin typeface="Times New Roman" panose="02020603050405020304" pitchFamily="18" charset="0"/>
                <a:ea typeface="Times New Roman" panose="02020603050405020304" pitchFamily="18" charset="0"/>
              </a:rPr>
              <a:t>» (98,99 баллов из 100). </a:t>
            </a:r>
            <a:endParaRPr lang="ru-RU" dirty="0"/>
          </a:p>
        </p:txBody>
      </p:sp>
      <p:graphicFrame>
        <p:nvGraphicFramePr>
          <p:cNvPr id="11" name="Диаграмма 10"/>
          <p:cNvGraphicFramePr/>
          <p:nvPr>
            <p:extLst>
              <p:ext uri="{D42A27DB-BD31-4B8C-83A1-F6EECF244321}">
                <p14:modId xmlns:p14="http://schemas.microsoft.com/office/powerpoint/2010/main" val="2270782956"/>
              </p:ext>
            </p:extLst>
          </p:nvPr>
        </p:nvGraphicFramePr>
        <p:xfrm>
          <a:off x="4171517" y="3744185"/>
          <a:ext cx="4714875" cy="3048000"/>
        </p:xfrm>
        <a:graphic>
          <a:graphicData uri="http://schemas.openxmlformats.org/drawingml/2006/chart">
            <c:chart xmlns:c="http://schemas.openxmlformats.org/drawingml/2006/chart" xmlns:r="http://schemas.openxmlformats.org/officeDocument/2006/relationships" r:id="rId3"/>
          </a:graphicData>
        </a:graphic>
      </p:graphicFrame>
      <p:pic>
        <p:nvPicPr>
          <p:cNvPr id="7" name="Рисунок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63240" y="3965988"/>
            <a:ext cx="2209992" cy="2209992"/>
          </a:xfrm>
          <a:prstGeom prst="rect">
            <a:avLst/>
          </a:prstGeom>
        </p:spPr>
      </p:pic>
    </p:spTree>
    <p:extLst>
      <p:ext uri="{BB962C8B-B14F-4D97-AF65-F5344CB8AC3E}">
        <p14:creationId xmlns:p14="http://schemas.microsoft.com/office/powerpoint/2010/main" val="112947921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Заголовок 1"/>
          <p:cNvSpPr txBox="1">
            <a:spLocks/>
          </p:cNvSpPr>
          <p:nvPr/>
        </p:nvSpPr>
        <p:spPr>
          <a:xfrm>
            <a:off x="763751" y="994885"/>
            <a:ext cx="6046625" cy="731086"/>
          </a:xfrm>
          <a:prstGeom prst="rect">
            <a:avLst/>
          </a:prstGeom>
        </p:spPr>
        <p:txBody>
          <a:bodyPr vert="horz" lIns="100836" tIns="50419" rIns="100836" bIns="50419" rtlCol="0" anchor="ctr">
            <a:noAutofit/>
          </a:bodyPr>
          <a:lstStyle>
            <a:lvl1pPr algn="l" defTabSz="914400" rtl="0" eaLnBrk="1" latinLnBrk="0" hangingPunct="1">
              <a:spcBef>
                <a:spcPct val="0"/>
              </a:spcBef>
              <a:buNone/>
              <a:defRPr sz="1800" b="1" i="0" kern="1200">
                <a:solidFill>
                  <a:schemeClr val="tx1"/>
                </a:solidFill>
                <a:latin typeface="Franklin Gothic Book" pitchFamily="34" charset="0"/>
                <a:ea typeface="+mj-ea"/>
                <a:cs typeface="+mj-cs"/>
              </a:defRPr>
            </a:lvl1pPr>
          </a:lstStyle>
          <a:p>
            <a:endParaRPr lang="ru-RU" sz="2682" cap="small" dirty="0">
              <a:solidFill>
                <a:srgbClr val="993366"/>
              </a:solidFill>
              <a:latin typeface="Calibri"/>
              <a:cs typeface="Times New Roman" pitchFamily="18" charset="0"/>
            </a:endParaRPr>
          </a:p>
        </p:txBody>
      </p:sp>
      <p:sp>
        <p:nvSpPr>
          <p:cNvPr id="24" name="Text Box 6"/>
          <p:cNvSpPr txBox="1">
            <a:spLocks noChangeArrowheads="1"/>
          </p:cNvSpPr>
          <p:nvPr/>
        </p:nvSpPr>
        <p:spPr bwMode="auto">
          <a:xfrm>
            <a:off x="6752591" y="6615748"/>
            <a:ext cx="3153410" cy="242252"/>
          </a:xfrm>
          <a:prstGeom prst="rect">
            <a:avLst/>
          </a:prstGeom>
          <a:solidFill>
            <a:srgbClr val="FF944B"/>
          </a:solidFill>
          <a:ln>
            <a:noFill/>
          </a:ln>
          <a:effectLst/>
          <a:extLst>
            <a:ext uri="{91240B29-F687-4F45-9708-019B960494DF}">
              <a14:hiddenLine xmlns:a14="http://schemas.microsoft.com/office/drawing/2010/main" w="9525" cap="flat" cmpd="sng">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lIns="99436" tIns="51819" rIns="99436" bIns="51819">
            <a:spAutoFit/>
          </a:bodyPr>
          <a:lstStyle>
            <a:defPPr>
              <a:defRPr lang="en-US"/>
            </a:defPPr>
            <a:lvl1pPr algn="l" rtl="0" fontAlgn="base">
              <a:spcBef>
                <a:spcPct val="0"/>
              </a:spcBef>
              <a:spcAft>
                <a:spcPct val="0"/>
              </a:spcAft>
              <a:buFont typeface="Arial" pitchFamily="34" charset="0"/>
              <a:defRPr kern="1200">
                <a:solidFill>
                  <a:schemeClr val="tx1"/>
                </a:solidFill>
                <a:latin typeface="Arial" pitchFamily="34" charset="0"/>
                <a:ea typeface="+mn-ea"/>
                <a:cs typeface="Arial" pitchFamily="34" charset="0"/>
              </a:defRPr>
            </a:lvl1pPr>
            <a:lvl2pPr marL="457200" algn="l" rtl="0" fontAlgn="base">
              <a:spcBef>
                <a:spcPct val="0"/>
              </a:spcBef>
              <a:spcAft>
                <a:spcPct val="0"/>
              </a:spcAft>
              <a:buFont typeface="Arial" pitchFamily="34" charset="0"/>
              <a:defRPr kern="1200">
                <a:solidFill>
                  <a:schemeClr val="tx1"/>
                </a:solidFill>
                <a:latin typeface="Arial" pitchFamily="34" charset="0"/>
                <a:ea typeface="+mn-ea"/>
                <a:cs typeface="Arial" pitchFamily="34" charset="0"/>
              </a:defRPr>
            </a:lvl2pPr>
            <a:lvl3pPr marL="914400" algn="l" rtl="0" fontAlgn="base">
              <a:spcBef>
                <a:spcPct val="0"/>
              </a:spcBef>
              <a:spcAft>
                <a:spcPct val="0"/>
              </a:spcAft>
              <a:buFont typeface="Arial" pitchFamily="34" charset="0"/>
              <a:defRPr kern="1200">
                <a:solidFill>
                  <a:schemeClr val="tx1"/>
                </a:solidFill>
                <a:latin typeface="Arial" pitchFamily="34" charset="0"/>
                <a:ea typeface="+mn-ea"/>
                <a:cs typeface="Arial" pitchFamily="34" charset="0"/>
              </a:defRPr>
            </a:lvl3pPr>
            <a:lvl4pPr marL="1371600" algn="l" rtl="0" fontAlgn="base">
              <a:spcBef>
                <a:spcPct val="0"/>
              </a:spcBef>
              <a:spcAft>
                <a:spcPct val="0"/>
              </a:spcAft>
              <a:buFont typeface="Arial" pitchFamily="34" charset="0"/>
              <a:defRPr kern="1200">
                <a:solidFill>
                  <a:schemeClr val="tx1"/>
                </a:solidFill>
                <a:latin typeface="Arial" pitchFamily="34" charset="0"/>
                <a:ea typeface="+mn-ea"/>
                <a:cs typeface="Arial" pitchFamily="34" charset="0"/>
              </a:defRPr>
            </a:lvl4pPr>
            <a:lvl5pPr marL="1828800" algn="l" rtl="0" fontAlgn="base">
              <a:spcBef>
                <a:spcPct val="0"/>
              </a:spcBef>
              <a:spcAft>
                <a:spcPct val="0"/>
              </a:spcAft>
              <a:buFont typeface="Arial" pitchFamily="34" charset="0"/>
              <a:defRPr kern="1200">
                <a:solidFill>
                  <a:schemeClr val="tx1"/>
                </a:solidFill>
                <a:latin typeface="Arial" pitchFamily="34" charset="0"/>
                <a:ea typeface="+mn-ea"/>
                <a:cs typeface="Arial" pitchFamily="34" charset="0"/>
              </a:defRPr>
            </a:lvl5pPr>
            <a:lvl6pPr marL="2286000" algn="l" defTabSz="914400" rtl="0" eaLnBrk="1" latinLnBrk="0" hangingPunct="1">
              <a:defRPr kern="1200">
                <a:solidFill>
                  <a:schemeClr val="tx1"/>
                </a:solidFill>
                <a:latin typeface="Arial" pitchFamily="34" charset="0"/>
                <a:ea typeface="+mn-ea"/>
                <a:cs typeface="Arial" pitchFamily="34" charset="0"/>
              </a:defRPr>
            </a:lvl6pPr>
            <a:lvl7pPr marL="2743200" algn="l" defTabSz="914400" rtl="0" eaLnBrk="1" latinLnBrk="0" hangingPunct="1">
              <a:defRPr kern="1200">
                <a:solidFill>
                  <a:schemeClr val="tx1"/>
                </a:solidFill>
                <a:latin typeface="Arial" pitchFamily="34" charset="0"/>
                <a:ea typeface="+mn-ea"/>
                <a:cs typeface="Arial" pitchFamily="34" charset="0"/>
              </a:defRPr>
            </a:lvl7pPr>
            <a:lvl8pPr marL="3200400" algn="l" defTabSz="914400" rtl="0" eaLnBrk="1" latinLnBrk="0" hangingPunct="1">
              <a:defRPr kern="1200">
                <a:solidFill>
                  <a:schemeClr val="tx1"/>
                </a:solidFill>
                <a:latin typeface="Arial" pitchFamily="34" charset="0"/>
                <a:ea typeface="+mn-ea"/>
                <a:cs typeface="Arial" pitchFamily="34" charset="0"/>
              </a:defRPr>
            </a:lvl8pPr>
            <a:lvl9pPr marL="3657600" algn="l" defTabSz="914400" rtl="0" eaLnBrk="1" latinLnBrk="0" hangingPunct="1">
              <a:defRPr kern="1200">
                <a:solidFill>
                  <a:schemeClr val="tx1"/>
                </a:solidFill>
                <a:latin typeface="Arial" pitchFamily="34" charset="0"/>
                <a:ea typeface="+mn-ea"/>
                <a:cs typeface="Arial" pitchFamily="34" charset="0"/>
              </a:defRPr>
            </a:lvl9pPr>
          </a:lstStyle>
          <a:p>
            <a:pPr algn="ctr"/>
            <a:r>
              <a:rPr lang="ru-RU" altLang="en-US" sz="894" b="1" dirty="0">
                <a:solidFill>
                  <a:schemeClr val="bg1"/>
                </a:solidFill>
                <a:latin typeface="Segoe UI" pitchFamily="34" charset="0"/>
                <a:cs typeface="Segoe UI" pitchFamily="34" charset="0"/>
              </a:rPr>
              <a:t>© 2018 Научно-технический центр ПЕРСПЕКТИВА</a:t>
            </a:r>
            <a:endParaRPr lang="ru-RU" altLang="en-US" sz="894" dirty="0">
              <a:solidFill>
                <a:schemeClr val="bg1"/>
              </a:solidFill>
            </a:endParaRPr>
          </a:p>
        </p:txBody>
      </p:sp>
      <p:sp>
        <p:nvSpPr>
          <p:cNvPr id="8" name="Заголовок 1"/>
          <p:cNvSpPr txBox="1">
            <a:spLocks/>
          </p:cNvSpPr>
          <p:nvPr/>
        </p:nvSpPr>
        <p:spPr>
          <a:xfrm>
            <a:off x="1879669" y="0"/>
            <a:ext cx="6945877" cy="883098"/>
          </a:xfrm>
          <a:prstGeom prst="rect">
            <a:avLst/>
          </a:prstGeom>
        </p:spPr>
        <p:txBody>
          <a:bodyPr vert="horz" lIns="100836" tIns="50419" rIns="100836" bIns="50419" rtlCol="0" anchor="ctr">
            <a:normAutofit fontScale="97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lvl="1" defTabSz="1008358" fontAlgn="auto">
              <a:spcBef>
                <a:spcPts val="0"/>
              </a:spcBef>
              <a:spcAft>
                <a:spcPts val="0"/>
              </a:spcAft>
              <a:defRPr/>
            </a:pPr>
            <a:r>
              <a:rPr lang="ru-RU" sz="1700" b="1" kern="0" dirty="0" smtClean="0">
                <a:solidFill>
                  <a:srgbClr val="F79646">
                    <a:lumMod val="50000"/>
                  </a:srgbClr>
                </a:solidFill>
                <a:latin typeface="Franklin Gothic Book" panose="020B0503020102020204" pitchFamily="34" charset="0"/>
                <a:cs typeface="Times New Roman" panose="02020603050405020304" pitchFamily="18" charset="0"/>
              </a:rPr>
              <a:t>Общие </a:t>
            </a:r>
            <a:r>
              <a:rPr lang="ru-RU" sz="1700" b="1" kern="0" dirty="0">
                <a:solidFill>
                  <a:srgbClr val="F79646">
                    <a:lumMod val="50000"/>
                  </a:srgbClr>
                </a:solidFill>
                <a:latin typeface="Franklin Gothic Book" panose="020B0503020102020204" pitchFamily="34" charset="0"/>
                <a:cs typeface="Times New Roman" panose="02020603050405020304" pitchFamily="18" charset="0"/>
              </a:rPr>
              <a:t>выводы и рейтинги</a:t>
            </a:r>
          </a:p>
        </p:txBody>
      </p:sp>
      <p:sp>
        <p:nvSpPr>
          <p:cNvPr id="10" name="Объект 2"/>
          <p:cNvSpPr txBox="1">
            <a:spLocks/>
          </p:cNvSpPr>
          <p:nvPr/>
        </p:nvSpPr>
        <p:spPr>
          <a:xfrm>
            <a:off x="382731" y="1091165"/>
            <a:ext cx="9181062" cy="5015566"/>
          </a:xfrm>
          <a:prstGeom prst="rect">
            <a:avLst/>
          </a:prstGeom>
        </p:spPr>
        <p:txBody>
          <a:bodyPr vert="horz" lIns="100836" tIns="50419" rIns="100836" bIns="50419"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70000"/>
              </a:lnSpc>
              <a:buNone/>
            </a:pPr>
            <a:r>
              <a:rPr lang="ru-RU" sz="3982" b="1" dirty="0">
                <a:solidFill>
                  <a:srgbClr val="443030"/>
                </a:solidFill>
                <a:latin typeface="Arial" panose="020B0604020202020204" pitchFamily="34" charset="0"/>
                <a:cs typeface="Arial" panose="020B0604020202020204" pitchFamily="34" charset="0"/>
              </a:rPr>
              <a:t>   </a:t>
            </a:r>
            <a:endParaRPr lang="ru-RU" sz="5201" dirty="0">
              <a:solidFill>
                <a:srgbClr val="443030"/>
              </a:solidFill>
              <a:latin typeface="Franklin Gothic Book" panose="020B0503020102020204" pitchFamily="34" charset="0"/>
            </a:endParaRPr>
          </a:p>
        </p:txBody>
      </p:sp>
      <p:sp>
        <p:nvSpPr>
          <p:cNvPr id="3" name="Номер слайда 2"/>
          <p:cNvSpPr>
            <a:spLocks noGrp="1"/>
          </p:cNvSpPr>
          <p:nvPr>
            <p:ph type="sldNum" sz="quarter" idx="12"/>
          </p:nvPr>
        </p:nvSpPr>
        <p:spPr/>
        <p:txBody>
          <a:bodyPr/>
          <a:lstStyle/>
          <a:p>
            <a:fld id="{04660E3D-4465-45F9-BB40-432F6F55E339}" type="slidenum">
              <a:rPr lang="en-US" altLang="ru-RU" smtClean="0"/>
              <a:pPr/>
              <a:t>19</a:t>
            </a:fld>
            <a:endParaRPr lang="en-US" altLang="ru-RU" dirty="0"/>
          </a:p>
        </p:txBody>
      </p:sp>
      <p:graphicFrame>
        <p:nvGraphicFramePr>
          <p:cNvPr id="11" name="Диаграмма 10"/>
          <p:cNvGraphicFramePr/>
          <p:nvPr/>
        </p:nvGraphicFramePr>
        <p:xfrm>
          <a:off x="4171517" y="3744185"/>
          <a:ext cx="4714875" cy="3048000"/>
        </p:xfrm>
        <a:graphic>
          <a:graphicData uri="http://schemas.openxmlformats.org/drawingml/2006/chart">
            <c:chart xmlns:c="http://schemas.openxmlformats.org/drawingml/2006/chart" xmlns:r="http://schemas.openxmlformats.org/officeDocument/2006/relationships" r:id="rId3"/>
          </a:graphicData>
        </a:graphic>
      </p:graphicFrame>
      <p:sp>
        <p:nvSpPr>
          <p:cNvPr id="2" name="Прямоугольник 1"/>
          <p:cNvSpPr/>
          <p:nvPr/>
        </p:nvSpPr>
        <p:spPr>
          <a:xfrm>
            <a:off x="212571" y="636002"/>
            <a:ext cx="4883306" cy="4524315"/>
          </a:xfrm>
          <a:prstGeom prst="rect">
            <a:avLst/>
          </a:prstGeom>
        </p:spPr>
        <p:txBody>
          <a:bodyPr wrap="square">
            <a:spAutoFit/>
          </a:bodyPr>
          <a:lstStyle/>
          <a:p>
            <a:pPr algn="just"/>
            <a:r>
              <a:rPr lang="ru-RU" dirty="0">
                <a:latin typeface="Times New Roman" panose="02020603050405020304" pitchFamily="18" charset="0"/>
                <a:ea typeface="Times New Roman" panose="02020603050405020304" pitchFamily="18" charset="0"/>
              </a:rPr>
              <a:t>По критерию «Удовлетворенность условиями оказания услуг», как и по критерию «Доброжелательность, вежливость работников организаций социальной сферы», все организации набрали высокие баллы. Максимально возможные баллы получили: ГБУК «Историко-культурный и ландшафтный музей-заповедник «</a:t>
            </a:r>
            <a:r>
              <a:rPr lang="ru-RU" dirty="0" err="1">
                <a:latin typeface="Times New Roman" panose="02020603050405020304" pitchFamily="18" charset="0"/>
                <a:ea typeface="Times New Roman" panose="02020603050405020304" pitchFamily="18" charset="0"/>
              </a:rPr>
              <a:t>Пустозерск</a:t>
            </a:r>
            <a:r>
              <a:rPr lang="ru-RU" dirty="0">
                <a:latin typeface="Times New Roman" panose="02020603050405020304" pitchFamily="18" charset="0"/>
                <a:ea typeface="Times New Roman" panose="02020603050405020304" pitchFamily="18" charset="0"/>
              </a:rPr>
              <a:t>» (100 баллов из 100) и ГБУК «Этнокультурный центр Ненецкого автономного округа» (100 баллов из 100). Несколько более низкие баллы по данному критерию отмечаются в ГБУК НАО «Ненецкая центральная библиотека имени А.И. </a:t>
            </a:r>
            <a:r>
              <a:rPr lang="ru-RU" dirty="0" err="1">
                <a:latin typeface="Times New Roman" panose="02020603050405020304" pitchFamily="18" charset="0"/>
                <a:ea typeface="Times New Roman" panose="02020603050405020304" pitchFamily="18" charset="0"/>
              </a:rPr>
              <a:t>Пичкова</a:t>
            </a:r>
            <a:r>
              <a:rPr lang="ru-RU" dirty="0">
                <a:latin typeface="Times New Roman" panose="02020603050405020304" pitchFamily="18" charset="0"/>
                <a:ea typeface="Times New Roman" panose="02020603050405020304" pitchFamily="18" charset="0"/>
              </a:rPr>
              <a:t>» (98,51 балл из 100) и ГБУК НАО «Клуб «Созвездие» поселка Искателей» (94,69 баллов из 100). </a:t>
            </a:r>
            <a:endParaRPr lang="ru-RU" dirty="0"/>
          </a:p>
        </p:txBody>
      </p:sp>
      <p:graphicFrame>
        <p:nvGraphicFramePr>
          <p:cNvPr id="12" name="Диаграмма 11"/>
          <p:cNvGraphicFramePr/>
          <p:nvPr>
            <p:extLst>
              <p:ext uri="{D42A27DB-BD31-4B8C-83A1-F6EECF244321}">
                <p14:modId xmlns:p14="http://schemas.microsoft.com/office/powerpoint/2010/main" val="3958849217"/>
              </p:ext>
            </p:extLst>
          </p:nvPr>
        </p:nvGraphicFramePr>
        <p:xfrm>
          <a:off x="5095876" y="3330921"/>
          <a:ext cx="4810125" cy="3228975"/>
        </p:xfrm>
        <a:graphic>
          <a:graphicData uri="http://schemas.openxmlformats.org/drawingml/2006/chart">
            <c:chart xmlns:c="http://schemas.openxmlformats.org/drawingml/2006/chart" xmlns:r="http://schemas.openxmlformats.org/officeDocument/2006/relationships" r:id="rId4"/>
          </a:graphicData>
        </a:graphic>
      </p:graphicFrame>
      <p:pic>
        <p:nvPicPr>
          <p:cNvPr id="4" name="Рисунок 3"/>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110497" y="445712"/>
            <a:ext cx="2885209" cy="2885209"/>
          </a:xfrm>
          <a:prstGeom prst="rect">
            <a:avLst/>
          </a:prstGeom>
        </p:spPr>
      </p:pic>
      <p:pic>
        <p:nvPicPr>
          <p:cNvPr id="9" name="Рисунок 8"/>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2654224" y="5019534"/>
            <a:ext cx="1482436" cy="1482436"/>
          </a:xfrm>
          <a:prstGeom prst="rect">
            <a:avLst/>
          </a:prstGeom>
        </p:spPr>
      </p:pic>
    </p:spTree>
    <p:extLst>
      <p:ext uri="{BB962C8B-B14F-4D97-AF65-F5344CB8AC3E}">
        <p14:creationId xmlns:p14="http://schemas.microsoft.com/office/powerpoint/2010/main" val="106207759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Заголовок 1"/>
          <p:cNvSpPr txBox="1">
            <a:spLocks/>
          </p:cNvSpPr>
          <p:nvPr/>
        </p:nvSpPr>
        <p:spPr>
          <a:xfrm>
            <a:off x="763751" y="994885"/>
            <a:ext cx="6046625" cy="731086"/>
          </a:xfrm>
          <a:prstGeom prst="rect">
            <a:avLst/>
          </a:prstGeom>
        </p:spPr>
        <p:txBody>
          <a:bodyPr vert="horz" lIns="100836" tIns="50419" rIns="100836" bIns="50419" rtlCol="0" anchor="ctr">
            <a:noAutofit/>
          </a:bodyPr>
          <a:lstStyle>
            <a:lvl1pPr algn="l" defTabSz="914400" rtl="0" eaLnBrk="1" latinLnBrk="0" hangingPunct="1">
              <a:spcBef>
                <a:spcPct val="0"/>
              </a:spcBef>
              <a:buNone/>
              <a:defRPr sz="1800" b="1" i="0" kern="1200">
                <a:solidFill>
                  <a:schemeClr val="tx1"/>
                </a:solidFill>
                <a:latin typeface="Franklin Gothic Book" pitchFamily="34" charset="0"/>
                <a:ea typeface="+mj-ea"/>
                <a:cs typeface="+mj-cs"/>
              </a:defRPr>
            </a:lvl1pPr>
          </a:lstStyle>
          <a:p>
            <a:endParaRPr lang="ru-RU" sz="2682" cap="small" dirty="0">
              <a:solidFill>
                <a:srgbClr val="993366"/>
              </a:solidFill>
              <a:latin typeface="Calibri"/>
              <a:cs typeface="Times New Roman" pitchFamily="18" charset="0"/>
            </a:endParaRPr>
          </a:p>
        </p:txBody>
      </p:sp>
      <p:sp>
        <p:nvSpPr>
          <p:cNvPr id="24" name="Text Box 6"/>
          <p:cNvSpPr txBox="1">
            <a:spLocks noChangeArrowheads="1"/>
          </p:cNvSpPr>
          <p:nvPr/>
        </p:nvSpPr>
        <p:spPr bwMode="auto">
          <a:xfrm>
            <a:off x="6752591" y="6615748"/>
            <a:ext cx="3153410" cy="242252"/>
          </a:xfrm>
          <a:prstGeom prst="rect">
            <a:avLst/>
          </a:prstGeom>
          <a:solidFill>
            <a:srgbClr val="FF944B"/>
          </a:solidFill>
          <a:ln>
            <a:noFill/>
          </a:ln>
          <a:effectLst/>
          <a:extLst>
            <a:ext uri="{91240B29-F687-4F45-9708-019B960494DF}">
              <a14:hiddenLine xmlns:a14="http://schemas.microsoft.com/office/drawing/2010/main" w="9525" cap="flat" cmpd="sng">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lIns="99436" tIns="51819" rIns="99436" bIns="51819">
            <a:spAutoFit/>
          </a:bodyPr>
          <a:lstStyle>
            <a:defPPr>
              <a:defRPr lang="en-US"/>
            </a:defPPr>
            <a:lvl1pPr algn="l" rtl="0" fontAlgn="base">
              <a:spcBef>
                <a:spcPct val="0"/>
              </a:spcBef>
              <a:spcAft>
                <a:spcPct val="0"/>
              </a:spcAft>
              <a:buFont typeface="Arial" pitchFamily="34" charset="0"/>
              <a:defRPr kern="1200">
                <a:solidFill>
                  <a:schemeClr val="tx1"/>
                </a:solidFill>
                <a:latin typeface="Arial" pitchFamily="34" charset="0"/>
                <a:ea typeface="+mn-ea"/>
                <a:cs typeface="Arial" pitchFamily="34" charset="0"/>
              </a:defRPr>
            </a:lvl1pPr>
            <a:lvl2pPr marL="457200" algn="l" rtl="0" fontAlgn="base">
              <a:spcBef>
                <a:spcPct val="0"/>
              </a:spcBef>
              <a:spcAft>
                <a:spcPct val="0"/>
              </a:spcAft>
              <a:buFont typeface="Arial" pitchFamily="34" charset="0"/>
              <a:defRPr kern="1200">
                <a:solidFill>
                  <a:schemeClr val="tx1"/>
                </a:solidFill>
                <a:latin typeface="Arial" pitchFamily="34" charset="0"/>
                <a:ea typeface="+mn-ea"/>
                <a:cs typeface="Arial" pitchFamily="34" charset="0"/>
              </a:defRPr>
            </a:lvl2pPr>
            <a:lvl3pPr marL="914400" algn="l" rtl="0" fontAlgn="base">
              <a:spcBef>
                <a:spcPct val="0"/>
              </a:spcBef>
              <a:spcAft>
                <a:spcPct val="0"/>
              </a:spcAft>
              <a:buFont typeface="Arial" pitchFamily="34" charset="0"/>
              <a:defRPr kern="1200">
                <a:solidFill>
                  <a:schemeClr val="tx1"/>
                </a:solidFill>
                <a:latin typeface="Arial" pitchFamily="34" charset="0"/>
                <a:ea typeface="+mn-ea"/>
                <a:cs typeface="Arial" pitchFamily="34" charset="0"/>
              </a:defRPr>
            </a:lvl3pPr>
            <a:lvl4pPr marL="1371600" algn="l" rtl="0" fontAlgn="base">
              <a:spcBef>
                <a:spcPct val="0"/>
              </a:spcBef>
              <a:spcAft>
                <a:spcPct val="0"/>
              </a:spcAft>
              <a:buFont typeface="Arial" pitchFamily="34" charset="0"/>
              <a:defRPr kern="1200">
                <a:solidFill>
                  <a:schemeClr val="tx1"/>
                </a:solidFill>
                <a:latin typeface="Arial" pitchFamily="34" charset="0"/>
                <a:ea typeface="+mn-ea"/>
                <a:cs typeface="Arial" pitchFamily="34" charset="0"/>
              </a:defRPr>
            </a:lvl4pPr>
            <a:lvl5pPr marL="1828800" algn="l" rtl="0" fontAlgn="base">
              <a:spcBef>
                <a:spcPct val="0"/>
              </a:spcBef>
              <a:spcAft>
                <a:spcPct val="0"/>
              </a:spcAft>
              <a:buFont typeface="Arial" pitchFamily="34" charset="0"/>
              <a:defRPr kern="1200">
                <a:solidFill>
                  <a:schemeClr val="tx1"/>
                </a:solidFill>
                <a:latin typeface="Arial" pitchFamily="34" charset="0"/>
                <a:ea typeface="+mn-ea"/>
                <a:cs typeface="Arial" pitchFamily="34" charset="0"/>
              </a:defRPr>
            </a:lvl5pPr>
            <a:lvl6pPr marL="2286000" algn="l" defTabSz="914400" rtl="0" eaLnBrk="1" latinLnBrk="0" hangingPunct="1">
              <a:defRPr kern="1200">
                <a:solidFill>
                  <a:schemeClr val="tx1"/>
                </a:solidFill>
                <a:latin typeface="Arial" pitchFamily="34" charset="0"/>
                <a:ea typeface="+mn-ea"/>
                <a:cs typeface="Arial" pitchFamily="34" charset="0"/>
              </a:defRPr>
            </a:lvl6pPr>
            <a:lvl7pPr marL="2743200" algn="l" defTabSz="914400" rtl="0" eaLnBrk="1" latinLnBrk="0" hangingPunct="1">
              <a:defRPr kern="1200">
                <a:solidFill>
                  <a:schemeClr val="tx1"/>
                </a:solidFill>
                <a:latin typeface="Arial" pitchFamily="34" charset="0"/>
                <a:ea typeface="+mn-ea"/>
                <a:cs typeface="Arial" pitchFamily="34" charset="0"/>
              </a:defRPr>
            </a:lvl7pPr>
            <a:lvl8pPr marL="3200400" algn="l" defTabSz="914400" rtl="0" eaLnBrk="1" latinLnBrk="0" hangingPunct="1">
              <a:defRPr kern="1200">
                <a:solidFill>
                  <a:schemeClr val="tx1"/>
                </a:solidFill>
                <a:latin typeface="Arial" pitchFamily="34" charset="0"/>
                <a:ea typeface="+mn-ea"/>
                <a:cs typeface="Arial" pitchFamily="34" charset="0"/>
              </a:defRPr>
            </a:lvl8pPr>
            <a:lvl9pPr marL="3657600" algn="l" defTabSz="914400" rtl="0" eaLnBrk="1" latinLnBrk="0" hangingPunct="1">
              <a:defRPr kern="1200">
                <a:solidFill>
                  <a:schemeClr val="tx1"/>
                </a:solidFill>
                <a:latin typeface="Arial" pitchFamily="34" charset="0"/>
                <a:ea typeface="+mn-ea"/>
                <a:cs typeface="Arial" pitchFamily="34" charset="0"/>
              </a:defRPr>
            </a:lvl9pPr>
          </a:lstStyle>
          <a:p>
            <a:pPr algn="ctr"/>
            <a:r>
              <a:rPr lang="ru-RU" altLang="en-US" sz="894" b="1" dirty="0">
                <a:solidFill>
                  <a:schemeClr val="bg1"/>
                </a:solidFill>
                <a:latin typeface="Segoe UI" pitchFamily="34" charset="0"/>
                <a:cs typeface="Segoe UI" pitchFamily="34" charset="0"/>
              </a:rPr>
              <a:t>© 2018 Научно-технический центр ПЕРСПЕКТИВА</a:t>
            </a:r>
            <a:endParaRPr lang="ru-RU" altLang="en-US" sz="894" dirty="0">
              <a:solidFill>
                <a:schemeClr val="bg1"/>
              </a:solidFill>
            </a:endParaRPr>
          </a:p>
        </p:txBody>
      </p:sp>
      <p:sp>
        <p:nvSpPr>
          <p:cNvPr id="8" name="Заголовок 1"/>
          <p:cNvSpPr txBox="1">
            <a:spLocks/>
          </p:cNvSpPr>
          <p:nvPr/>
        </p:nvSpPr>
        <p:spPr>
          <a:xfrm>
            <a:off x="1879669" y="0"/>
            <a:ext cx="6945877" cy="883098"/>
          </a:xfrm>
          <a:prstGeom prst="rect">
            <a:avLst/>
          </a:prstGeom>
        </p:spPr>
        <p:txBody>
          <a:bodyPr vert="horz" lIns="100836" tIns="50419" rIns="100836" bIns="50419" rtlCol="0" anchor="ctr">
            <a:normAutofit fontScale="97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lvl="1" defTabSz="1008358" fontAlgn="auto">
              <a:spcBef>
                <a:spcPts val="0"/>
              </a:spcBef>
              <a:spcAft>
                <a:spcPts val="0"/>
              </a:spcAft>
              <a:defRPr/>
            </a:pPr>
            <a:r>
              <a:rPr lang="ru-RU" sz="1700" b="1" kern="0" dirty="0" smtClean="0">
                <a:solidFill>
                  <a:srgbClr val="F79646">
                    <a:lumMod val="50000"/>
                  </a:srgbClr>
                </a:solidFill>
                <a:latin typeface="Franklin Gothic Book" panose="020B0503020102020204" pitchFamily="34" charset="0"/>
                <a:cs typeface="Times New Roman" panose="02020603050405020304" pitchFamily="18" charset="0"/>
              </a:rPr>
              <a:t>Общие </a:t>
            </a:r>
            <a:r>
              <a:rPr lang="ru-RU" sz="1700" b="1" kern="0" dirty="0">
                <a:solidFill>
                  <a:srgbClr val="F79646">
                    <a:lumMod val="50000"/>
                  </a:srgbClr>
                </a:solidFill>
                <a:latin typeface="Franklin Gothic Book" panose="020B0503020102020204" pitchFamily="34" charset="0"/>
                <a:cs typeface="Times New Roman" panose="02020603050405020304" pitchFamily="18" charset="0"/>
              </a:rPr>
              <a:t>выводы и рейтинги</a:t>
            </a:r>
          </a:p>
        </p:txBody>
      </p:sp>
      <p:sp>
        <p:nvSpPr>
          <p:cNvPr id="10" name="Объект 2"/>
          <p:cNvSpPr txBox="1">
            <a:spLocks/>
          </p:cNvSpPr>
          <p:nvPr/>
        </p:nvSpPr>
        <p:spPr>
          <a:xfrm>
            <a:off x="382731" y="1091165"/>
            <a:ext cx="9181062" cy="5015566"/>
          </a:xfrm>
          <a:prstGeom prst="rect">
            <a:avLst/>
          </a:prstGeom>
        </p:spPr>
        <p:txBody>
          <a:bodyPr vert="horz" lIns="100836" tIns="50419" rIns="100836" bIns="50419"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70000"/>
              </a:lnSpc>
              <a:buNone/>
            </a:pPr>
            <a:r>
              <a:rPr lang="ru-RU" sz="3982" b="1" dirty="0">
                <a:solidFill>
                  <a:srgbClr val="443030"/>
                </a:solidFill>
                <a:latin typeface="Arial" panose="020B0604020202020204" pitchFamily="34" charset="0"/>
                <a:cs typeface="Arial" panose="020B0604020202020204" pitchFamily="34" charset="0"/>
              </a:rPr>
              <a:t>   </a:t>
            </a:r>
            <a:endParaRPr lang="ru-RU" sz="5201" dirty="0">
              <a:solidFill>
                <a:srgbClr val="443030"/>
              </a:solidFill>
              <a:latin typeface="Franklin Gothic Book" panose="020B0503020102020204" pitchFamily="34" charset="0"/>
            </a:endParaRPr>
          </a:p>
        </p:txBody>
      </p:sp>
      <p:sp>
        <p:nvSpPr>
          <p:cNvPr id="3" name="Номер слайда 2"/>
          <p:cNvSpPr>
            <a:spLocks noGrp="1"/>
          </p:cNvSpPr>
          <p:nvPr>
            <p:ph type="sldNum" sz="quarter" idx="12"/>
          </p:nvPr>
        </p:nvSpPr>
        <p:spPr/>
        <p:txBody>
          <a:bodyPr/>
          <a:lstStyle/>
          <a:p>
            <a:fld id="{04660E3D-4465-45F9-BB40-432F6F55E339}" type="slidenum">
              <a:rPr lang="en-US" altLang="ru-RU" smtClean="0"/>
              <a:pPr/>
              <a:t>20</a:t>
            </a:fld>
            <a:endParaRPr lang="en-US" altLang="ru-RU" dirty="0"/>
          </a:p>
        </p:txBody>
      </p:sp>
      <p:pic>
        <p:nvPicPr>
          <p:cNvPr id="4" name="Рисунок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854152" y="1703390"/>
            <a:ext cx="3390900" cy="3390900"/>
          </a:xfrm>
          <a:prstGeom prst="rect">
            <a:avLst/>
          </a:prstGeom>
        </p:spPr>
      </p:pic>
      <p:sp>
        <p:nvSpPr>
          <p:cNvPr id="6" name="Прямоугольник 5"/>
          <p:cNvSpPr/>
          <p:nvPr/>
        </p:nvSpPr>
        <p:spPr>
          <a:xfrm>
            <a:off x="582411" y="1143845"/>
            <a:ext cx="4953000" cy="2862322"/>
          </a:xfrm>
          <a:prstGeom prst="rect">
            <a:avLst/>
          </a:prstGeom>
        </p:spPr>
        <p:txBody>
          <a:bodyPr>
            <a:spAutoFit/>
          </a:bodyPr>
          <a:lstStyle/>
          <a:p>
            <a:pPr indent="450215" algn="just">
              <a:spcAft>
                <a:spcPts val="0"/>
              </a:spcAft>
            </a:pPr>
            <a:r>
              <a:rPr lang="ru-RU" dirty="0">
                <a:latin typeface="Times New Roman" panose="02020603050405020304" pitchFamily="18" charset="0"/>
                <a:ea typeface="Times New Roman" panose="02020603050405020304" pitchFamily="18" charset="0"/>
              </a:rPr>
              <a:t>В целом, принимая условия, что высокими считаются итоговые рейтинговые баллы в пределах от 500 до 400 баллов, средними от 400 до 300 и низкими от 300 до 0, отмечается, все учреждения культуры, принявшие участие в независимой оценке на территории Ненецкого автономного округа, получают высокие рейтинговые баллы: 4 организации из 4. Это говорит о высоком уровне качества оказания услуг учреждениями культуры региона. </a:t>
            </a:r>
            <a:endParaRPr lang="ru-RU" sz="1600" dirty="0">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69204798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Text Box 6"/>
          <p:cNvSpPr txBox="1">
            <a:spLocks noChangeArrowheads="1"/>
          </p:cNvSpPr>
          <p:nvPr/>
        </p:nvSpPr>
        <p:spPr bwMode="auto">
          <a:xfrm>
            <a:off x="6752591" y="6615748"/>
            <a:ext cx="3153410" cy="242252"/>
          </a:xfrm>
          <a:prstGeom prst="rect">
            <a:avLst/>
          </a:prstGeom>
          <a:solidFill>
            <a:srgbClr val="FF944B"/>
          </a:solidFill>
          <a:ln>
            <a:noFill/>
          </a:ln>
          <a:effectLst/>
          <a:extLst>
            <a:ext uri="{91240B29-F687-4F45-9708-019B960494DF}">
              <a14:hiddenLine xmlns:a14="http://schemas.microsoft.com/office/drawing/2010/main" w="9525" cap="flat" cmpd="sng">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lIns="99436" tIns="51819" rIns="99436" bIns="51819">
            <a:spAutoFit/>
          </a:bodyPr>
          <a:lstStyle>
            <a:defPPr>
              <a:defRPr lang="en-US"/>
            </a:defPPr>
            <a:lvl1pPr algn="l" rtl="0" fontAlgn="base">
              <a:spcBef>
                <a:spcPct val="0"/>
              </a:spcBef>
              <a:spcAft>
                <a:spcPct val="0"/>
              </a:spcAft>
              <a:buFont typeface="Arial" pitchFamily="34" charset="0"/>
              <a:defRPr kern="1200">
                <a:solidFill>
                  <a:schemeClr val="tx1"/>
                </a:solidFill>
                <a:latin typeface="Arial" pitchFamily="34" charset="0"/>
                <a:ea typeface="+mn-ea"/>
                <a:cs typeface="Arial" pitchFamily="34" charset="0"/>
              </a:defRPr>
            </a:lvl1pPr>
            <a:lvl2pPr marL="457200" algn="l" rtl="0" fontAlgn="base">
              <a:spcBef>
                <a:spcPct val="0"/>
              </a:spcBef>
              <a:spcAft>
                <a:spcPct val="0"/>
              </a:spcAft>
              <a:buFont typeface="Arial" pitchFamily="34" charset="0"/>
              <a:defRPr kern="1200">
                <a:solidFill>
                  <a:schemeClr val="tx1"/>
                </a:solidFill>
                <a:latin typeface="Arial" pitchFamily="34" charset="0"/>
                <a:ea typeface="+mn-ea"/>
                <a:cs typeface="Arial" pitchFamily="34" charset="0"/>
              </a:defRPr>
            </a:lvl2pPr>
            <a:lvl3pPr marL="914400" algn="l" rtl="0" fontAlgn="base">
              <a:spcBef>
                <a:spcPct val="0"/>
              </a:spcBef>
              <a:spcAft>
                <a:spcPct val="0"/>
              </a:spcAft>
              <a:buFont typeface="Arial" pitchFamily="34" charset="0"/>
              <a:defRPr kern="1200">
                <a:solidFill>
                  <a:schemeClr val="tx1"/>
                </a:solidFill>
                <a:latin typeface="Arial" pitchFamily="34" charset="0"/>
                <a:ea typeface="+mn-ea"/>
                <a:cs typeface="Arial" pitchFamily="34" charset="0"/>
              </a:defRPr>
            </a:lvl3pPr>
            <a:lvl4pPr marL="1371600" algn="l" rtl="0" fontAlgn="base">
              <a:spcBef>
                <a:spcPct val="0"/>
              </a:spcBef>
              <a:spcAft>
                <a:spcPct val="0"/>
              </a:spcAft>
              <a:buFont typeface="Arial" pitchFamily="34" charset="0"/>
              <a:defRPr kern="1200">
                <a:solidFill>
                  <a:schemeClr val="tx1"/>
                </a:solidFill>
                <a:latin typeface="Arial" pitchFamily="34" charset="0"/>
                <a:ea typeface="+mn-ea"/>
                <a:cs typeface="Arial" pitchFamily="34" charset="0"/>
              </a:defRPr>
            </a:lvl4pPr>
            <a:lvl5pPr marL="1828800" algn="l" rtl="0" fontAlgn="base">
              <a:spcBef>
                <a:spcPct val="0"/>
              </a:spcBef>
              <a:spcAft>
                <a:spcPct val="0"/>
              </a:spcAft>
              <a:buFont typeface="Arial" pitchFamily="34" charset="0"/>
              <a:defRPr kern="1200">
                <a:solidFill>
                  <a:schemeClr val="tx1"/>
                </a:solidFill>
                <a:latin typeface="Arial" pitchFamily="34" charset="0"/>
                <a:ea typeface="+mn-ea"/>
                <a:cs typeface="Arial" pitchFamily="34" charset="0"/>
              </a:defRPr>
            </a:lvl5pPr>
            <a:lvl6pPr marL="2286000" algn="l" defTabSz="914400" rtl="0" eaLnBrk="1" latinLnBrk="0" hangingPunct="1">
              <a:defRPr kern="1200">
                <a:solidFill>
                  <a:schemeClr val="tx1"/>
                </a:solidFill>
                <a:latin typeface="Arial" pitchFamily="34" charset="0"/>
                <a:ea typeface="+mn-ea"/>
                <a:cs typeface="Arial" pitchFamily="34" charset="0"/>
              </a:defRPr>
            </a:lvl6pPr>
            <a:lvl7pPr marL="2743200" algn="l" defTabSz="914400" rtl="0" eaLnBrk="1" latinLnBrk="0" hangingPunct="1">
              <a:defRPr kern="1200">
                <a:solidFill>
                  <a:schemeClr val="tx1"/>
                </a:solidFill>
                <a:latin typeface="Arial" pitchFamily="34" charset="0"/>
                <a:ea typeface="+mn-ea"/>
                <a:cs typeface="Arial" pitchFamily="34" charset="0"/>
              </a:defRPr>
            </a:lvl7pPr>
            <a:lvl8pPr marL="3200400" algn="l" defTabSz="914400" rtl="0" eaLnBrk="1" latinLnBrk="0" hangingPunct="1">
              <a:defRPr kern="1200">
                <a:solidFill>
                  <a:schemeClr val="tx1"/>
                </a:solidFill>
                <a:latin typeface="Arial" pitchFamily="34" charset="0"/>
                <a:ea typeface="+mn-ea"/>
                <a:cs typeface="Arial" pitchFamily="34" charset="0"/>
              </a:defRPr>
            </a:lvl8pPr>
            <a:lvl9pPr marL="3657600" algn="l" defTabSz="914400" rtl="0" eaLnBrk="1" latinLnBrk="0" hangingPunct="1">
              <a:defRPr kern="1200">
                <a:solidFill>
                  <a:schemeClr val="tx1"/>
                </a:solidFill>
                <a:latin typeface="Arial" pitchFamily="34" charset="0"/>
                <a:ea typeface="+mn-ea"/>
                <a:cs typeface="Arial" pitchFamily="34" charset="0"/>
              </a:defRPr>
            </a:lvl9pPr>
          </a:lstStyle>
          <a:p>
            <a:pPr algn="ctr"/>
            <a:r>
              <a:rPr lang="ru-RU" altLang="en-US" sz="894" b="1" dirty="0">
                <a:solidFill>
                  <a:schemeClr val="bg1"/>
                </a:solidFill>
                <a:latin typeface="Segoe UI" pitchFamily="34" charset="0"/>
                <a:cs typeface="Segoe UI" pitchFamily="34" charset="0"/>
              </a:rPr>
              <a:t>© 2018 Научно-технический центр ПЕРСПЕКТИВА</a:t>
            </a:r>
            <a:endParaRPr lang="ru-RU" altLang="en-US" sz="894" dirty="0">
              <a:solidFill>
                <a:schemeClr val="bg1"/>
              </a:solidFill>
            </a:endParaRPr>
          </a:p>
        </p:txBody>
      </p:sp>
      <p:sp>
        <p:nvSpPr>
          <p:cNvPr id="8" name="Заголовок 1"/>
          <p:cNvSpPr txBox="1">
            <a:spLocks/>
          </p:cNvSpPr>
          <p:nvPr/>
        </p:nvSpPr>
        <p:spPr>
          <a:xfrm>
            <a:off x="869044" y="2610893"/>
            <a:ext cx="8067895" cy="668423"/>
          </a:xfrm>
          <a:prstGeom prst="rect">
            <a:avLst/>
          </a:prstGeom>
        </p:spPr>
        <p:txBody>
          <a:bodyPr vert="horz" lIns="100836" tIns="50419" rIns="100836" bIns="50419"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lvl="1" algn="ctr" defTabSz="1008358" fontAlgn="auto">
              <a:spcBef>
                <a:spcPts val="0"/>
              </a:spcBef>
              <a:spcAft>
                <a:spcPts val="0"/>
              </a:spcAft>
              <a:defRPr/>
            </a:pPr>
            <a:r>
              <a:rPr lang="ru-RU" sz="4400" b="1" dirty="0">
                <a:solidFill>
                  <a:srgbClr val="C00000"/>
                </a:solidFill>
                <a:latin typeface="Times New Roman" panose="02020603050405020304" pitchFamily="18" charset="0"/>
                <a:cs typeface="Times New Roman" panose="02020603050405020304" pitchFamily="18" charset="0"/>
              </a:rPr>
              <a:t>СПАСИБО ЗА ВНИМАНИЕ!</a:t>
            </a:r>
            <a:endParaRPr lang="ru-RU" sz="4400" kern="0" dirty="0">
              <a:solidFill>
                <a:srgbClr val="FF6600"/>
              </a:solidFill>
              <a:latin typeface="Franklin Gothic Book" panose="020B0503020102020204" pitchFamily="34" charset="0"/>
            </a:endParaRPr>
          </a:p>
        </p:txBody>
      </p:sp>
      <p:sp>
        <p:nvSpPr>
          <p:cNvPr id="3" name="Номер слайда 2"/>
          <p:cNvSpPr>
            <a:spLocks noGrp="1"/>
          </p:cNvSpPr>
          <p:nvPr>
            <p:ph type="sldNum" sz="quarter" idx="12"/>
          </p:nvPr>
        </p:nvSpPr>
        <p:spPr/>
        <p:txBody>
          <a:bodyPr/>
          <a:lstStyle/>
          <a:p>
            <a:fld id="{04660E3D-4465-45F9-BB40-432F6F55E339}" type="slidenum">
              <a:rPr lang="en-US" altLang="ru-RU" smtClean="0"/>
              <a:pPr/>
              <a:t>21</a:t>
            </a:fld>
            <a:endParaRPr lang="en-US" altLang="ru-RU" dirty="0"/>
          </a:p>
        </p:txBody>
      </p:sp>
      <p:cxnSp>
        <p:nvCxnSpPr>
          <p:cNvPr id="12" name="Прямая соединительная линия 11"/>
          <p:cNvCxnSpPr/>
          <p:nvPr/>
        </p:nvCxnSpPr>
        <p:spPr bwMode="auto">
          <a:xfrm>
            <a:off x="9390270" y="1038798"/>
            <a:ext cx="0" cy="4866838"/>
          </a:xfrm>
          <a:prstGeom prst="line">
            <a:avLst/>
          </a:prstGeom>
          <a:solidFill>
            <a:schemeClr val="accent1"/>
          </a:solidFill>
          <a:ln w="19050" cap="flat" cmpd="sng" algn="ctr">
            <a:solidFill>
              <a:srgbClr val="FF66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Tree>
    <p:extLst>
      <p:ext uri="{BB962C8B-B14F-4D97-AF65-F5344CB8AC3E}">
        <p14:creationId xmlns:p14="http://schemas.microsoft.com/office/powerpoint/2010/main" val="368592102"/>
      </p:ext>
    </p:extLst>
  </p:cSld>
  <p:clrMapOvr>
    <a:masterClrMapping/>
  </p:clrMapOvr>
</p:sld>
</file>

<file path=ppt/theme/theme1.xml><?xml version="1.0" encoding="utf-8"?>
<a:theme xmlns:a="http://schemas.openxmlformats.org/drawingml/2006/main" name="Default Design">
  <a:themeElements>
    <a:clrScheme name="Default Design 12">
      <a:dk1>
        <a:srgbClr val="000000"/>
      </a:dk1>
      <a:lt1>
        <a:srgbClr val="FFFFFF"/>
      </a:lt1>
      <a:dk2>
        <a:srgbClr val="000000"/>
      </a:dk2>
      <a:lt2>
        <a:srgbClr val="808080"/>
      </a:lt2>
      <a:accent1>
        <a:srgbClr val="7DB6EF"/>
      </a:accent1>
      <a:accent2>
        <a:srgbClr val="C0504D"/>
      </a:accent2>
      <a:accent3>
        <a:srgbClr val="FFFFFF"/>
      </a:accent3>
      <a:accent4>
        <a:srgbClr val="000000"/>
      </a:accent4>
      <a:accent5>
        <a:srgbClr val="BFD7F6"/>
      </a:accent5>
      <a:accent6>
        <a:srgbClr val="AE4845"/>
      </a:accent6>
      <a:hlink>
        <a:srgbClr val="0066CC"/>
      </a:hlink>
      <a:folHlink>
        <a:srgbClr val="800080"/>
      </a:folHlink>
    </a:clrScheme>
    <a:fontScheme name="Default Design">
      <a:majorFont>
        <a:latin typeface="Arial"/>
        <a:ea typeface=""/>
        <a:cs typeface="Arial"/>
      </a:majorFont>
      <a:minorFont>
        <a:latin typeface="Arial"/>
        <a:ea typeface=""/>
        <a:cs typeface="Arial"/>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 typeface="Arial" pitchFamily="34" charset="0"/>
          <a:buNone/>
          <a:tabLst/>
          <a:defRPr kumimoji="0" lang="en-US" sz="1800" b="0" i="0" u="none" strike="noStrike" cap="none" normalizeH="0" baseline="0" smtClean="0">
            <a:ln>
              <a:noFill/>
            </a:ln>
            <a:solidFill>
              <a:schemeClr val="tx1"/>
            </a:solidFill>
            <a:effectLst/>
            <a:latin typeface="Arial" pitchFamily="34" charset="0"/>
            <a:cs typeface="Arial"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 typeface="Arial" pitchFamily="34" charset="0"/>
          <a:buNone/>
          <a:tabLst/>
          <a:defRPr kumimoji="0" lang="en-US" sz="1800" b="0" i="0" u="none" strike="noStrike" cap="none" normalizeH="0" baseline="0" smtClean="0">
            <a:ln>
              <a:noFill/>
            </a:ln>
            <a:solidFill>
              <a:schemeClr val="tx1"/>
            </a:solidFill>
            <a:effectLst/>
            <a:latin typeface="Arial" pitchFamily="34" charset="0"/>
            <a:cs typeface="Arial" pitchFamily="34" charset="0"/>
          </a:defRPr>
        </a:defPPr>
      </a:lstStyle>
    </a:lnDef>
  </a:objectDefaults>
  <a:extraClrSchemeLst>
    <a:extraClrScheme>
      <a:clrScheme name="Default Design 1">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5">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6">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7">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8">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9">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0">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1">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efault Design 12">
        <a:dk1>
          <a:srgbClr val="000000"/>
        </a:dk1>
        <a:lt1>
          <a:srgbClr val="FFFFFF"/>
        </a:lt1>
        <a:dk2>
          <a:srgbClr val="000000"/>
        </a:dk2>
        <a:lt2>
          <a:srgbClr val="808080"/>
        </a:lt2>
        <a:accent1>
          <a:srgbClr val="7DB6EF"/>
        </a:accent1>
        <a:accent2>
          <a:srgbClr val="C0504D"/>
        </a:accent2>
        <a:accent3>
          <a:srgbClr val="FFFFFF"/>
        </a:accent3>
        <a:accent4>
          <a:srgbClr val="000000"/>
        </a:accent4>
        <a:accent5>
          <a:srgbClr val="BFD7F6"/>
        </a:accent5>
        <a:accent6>
          <a:srgbClr val="AE4845"/>
        </a:accent6>
        <a:hlink>
          <a:srgbClr val="0066CC"/>
        </a:hlink>
        <a:folHlink>
          <a:srgbClr val="800080"/>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Override1.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3.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4.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5.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6.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7.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8.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docProps/app.xml><?xml version="1.0" encoding="utf-8"?>
<Properties xmlns="http://schemas.openxmlformats.org/officeDocument/2006/extended-properties" xmlns:vt="http://schemas.openxmlformats.org/officeDocument/2006/docPropsVTypes">
  <Template/>
  <TotalTime>6945</TotalTime>
  <Pages>0</Pages>
  <Words>2121</Words>
  <Characters>0</Characters>
  <Application>Microsoft Office PowerPoint</Application>
  <DocSecurity>0</DocSecurity>
  <PresentationFormat>Лист A4 (210x297 мм)</PresentationFormat>
  <Lines>0</Lines>
  <Paragraphs>196</Paragraphs>
  <Slides>21</Slides>
  <Notes>21</Notes>
  <HiddenSlides>0</HiddenSlides>
  <MMClips>0</MMClips>
  <ScaleCrop>false</ScaleCrop>
  <HeadingPairs>
    <vt:vector size="4" baseType="variant">
      <vt:variant>
        <vt:lpstr>Тема</vt:lpstr>
      </vt:variant>
      <vt:variant>
        <vt:i4>1</vt:i4>
      </vt:variant>
      <vt:variant>
        <vt:lpstr>Заголовки слайдов</vt:lpstr>
      </vt:variant>
      <vt:variant>
        <vt:i4>21</vt:i4>
      </vt:variant>
    </vt:vector>
  </HeadingPairs>
  <TitlesOfParts>
    <vt:vector size="22" baseType="lpstr">
      <vt:lpstr>Default Design</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LinksUpToDate>false</LinksUpToDate>
  <CharactersWithSpaces>0</CharactersWithSpaces>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Denis</dc:creator>
  <cp:lastModifiedBy>Коткина </cp:lastModifiedBy>
  <cp:revision>636</cp:revision>
  <cp:lastPrinted>2018-12-19T08:50:53Z</cp:lastPrinted>
  <dcterms:created xsi:type="dcterms:W3CDTF">2013-11-15T06:11:31Z</dcterms:created>
  <dcterms:modified xsi:type="dcterms:W3CDTF">2018-12-26T14:24:34Z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1033-9.1.0.4746</vt:lpwstr>
  </property>
</Properties>
</file>