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3.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notesSlides/notesSlide14.xml" ContentType="application/vnd.openxmlformats-officedocument.presentationml.notesSlide+xml"/>
  <Override PartName="/ppt/charts/chart3.xml" ContentType="application/vnd.openxmlformats-officedocument.drawingml.chart+xml"/>
  <Override PartName="/ppt/theme/themeOverride3.xml" ContentType="application/vnd.openxmlformats-officedocument.themeOverride+xml"/>
  <Override PartName="/ppt/notesSlides/notesSlide15.xml" ContentType="application/vnd.openxmlformats-officedocument.presentationml.notesSlide+xml"/>
  <Override PartName="/ppt/charts/chart4.xml" ContentType="application/vnd.openxmlformats-officedocument.drawingml.chart+xml"/>
  <Override PartName="/ppt/theme/themeOverride4.xml" ContentType="application/vnd.openxmlformats-officedocument.themeOverride+xml"/>
  <Override PartName="/ppt/notesSlides/notesSlide16.xml" ContentType="application/vnd.openxmlformats-officedocument.presentationml.notesSlide+xml"/>
  <Override PartName="/ppt/charts/chart5.xml" ContentType="application/vnd.openxmlformats-officedocument.drawingml.chart+xml"/>
  <Override PartName="/ppt/theme/themeOverride5.xml" ContentType="application/vnd.openxmlformats-officedocument.themeOverride+xml"/>
  <Override PartName="/ppt/notesSlides/notesSlide17.xml" ContentType="application/vnd.openxmlformats-officedocument.presentationml.notesSlide+xml"/>
  <Override PartName="/ppt/charts/chart6.xml" ContentType="application/vnd.openxmlformats-officedocument.drawingml.chart+xml"/>
  <Override PartName="/ppt/theme/themeOverride6.xml" ContentType="application/vnd.openxmlformats-officedocument.themeOverride+xml"/>
  <Override PartName="/ppt/notesSlides/notesSlide18.xml" ContentType="application/vnd.openxmlformats-officedocument.presentationml.notesSlide+xml"/>
  <Override PartName="/ppt/charts/chart7.xml" ContentType="application/vnd.openxmlformats-officedocument.drawingml.chart+xml"/>
  <Override PartName="/ppt/theme/themeOverride7.xml" ContentType="application/vnd.openxmlformats-officedocument.themeOverride+xml"/>
  <Override PartName="/ppt/notesSlides/notesSlide19.xml" ContentType="application/vnd.openxmlformats-officedocument.presentationml.notesSlide+xml"/>
  <Override PartName="/ppt/charts/chart8.xml" ContentType="application/vnd.openxmlformats-officedocument.drawingml.chart+xml"/>
  <Override PartName="/ppt/theme/themeOverride8.xml" ContentType="application/vnd.openxmlformats-officedocument.themeOverride+xml"/>
  <Override PartName="/ppt/notesSlides/notesSlide20.xml" ContentType="application/vnd.openxmlformats-officedocument.presentationml.notesSlide+xml"/>
  <Override PartName="/ppt/charts/chart9.xml" ContentType="application/vnd.openxmlformats-officedocument.drawingml.chart+xml"/>
  <Override PartName="/ppt/theme/themeOverride9.xml" ContentType="application/vnd.openxmlformats-officedocument.themeOverr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Override PartName="/ppt/charts/colors3.xml" ContentType="application/vnd.ms-office.chartcolorstyle+xml"/>
  <Override PartName="/ppt/charts/style3.xml" ContentType="application/vnd.ms-office.chartstyle+xml"/>
  <Override PartName="/ppt/charts/colors4.xml" ContentType="application/vnd.ms-office.chartcolorstyle+xml"/>
  <Override PartName="/ppt/charts/style4.xml" ContentType="application/vnd.ms-office.chartstyle+xml"/>
  <Override PartName="/ppt/charts/colors5.xml" ContentType="application/vnd.ms-office.chartcolorstyle+xml"/>
  <Override PartName="/ppt/charts/style5.xml" ContentType="application/vnd.ms-office.chartstyle+xml"/>
  <Override PartName="/ppt/charts/colors6.xml" ContentType="application/vnd.ms-office.chartcolorstyle+xml"/>
  <Override PartName="/ppt/charts/style6.xml" ContentType="application/vnd.ms-office.chartstyle+xml"/>
  <Override PartName="/ppt/charts/colors7.xml" ContentType="application/vnd.ms-office.chartcolorstyle+xml"/>
  <Override PartName="/ppt/charts/style7.xml" ContentType="application/vnd.ms-office.chartstyle+xml"/>
  <Override PartName="/ppt/charts/colors8.xml" ContentType="application/vnd.ms-office.chartcolorstyle+xml"/>
  <Override PartName="/ppt/charts/style8.xml" ContentType="application/vnd.ms-office.chartstyle+xml"/>
  <Override PartName="/ppt/charts/colors9.xml" ContentType="application/vnd.ms-office.chartcolorstyle+xml"/>
  <Override PartName="/ppt/charts/style9.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bookmarkIdSeed="2">
  <p:sldMasterIdLst>
    <p:sldMasterId id="2147483648" r:id="rId1"/>
  </p:sldMasterIdLst>
  <p:notesMasterIdLst>
    <p:notesMasterId r:id="rId24"/>
  </p:notesMasterIdLst>
  <p:sldIdLst>
    <p:sldId id="256" r:id="rId2"/>
    <p:sldId id="303" r:id="rId3"/>
    <p:sldId id="448" r:id="rId4"/>
    <p:sldId id="491" r:id="rId5"/>
    <p:sldId id="549" r:id="rId6"/>
    <p:sldId id="613" r:id="rId7"/>
    <p:sldId id="590" r:id="rId8"/>
    <p:sldId id="614" r:id="rId9"/>
    <p:sldId id="591" r:id="rId10"/>
    <p:sldId id="615" r:id="rId11"/>
    <p:sldId id="616" r:id="rId12"/>
    <p:sldId id="475" r:id="rId13"/>
    <p:sldId id="593" r:id="rId14"/>
    <p:sldId id="594" r:id="rId15"/>
    <p:sldId id="595" r:id="rId16"/>
    <p:sldId id="596" r:id="rId17"/>
    <p:sldId id="597" r:id="rId18"/>
    <p:sldId id="598" r:id="rId19"/>
    <p:sldId id="599" r:id="rId20"/>
    <p:sldId id="600" r:id="rId21"/>
    <p:sldId id="601" r:id="rId22"/>
    <p:sldId id="489" r:id="rId23"/>
  </p:sldIdLst>
  <p:sldSz cx="9906000" cy="6858000" type="A4"/>
  <p:notesSz cx="6797675" cy="9928225"/>
  <p:defaultTextStyle>
    <a:defPPr>
      <a:defRPr lang="en-US"/>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mn-ea"/>
        <a:cs typeface="Arial" panose="020B0604020202020204" pitchFamily="34" charset="0"/>
      </a:defRPr>
    </a:lvl1pPr>
    <a:lvl2pPr marL="53638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mn-ea"/>
        <a:cs typeface="Arial" panose="020B0604020202020204" pitchFamily="34" charset="0"/>
      </a:defRPr>
    </a:lvl2pPr>
    <a:lvl3pPr marL="1072761"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mn-ea"/>
        <a:cs typeface="Arial" panose="020B0604020202020204" pitchFamily="34" charset="0"/>
      </a:defRPr>
    </a:lvl3pPr>
    <a:lvl4pPr marL="1609141"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mn-ea"/>
        <a:cs typeface="Arial" panose="020B0604020202020204" pitchFamily="34" charset="0"/>
      </a:defRPr>
    </a:lvl4pPr>
    <a:lvl5pPr marL="214552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mn-ea"/>
        <a:cs typeface="Arial" panose="020B0604020202020204" pitchFamily="34" charset="0"/>
      </a:defRPr>
    </a:lvl5pPr>
    <a:lvl6pPr marL="2681902" algn="l" defTabSz="1072761"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3218282" algn="l" defTabSz="1072761"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754661" algn="l" defTabSz="1072761"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4291043" algn="l" defTabSz="1072761"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xmlns="">
        <p15:guide id="1" orient="horz" pos="2057" userDrawn="1">
          <p15:clr>
            <a:srgbClr val="A4A3A4"/>
          </p15:clr>
        </p15:guide>
        <p15:guide id="2" pos="2348" userDrawn="1">
          <p15:clr>
            <a:srgbClr val="A4A3A4"/>
          </p15:clr>
        </p15:guide>
        <p15:guide id="3" orient="horz" pos="2160" userDrawn="1">
          <p15:clr>
            <a:srgbClr val="A4A3A4"/>
          </p15:clr>
        </p15:guide>
        <p15:guide id="4" pos="312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10000"/>
    <a:srgbClr val="FF9933"/>
    <a:srgbClr val="FF9900"/>
    <a:srgbClr val="FFFF99"/>
    <a:srgbClr val="443030"/>
    <a:srgbClr val="FF6600"/>
    <a:srgbClr val="B0A7A7"/>
    <a:srgbClr val="FFCC66"/>
    <a:srgbClr val="5B4141"/>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46F890A9-2807-4EBB-B81D-B2AA78EC7F39}" styleName="Темный стиль 2 - акцент 5/акцент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5FD0F851-EC5A-4D38-B0AD-8093EC10F338}" styleName="Светлый стиль 1 - акцент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35758FB7-9AC5-4552-8A53-C91805E547FA}" styleName="Стиль из темы 1 - акцент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489" autoAdjust="0"/>
    <p:restoredTop sz="86415" autoAdjust="0"/>
  </p:normalViewPr>
  <p:slideViewPr>
    <p:cSldViewPr snapToGrid="0" snapToObjects="1">
      <p:cViewPr varScale="1">
        <p:scale>
          <a:sx n="97" d="100"/>
          <a:sy n="97" d="100"/>
        </p:scale>
        <p:origin x="-1656" y="-90"/>
      </p:cViewPr>
      <p:guideLst>
        <p:guide orient="horz" pos="2057"/>
        <p:guide orient="horz" pos="2160"/>
        <p:guide pos="2348"/>
        <p:guide pos="3129"/>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openxmlformats.org/officeDocument/2006/relationships/oleObject" Target="file:///C:\Users\Customer\Desktop\&#1051;&#1080;&#1089;&#1090;%20Microsoft%20Excel%20(3).xlsx" TargetMode="External"/><Relationship Id="rId1" Type="http://schemas.openxmlformats.org/officeDocument/2006/relationships/themeOverride" Target="../theme/themeOverride1.xml"/><Relationship Id="rId4" Type="http://schemas.microsoft.com/office/2011/relationships/chartStyle" Target="style1.xml"/></Relationships>
</file>

<file path=ppt/charts/_rels/chart2.xml.rels><?xml version="1.0" encoding="UTF-8" standalone="yes"?>
<Relationships xmlns="http://schemas.openxmlformats.org/package/2006/relationships"><Relationship Id="rId3" Type="http://schemas.microsoft.com/office/2011/relationships/chartColorStyle" Target="colors2.xml"/><Relationship Id="rId2" Type="http://schemas.openxmlformats.org/officeDocument/2006/relationships/oleObject" Target="file:///C:\Users\Customer\Desktop\&#1051;&#1080;&#1089;&#1090;%20Microsoft%20Excel%20(3).xlsx" TargetMode="External"/><Relationship Id="rId1" Type="http://schemas.openxmlformats.org/officeDocument/2006/relationships/themeOverride" Target="../theme/themeOverride2.xml"/><Relationship Id="rId4" Type="http://schemas.microsoft.com/office/2011/relationships/chartStyle" Target="style2.xml"/></Relationships>
</file>

<file path=ppt/charts/_rels/chart3.xml.rels><?xml version="1.0" encoding="UTF-8" standalone="yes"?>
<Relationships xmlns="http://schemas.openxmlformats.org/package/2006/relationships"><Relationship Id="rId3" Type="http://schemas.microsoft.com/office/2011/relationships/chartColorStyle" Target="colors3.xml"/><Relationship Id="rId2" Type="http://schemas.openxmlformats.org/officeDocument/2006/relationships/oleObject" Target="file:///C:\Users\Customer\Desktop\&#1051;&#1080;&#1089;&#1090;%20Microsoft%20Excel%20(3).xlsx" TargetMode="External"/><Relationship Id="rId1" Type="http://schemas.openxmlformats.org/officeDocument/2006/relationships/themeOverride" Target="../theme/themeOverride3.xml"/><Relationship Id="rId4" Type="http://schemas.microsoft.com/office/2011/relationships/chartStyle" Target="style3.xml"/></Relationships>
</file>

<file path=ppt/charts/_rels/chart4.xml.rels><?xml version="1.0" encoding="UTF-8" standalone="yes"?>
<Relationships xmlns="http://schemas.openxmlformats.org/package/2006/relationships"><Relationship Id="rId3" Type="http://schemas.microsoft.com/office/2011/relationships/chartColorStyle" Target="colors4.xml"/><Relationship Id="rId2" Type="http://schemas.openxmlformats.org/officeDocument/2006/relationships/oleObject" Target="file:///C:\Users\Customer\Desktop\&#1051;&#1080;&#1089;&#1090;%20Microsoft%20Excel%20(3).xlsx" TargetMode="External"/><Relationship Id="rId1" Type="http://schemas.openxmlformats.org/officeDocument/2006/relationships/themeOverride" Target="../theme/themeOverride4.xml"/><Relationship Id="rId4" Type="http://schemas.microsoft.com/office/2011/relationships/chartStyle" Target="style4.xml"/></Relationships>
</file>

<file path=ppt/charts/_rels/chart5.xml.rels><?xml version="1.0" encoding="UTF-8" standalone="yes"?>
<Relationships xmlns="http://schemas.openxmlformats.org/package/2006/relationships"><Relationship Id="rId3" Type="http://schemas.microsoft.com/office/2011/relationships/chartColorStyle" Target="colors5.xml"/><Relationship Id="rId2" Type="http://schemas.openxmlformats.org/officeDocument/2006/relationships/oleObject" Target="file:///C:\Users\Customer\Desktop\&#1051;&#1080;&#1089;&#1090;%20Microsoft%20Excel%20(3).xlsx" TargetMode="External"/><Relationship Id="rId1" Type="http://schemas.openxmlformats.org/officeDocument/2006/relationships/themeOverride" Target="../theme/themeOverride5.xml"/><Relationship Id="rId4" Type="http://schemas.microsoft.com/office/2011/relationships/chartStyle" Target="style5.xml"/></Relationships>
</file>

<file path=ppt/charts/_rels/chart6.xml.rels><?xml version="1.0" encoding="UTF-8" standalone="yes"?>
<Relationships xmlns="http://schemas.openxmlformats.org/package/2006/relationships"><Relationship Id="rId3" Type="http://schemas.microsoft.com/office/2011/relationships/chartColorStyle" Target="colors6.xml"/><Relationship Id="rId2" Type="http://schemas.openxmlformats.org/officeDocument/2006/relationships/oleObject" Target="file:///C:\Users\Customer\Desktop\&#1051;&#1080;&#1089;&#1090;%20Microsoft%20Excel%20(3).xlsx" TargetMode="External"/><Relationship Id="rId1" Type="http://schemas.openxmlformats.org/officeDocument/2006/relationships/themeOverride" Target="../theme/themeOverride6.xml"/><Relationship Id="rId4" Type="http://schemas.microsoft.com/office/2011/relationships/chartStyle" Target="style6.xml"/></Relationships>
</file>

<file path=ppt/charts/_rels/chart7.xml.rels><?xml version="1.0" encoding="UTF-8" standalone="yes"?>
<Relationships xmlns="http://schemas.openxmlformats.org/package/2006/relationships"><Relationship Id="rId3" Type="http://schemas.microsoft.com/office/2011/relationships/chartColorStyle" Target="colors7.xml"/><Relationship Id="rId2" Type="http://schemas.openxmlformats.org/officeDocument/2006/relationships/oleObject" Target="file:///C:\Users\Customer\Desktop\&#1051;&#1080;&#1089;&#1090;%20Microsoft%20Excel%20(3).xlsx" TargetMode="External"/><Relationship Id="rId1" Type="http://schemas.openxmlformats.org/officeDocument/2006/relationships/themeOverride" Target="../theme/themeOverride7.xml"/><Relationship Id="rId4" Type="http://schemas.microsoft.com/office/2011/relationships/chartStyle" Target="style7.xml"/></Relationships>
</file>

<file path=ppt/charts/_rels/chart8.xml.rels><?xml version="1.0" encoding="UTF-8" standalone="yes"?>
<Relationships xmlns="http://schemas.openxmlformats.org/package/2006/relationships"><Relationship Id="rId3" Type="http://schemas.microsoft.com/office/2011/relationships/chartColorStyle" Target="colors8.xml"/><Relationship Id="rId2" Type="http://schemas.openxmlformats.org/officeDocument/2006/relationships/oleObject" Target="file:///C:\Users\Customer\Desktop\&#1051;&#1080;&#1089;&#1090;%20Microsoft%20Excel%20(3).xlsx" TargetMode="External"/><Relationship Id="rId1" Type="http://schemas.openxmlformats.org/officeDocument/2006/relationships/themeOverride" Target="../theme/themeOverride8.xml"/><Relationship Id="rId4" Type="http://schemas.microsoft.com/office/2011/relationships/chartStyle" Target="style8.xml"/></Relationships>
</file>

<file path=ppt/charts/_rels/chart9.xml.rels><?xml version="1.0" encoding="UTF-8" standalone="yes"?>
<Relationships xmlns="http://schemas.openxmlformats.org/package/2006/relationships"><Relationship Id="rId3" Type="http://schemas.microsoft.com/office/2011/relationships/chartColorStyle" Target="colors9.xml"/><Relationship Id="rId2" Type="http://schemas.openxmlformats.org/officeDocument/2006/relationships/oleObject" Target="file:///C:\Users\Customer\Desktop\&#1051;&#1080;&#1089;&#1090;%20Microsoft%20Excel%20(3).xlsx" TargetMode="External"/><Relationship Id="rId1" Type="http://schemas.openxmlformats.org/officeDocument/2006/relationships/themeOverride" Target="../theme/themeOverride9.xml"/><Relationship Id="rId4" Type="http://schemas.microsoft.com/office/2011/relationships/chartStyle" Target="style9.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gradFill rotWithShape="1">
              <a:gsLst>
                <a:gs pos="0">
                  <a:schemeClr val="accent6">
                    <a:shade val="51000"/>
                    <a:satMod val="130000"/>
                  </a:schemeClr>
                </a:gs>
                <a:gs pos="80000">
                  <a:schemeClr val="accent6">
                    <a:shade val="93000"/>
                    <a:satMod val="130000"/>
                  </a:schemeClr>
                </a:gs>
                <a:gs pos="100000">
                  <a:schemeClr val="accent6">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Pt>
            <c:idx val="0"/>
            <c:invertIfNegative val="0"/>
            <c:bubble3D val="0"/>
            <c:spPr>
              <a:solidFill>
                <a:srgbClr val="00B05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1-79D1-4A91-8EDD-2E33CD4F21AB}"/>
              </c:ext>
            </c:extLst>
          </c:dPt>
          <c:dPt>
            <c:idx val="1"/>
            <c:invertIfNegative val="0"/>
            <c:bubble3D val="0"/>
            <c:spPr>
              <a:solidFill>
                <a:srgbClr val="92D05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3-79D1-4A91-8EDD-2E33CD4F21AB}"/>
              </c:ext>
            </c:extLst>
          </c:dPt>
          <c:dPt>
            <c:idx val="7"/>
            <c:invertIfNegative val="0"/>
            <c:bubble3D val="0"/>
            <c:spPr>
              <a:solidFill>
                <a:srgbClr val="C0000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5-79D1-4A91-8EDD-2E33CD4F21AB}"/>
              </c:ext>
            </c:extLst>
          </c:dPt>
          <c:dPt>
            <c:idx val="8"/>
            <c:invertIfNegative val="0"/>
            <c:bubble3D val="0"/>
            <c:spPr>
              <a:solidFill>
                <a:srgbClr val="C0000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7-79D1-4A91-8EDD-2E33CD4F21AB}"/>
              </c:ext>
            </c:extLst>
          </c:dPt>
          <c:dPt>
            <c:idx val="9"/>
            <c:invertIfNegative val="0"/>
            <c:bubble3D val="0"/>
            <c:spPr>
              <a:solidFill>
                <a:srgbClr val="FF000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9-79D1-4A91-8EDD-2E33CD4F21AB}"/>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ru-RU"/>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Лист3!$A$1:$A$10</c:f>
              <c:strCache>
                <c:ptCount val="10"/>
                <c:pt idx="0">
                  <c:v>ГБДОУ НАО «Центр развития ребенка – детский сад «Гнездышко»</c:v>
                </c:pt>
                <c:pt idx="1">
                  <c:v>ГБДОУ НАО «Центр развития ребенка – детский сад п. Искателей»</c:v>
                </c:pt>
                <c:pt idx="2">
                  <c:v>ГБОУ НАО «Средняя школа № 5»</c:v>
                </c:pt>
                <c:pt idx="3">
                  <c:v>ГБПОУ НАО «Нарьян-Марский социально-гуманитарный колледж имени И.П. Выучейского»</c:v>
                </c:pt>
                <c:pt idx="4">
                  <c:v>ГБОУ НАО «Средняя школа п. Искателей»</c:v>
                </c:pt>
                <c:pt idx="5">
                  <c:v>ГБПОУ НАО «Ненецкий аграрно-экономический техникум им. В.Г. Волкова»</c:v>
                </c:pt>
                <c:pt idx="6">
                  <c:v>ГБОУ НАО «Средняя школа с. Ома»</c:v>
                </c:pt>
                <c:pt idx="7">
                  <c:v>ГБУ ДО НАО «Дворец спорта «Норд»</c:v>
                </c:pt>
                <c:pt idx="8">
                  <c:v>ГБОУ НАО «Средняя школа п. Красное»</c:v>
                </c:pt>
                <c:pt idx="9">
                  <c:v>ГБПОУ НАО «Ненецкое профессиональное училище»</c:v>
                </c:pt>
              </c:strCache>
            </c:strRef>
          </c:cat>
          <c:val>
            <c:numRef>
              <c:f>Лист3!$B$1:$B$10</c:f>
              <c:numCache>
                <c:formatCode>General</c:formatCode>
                <c:ptCount val="10"/>
                <c:pt idx="0">
                  <c:v>139.65</c:v>
                </c:pt>
                <c:pt idx="1">
                  <c:v>139.5</c:v>
                </c:pt>
                <c:pt idx="2">
                  <c:v>138.41999999999999</c:v>
                </c:pt>
                <c:pt idx="3">
                  <c:v>137.84</c:v>
                </c:pt>
                <c:pt idx="4">
                  <c:v>134.04</c:v>
                </c:pt>
                <c:pt idx="5">
                  <c:v>133.94999999999999</c:v>
                </c:pt>
                <c:pt idx="6">
                  <c:v>131.69999999999999</c:v>
                </c:pt>
                <c:pt idx="7">
                  <c:v>128.35</c:v>
                </c:pt>
                <c:pt idx="8">
                  <c:v>128.13999999999999</c:v>
                </c:pt>
                <c:pt idx="9">
                  <c:v>122.41</c:v>
                </c:pt>
              </c:numCache>
            </c:numRef>
          </c:val>
          <c:extLst xmlns:c16r2="http://schemas.microsoft.com/office/drawing/2015/06/chart">
            <c:ext xmlns:c16="http://schemas.microsoft.com/office/drawing/2014/chart" uri="{C3380CC4-5D6E-409C-BE32-E72D297353CC}">
              <c16:uniqueId val="{0000000A-79D1-4A91-8EDD-2E33CD4F21AB}"/>
            </c:ext>
          </c:extLst>
        </c:ser>
        <c:dLbls>
          <c:showLegendKey val="0"/>
          <c:showVal val="0"/>
          <c:showCatName val="0"/>
          <c:showSerName val="0"/>
          <c:showPercent val="0"/>
          <c:showBubbleSize val="0"/>
        </c:dLbls>
        <c:gapWidth val="115"/>
        <c:overlap val="-20"/>
        <c:axId val="84476672"/>
        <c:axId val="84478208"/>
      </c:barChart>
      <c:catAx>
        <c:axId val="84476672"/>
        <c:scaling>
          <c:orientation val="maxMin"/>
        </c:scaling>
        <c:delete val="0"/>
        <c:axPos val="l"/>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0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ru-RU"/>
          </a:p>
        </c:txPr>
        <c:crossAx val="84478208"/>
        <c:crosses val="autoZero"/>
        <c:auto val="1"/>
        <c:lblAlgn val="ctr"/>
        <c:lblOffset val="100"/>
        <c:noMultiLvlLbl val="0"/>
      </c:catAx>
      <c:valAx>
        <c:axId val="84478208"/>
        <c:scaling>
          <c:orientation val="minMax"/>
        </c:scaling>
        <c:delete val="1"/>
        <c:axPos val="t"/>
        <c:numFmt formatCode="General" sourceLinked="1"/>
        <c:majorTickMark val="none"/>
        <c:minorTickMark val="none"/>
        <c:tickLblPos val="nextTo"/>
        <c:crossAx val="8447667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ru-RU"/>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gradFill rotWithShape="1">
              <a:gsLst>
                <a:gs pos="0">
                  <a:schemeClr val="accent6">
                    <a:shade val="51000"/>
                    <a:satMod val="130000"/>
                  </a:schemeClr>
                </a:gs>
                <a:gs pos="80000">
                  <a:schemeClr val="accent6">
                    <a:shade val="93000"/>
                    <a:satMod val="130000"/>
                  </a:schemeClr>
                </a:gs>
                <a:gs pos="100000">
                  <a:schemeClr val="accent6">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Pt>
            <c:idx val="0"/>
            <c:invertIfNegative val="0"/>
            <c:bubble3D val="0"/>
            <c:spPr>
              <a:solidFill>
                <a:srgbClr val="00B05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1-AD56-4B61-983E-7423DD8EC71A}"/>
              </c:ext>
            </c:extLst>
          </c:dPt>
          <c:dPt>
            <c:idx val="1"/>
            <c:invertIfNegative val="0"/>
            <c:bubble3D val="0"/>
            <c:spPr>
              <a:solidFill>
                <a:srgbClr val="00B05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3-AD56-4B61-983E-7423DD8EC71A}"/>
              </c:ext>
            </c:extLst>
          </c:dPt>
          <c:dPt>
            <c:idx val="7"/>
            <c:invertIfNegative val="0"/>
            <c:bubble3D val="0"/>
            <c:spPr>
              <a:solidFill>
                <a:srgbClr val="FF000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5-AD56-4B61-983E-7423DD8EC71A}"/>
              </c:ext>
            </c:extLst>
          </c:dPt>
          <c:dPt>
            <c:idx val="8"/>
            <c:invertIfNegative val="0"/>
            <c:bubble3D val="0"/>
            <c:spPr>
              <a:solidFill>
                <a:srgbClr val="FF000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7-AD56-4B61-983E-7423DD8EC71A}"/>
              </c:ext>
            </c:extLst>
          </c:dPt>
          <c:dPt>
            <c:idx val="9"/>
            <c:invertIfNegative val="0"/>
            <c:bubble3D val="0"/>
            <c:spPr>
              <a:solidFill>
                <a:srgbClr val="FF000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9-AD56-4B61-983E-7423DD8EC71A}"/>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ru-RU"/>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Лист4!$A$1:$A$10</c:f>
              <c:strCache>
                <c:ptCount val="10"/>
                <c:pt idx="0">
                  <c:v>ГБДОУ НАО «Центр развития ребенка – детский сад «Гнездышко»</c:v>
                </c:pt>
                <c:pt idx="1">
                  <c:v>ГБДОУ НАО «Центр развития ребенка – детский сад п. Искателей»</c:v>
                </c:pt>
                <c:pt idx="2">
                  <c:v>ГБПОУ НАО «Нарьян-Марский социально-гуманитарный колледж имени И.П. Выучейского»</c:v>
                </c:pt>
                <c:pt idx="3">
                  <c:v>ГБПОУ НАО «Ненецкий аграрно-экономический техникум им. В.Г. Волкова»</c:v>
                </c:pt>
                <c:pt idx="4">
                  <c:v>ГБОУ НАО «Средняя школа № 5»</c:v>
                </c:pt>
                <c:pt idx="5">
                  <c:v>ГБУ ДО НАО «Дворец спорта «Норд»</c:v>
                </c:pt>
                <c:pt idx="6">
                  <c:v>ГБОУ НАО «Средняя школа п. Красное»</c:v>
                </c:pt>
                <c:pt idx="7">
                  <c:v>ГБОУ НАО «Средняя школа п. Искателей»</c:v>
                </c:pt>
                <c:pt idx="8">
                  <c:v>ГБОУ НАО «Средняя школа с. Ома»</c:v>
                </c:pt>
                <c:pt idx="9">
                  <c:v>ГБПОУ НАО «Ненецкое профессиональное училище»</c:v>
                </c:pt>
              </c:strCache>
            </c:strRef>
          </c:cat>
          <c:val>
            <c:numRef>
              <c:f>Лист4!$B$1:$B$10</c:f>
              <c:numCache>
                <c:formatCode>General</c:formatCode>
                <c:ptCount val="10"/>
                <c:pt idx="0">
                  <c:v>35.049999999999997</c:v>
                </c:pt>
                <c:pt idx="1">
                  <c:v>35</c:v>
                </c:pt>
                <c:pt idx="2">
                  <c:v>33.96</c:v>
                </c:pt>
                <c:pt idx="3">
                  <c:v>33.21</c:v>
                </c:pt>
                <c:pt idx="4">
                  <c:v>33.159999999999997</c:v>
                </c:pt>
                <c:pt idx="5">
                  <c:v>32.53</c:v>
                </c:pt>
                <c:pt idx="6">
                  <c:v>32.17</c:v>
                </c:pt>
                <c:pt idx="7">
                  <c:v>31.69</c:v>
                </c:pt>
                <c:pt idx="8">
                  <c:v>31.55</c:v>
                </c:pt>
                <c:pt idx="9">
                  <c:v>30.25</c:v>
                </c:pt>
              </c:numCache>
            </c:numRef>
          </c:val>
          <c:extLst xmlns:c16r2="http://schemas.microsoft.com/office/drawing/2015/06/chart">
            <c:ext xmlns:c16="http://schemas.microsoft.com/office/drawing/2014/chart" uri="{C3380CC4-5D6E-409C-BE32-E72D297353CC}">
              <c16:uniqueId val="{0000000A-AD56-4B61-983E-7423DD8EC71A}"/>
            </c:ext>
          </c:extLst>
        </c:ser>
        <c:dLbls>
          <c:showLegendKey val="0"/>
          <c:showVal val="0"/>
          <c:showCatName val="0"/>
          <c:showSerName val="0"/>
          <c:showPercent val="0"/>
          <c:showBubbleSize val="0"/>
        </c:dLbls>
        <c:gapWidth val="115"/>
        <c:overlap val="-20"/>
        <c:axId val="84674816"/>
        <c:axId val="84692992"/>
      </c:barChart>
      <c:catAx>
        <c:axId val="84674816"/>
        <c:scaling>
          <c:orientation val="maxMin"/>
        </c:scaling>
        <c:delete val="0"/>
        <c:axPos val="l"/>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0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ru-RU"/>
          </a:p>
        </c:txPr>
        <c:crossAx val="84692992"/>
        <c:crosses val="autoZero"/>
        <c:auto val="1"/>
        <c:lblAlgn val="ctr"/>
        <c:lblOffset val="100"/>
        <c:noMultiLvlLbl val="0"/>
      </c:catAx>
      <c:valAx>
        <c:axId val="84692992"/>
        <c:scaling>
          <c:orientation val="minMax"/>
        </c:scaling>
        <c:delete val="1"/>
        <c:axPos val="t"/>
        <c:numFmt formatCode="General" sourceLinked="1"/>
        <c:majorTickMark val="none"/>
        <c:minorTickMark val="none"/>
        <c:tickLblPos val="nextTo"/>
        <c:crossAx val="8467481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ru-RU"/>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gradFill rotWithShape="1">
              <a:gsLst>
                <a:gs pos="0">
                  <a:schemeClr val="accent6">
                    <a:shade val="51000"/>
                    <a:satMod val="130000"/>
                  </a:schemeClr>
                </a:gs>
                <a:gs pos="80000">
                  <a:schemeClr val="accent6">
                    <a:shade val="93000"/>
                    <a:satMod val="130000"/>
                  </a:schemeClr>
                </a:gs>
                <a:gs pos="100000">
                  <a:schemeClr val="accent6">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Pt>
            <c:idx val="0"/>
            <c:invertIfNegative val="0"/>
            <c:bubble3D val="0"/>
            <c:spPr>
              <a:solidFill>
                <a:srgbClr val="00B05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1-6A1E-45BE-82B5-7B983B88F6CF}"/>
              </c:ext>
            </c:extLst>
          </c:dPt>
          <c:dPt>
            <c:idx val="1"/>
            <c:invertIfNegative val="0"/>
            <c:bubble3D val="0"/>
            <c:spPr>
              <a:solidFill>
                <a:srgbClr val="00B05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3-6A1E-45BE-82B5-7B983B88F6CF}"/>
              </c:ext>
            </c:extLst>
          </c:dPt>
          <c:dPt>
            <c:idx val="2"/>
            <c:invertIfNegative val="0"/>
            <c:bubble3D val="0"/>
            <c:spPr>
              <a:solidFill>
                <a:srgbClr val="00B05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5-6A1E-45BE-82B5-7B983B88F6CF}"/>
              </c:ext>
            </c:extLst>
          </c:dPt>
          <c:dPt>
            <c:idx val="3"/>
            <c:invertIfNegative val="0"/>
            <c:bubble3D val="0"/>
            <c:spPr>
              <a:solidFill>
                <a:srgbClr val="00B05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7-6A1E-45BE-82B5-7B983B88F6CF}"/>
              </c:ext>
            </c:extLst>
          </c:dPt>
          <c:dPt>
            <c:idx val="9"/>
            <c:invertIfNegative val="0"/>
            <c:bubble3D val="0"/>
            <c:spPr>
              <a:solidFill>
                <a:srgbClr val="FF000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9-6A1E-45BE-82B5-7B983B88F6CF}"/>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ru-RU"/>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Лист5!$A$1:$A$10</c:f>
              <c:strCache>
                <c:ptCount val="10"/>
                <c:pt idx="0">
                  <c:v>ГБОУ НАО «Средняя школа № 5»</c:v>
                </c:pt>
                <c:pt idx="1">
                  <c:v>ГБДОУ НАО «Центр развития ребенка – детский сад «Гнездышко»</c:v>
                </c:pt>
                <c:pt idx="2">
                  <c:v>ГБДОУ НАО «Центр развития ребенка – детский сад п. Искателей»</c:v>
                </c:pt>
                <c:pt idx="3">
                  <c:v>ГБПОУ НАО «Нарьян-Марский социально-гуманитарный колледж имени И.П. Выучейского»</c:v>
                </c:pt>
                <c:pt idx="4">
                  <c:v>ГБОУ НАО «Средняя школа п. Искателей»</c:v>
                </c:pt>
                <c:pt idx="5">
                  <c:v>ГБПОУ НАО «Ненецкий аграрно-экономический техникум им. В.Г. Волкова»</c:v>
                </c:pt>
                <c:pt idx="6">
                  <c:v>ГБОУ НАО «Средняя школа с. Ома»</c:v>
                </c:pt>
                <c:pt idx="7">
                  <c:v>ГБУ ДО НАО «Дворец спорта «Норд»</c:v>
                </c:pt>
                <c:pt idx="8">
                  <c:v>ГБОУ НАО «Средняя школа п. Красное»</c:v>
                </c:pt>
                <c:pt idx="9">
                  <c:v>ГБПОУ НАО «Ненецкое профессиональное училище»</c:v>
                </c:pt>
              </c:strCache>
            </c:strRef>
          </c:cat>
          <c:val>
            <c:numRef>
              <c:f>Лист5!$B$1:$B$10</c:f>
              <c:numCache>
                <c:formatCode>General</c:formatCode>
                <c:ptCount val="10"/>
                <c:pt idx="0">
                  <c:v>55.26</c:v>
                </c:pt>
                <c:pt idx="1">
                  <c:v>54.6</c:v>
                </c:pt>
                <c:pt idx="2">
                  <c:v>54.5</c:v>
                </c:pt>
                <c:pt idx="3">
                  <c:v>54.17</c:v>
                </c:pt>
                <c:pt idx="4">
                  <c:v>52.95</c:v>
                </c:pt>
                <c:pt idx="5">
                  <c:v>50.74</c:v>
                </c:pt>
                <c:pt idx="6">
                  <c:v>50.15</c:v>
                </c:pt>
                <c:pt idx="7">
                  <c:v>46.12</c:v>
                </c:pt>
                <c:pt idx="8">
                  <c:v>45.97</c:v>
                </c:pt>
                <c:pt idx="9">
                  <c:v>42.87</c:v>
                </c:pt>
              </c:numCache>
            </c:numRef>
          </c:val>
          <c:extLst xmlns:c16r2="http://schemas.microsoft.com/office/drawing/2015/06/chart">
            <c:ext xmlns:c16="http://schemas.microsoft.com/office/drawing/2014/chart" uri="{C3380CC4-5D6E-409C-BE32-E72D297353CC}">
              <c16:uniqueId val="{0000000A-6A1E-45BE-82B5-7B983B88F6CF}"/>
            </c:ext>
          </c:extLst>
        </c:ser>
        <c:dLbls>
          <c:showLegendKey val="0"/>
          <c:showVal val="0"/>
          <c:showCatName val="0"/>
          <c:showSerName val="0"/>
          <c:showPercent val="0"/>
          <c:showBubbleSize val="0"/>
        </c:dLbls>
        <c:gapWidth val="115"/>
        <c:overlap val="-20"/>
        <c:axId val="86278144"/>
        <c:axId val="86279680"/>
      </c:barChart>
      <c:catAx>
        <c:axId val="86278144"/>
        <c:scaling>
          <c:orientation val="maxMin"/>
        </c:scaling>
        <c:delete val="0"/>
        <c:axPos val="l"/>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0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ru-RU"/>
          </a:p>
        </c:txPr>
        <c:crossAx val="86279680"/>
        <c:crosses val="autoZero"/>
        <c:auto val="1"/>
        <c:lblAlgn val="ctr"/>
        <c:lblOffset val="100"/>
        <c:noMultiLvlLbl val="0"/>
      </c:catAx>
      <c:valAx>
        <c:axId val="86279680"/>
        <c:scaling>
          <c:orientation val="minMax"/>
        </c:scaling>
        <c:delete val="1"/>
        <c:axPos val="t"/>
        <c:numFmt formatCode="General" sourceLinked="1"/>
        <c:majorTickMark val="none"/>
        <c:minorTickMark val="none"/>
        <c:tickLblPos val="nextTo"/>
        <c:crossAx val="8627814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ru-RU"/>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solidFill>
              <a:srgbClr val="00B05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Pt>
            <c:idx val="9"/>
            <c:invertIfNegative val="0"/>
            <c:bubble3D val="0"/>
            <c:spPr>
              <a:solidFill>
                <a:srgbClr val="00B0F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1-1A80-4848-9B78-C5638511FED0}"/>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ru-RU"/>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Лист6!$A$1:$A$10</c:f>
              <c:strCache>
                <c:ptCount val="10"/>
                <c:pt idx="0">
                  <c:v>ГБОУ НАО «Средняя школа с. Ома»</c:v>
                </c:pt>
                <c:pt idx="1">
                  <c:v>ГБДОУ НАО «Центр развития ребенка – детский сад «Гнездышко»</c:v>
                </c:pt>
                <c:pt idx="2">
                  <c:v>ГБДОУ НАО «Центр развития ребенка – детский сад п. Искателей»</c:v>
                </c:pt>
                <c:pt idx="3">
                  <c:v>ГБПОУ НАО «Нарьян-Марский социально-гуманитарный колледж имени И.П. Выучейского»</c:v>
                </c:pt>
                <c:pt idx="4">
                  <c:v>ГБПОУ НАО «Ненецкий аграрно-экономический техникум им. В.Г. Волкова»</c:v>
                </c:pt>
                <c:pt idx="5">
                  <c:v>ГБОУ НАО «Средняя школа п. Красное»</c:v>
                </c:pt>
                <c:pt idx="6">
                  <c:v>ГБОУ НАО «Средняя школа № 5»</c:v>
                </c:pt>
                <c:pt idx="7">
                  <c:v>ГБОУ НАО «Средняя школа п. Искателей»</c:v>
                </c:pt>
                <c:pt idx="8">
                  <c:v>ГБУ ДО НАО «Дворец спорта «Норд»</c:v>
                </c:pt>
                <c:pt idx="9">
                  <c:v>ГБПОУ НАО «Ненецкое профессиональное училище»</c:v>
                </c:pt>
              </c:strCache>
            </c:strRef>
          </c:cat>
          <c:val>
            <c:numRef>
              <c:f>Лист6!$B$1:$B$10</c:f>
              <c:numCache>
                <c:formatCode>General</c:formatCode>
                <c:ptCount val="10"/>
                <c:pt idx="0">
                  <c:v>20</c:v>
                </c:pt>
                <c:pt idx="1">
                  <c:v>20</c:v>
                </c:pt>
                <c:pt idx="2">
                  <c:v>20</c:v>
                </c:pt>
                <c:pt idx="3">
                  <c:v>20</c:v>
                </c:pt>
                <c:pt idx="4">
                  <c:v>20</c:v>
                </c:pt>
                <c:pt idx="5">
                  <c:v>20</c:v>
                </c:pt>
                <c:pt idx="6">
                  <c:v>20</c:v>
                </c:pt>
                <c:pt idx="7">
                  <c:v>20</c:v>
                </c:pt>
                <c:pt idx="8">
                  <c:v>20</c:v>
                </c:pt>
                <c:pt idx="9">
                  <c:v>19.63</c:v>
                </c:pt>
              </c:numCache>
            </c:numRef>
          </c:val>
          <c:extLst xmlns:c16r2="http://schemas.microsoft.com/office/drawing/2015/06/chart">
            <c:ext xmlns:c16="http://schemas.microsoft.com/office/drawing/2014/chart" uri="{C3380CC4-5D6E-409C-BE32-E72D297353CC}">
              <c16:uniqueId val="{00000002-1A80-4848-9B78-C5638511FED0}"/>
            </c:ext>
          </c:extLst>
        </c:ser>
        <c:dLbls>
          <c:showLegendKey val="0"/>
          <c:showVal val="0"/>
          <c:showCatName val="0"/>
          <c:showSerName val="0"/>
          <c:showPercent val="0"/>
          <c:showBubbleSize val="0"/>
        </c:dLbls>
        <c:gapWidth val="115"/>
        <c:overlap val="-20"/>
        <c:axId val="86354560"/>
        <c:axId val="86356352"/>
      </c:barChart>
      <c:catAx>
        <c:axId val="86354560"/>
        <c:scaling>
          <c:orientation val="maxMin"/>
        </c:scaling>
        <c:delete val="0"/>
        <c:axPos val="l"/>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0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ru-RU"/>
          </a:p>
        </c:txPr>
        <c:crossAx val="86356352"/>
        <c:crosses val="autoZero"/>
        <c:auto val="1"/>
        <c:lblAlgn val="ctr"/>
        <c:lblOffset val="100"/>
        <c:noMultiLvlLbl val="0"/>
      </c:catAx>
      <c:valAx>
        <c:axId val="86356352"/>
        <c:scaling>
          <c:orientation val="minMax"/>
        </c:scaling>
        <c:delete val="1"/>
        <c:axPos val="t"/>
        <c:numFmt formatCode="General" sourceLinked="1"/>
        <c:majorTickMark val="none"/>
        <c:minorTickMark val="none"/>
        <c:tickLblPos val="nextTo"/>
        <c:crossAx val="8635456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ru-RU"/>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solidFill>
              <a:srgbClr val="00B05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Pt>
            <c:idx val="6"/>
            <c:invertIfNegative val="0"/>
            <c:bubble3D val="0"/>
            <c:spPr>
              <a:solidFill>
                <a:srgbClr val="00B0F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1-74CA-4767-892E-E2BD07E27DE0}"/>
              </c:ext>
            </c:extLst>
          </c:dPt>
          <c:dPt>
            <c:idx val="7"/>
            <c:invertIfNegative val="0"/>
            <c:bubble3D val="0"/>
            <c:spPr>
              <a:solidFill>
                <a:srgbClr val="00B0F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3-74CA-4767-892E-E2BD07E27DE0}"/>
              </c:ext>
            </c:extLst>
          </c:dPt>
          <c:dPt>
            <c:idx val="8"/>
            <c:invertIfNegative val="0"/>
            <c:bubble3D val="0"/>
            <c:spPr>
              <a:solidFill>
                <a:srgbClr val="00B0F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5-74CA-4767-892E-E2BD07E27DE0}"/>
              </c:ext>
            </c:extLst>
          </c:dPt>
          <c:dPt>
            <c:idx val="9"/>
            <c:invertIfNegative val="0"/>
            <c:bubble3D val="0"/>
            <c:spPr>
              <a:solidFill>
                <a:srgbClr val="00B0F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7-74CA-4767-892E-E2BD07E27DE0}"/>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ru-RU"/>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Лист7!$A$1:$A$10</c:f>
              <c:strCache>
                <c:ptCount val="10"/>
                <c:pt idx="0">
                  <c:v>ГБОУ НАО «Средняя школа с. Ома»</c:v>
                </c:pt>
                <c:pt idx="1">
                  <c:v>ГБДОУ НАО «Центр развития ребенка – детский сад «Гнездышко»</c:v>
                </c:pt>
                <c:pt idx="2">
                  <c:v>ГБДОУ НАО «Центр развития ребенка – детский сад п. Искателей»</c:v>
                </c:pt>
                <c:pt idx="3">
                  <c:v>ГБПОУ НАО «Ненецкий аграрно-экономический техникум им. В.Г. Волкова»</c:v>
                </c:pt>
                <c:pt idx="4">
                  <c:v>ГБОУ НАО «Средняя школа п. Красное»</c:v>
                </c:pt>
                <c:pt idx="5">
                  <c:v>ГБОУ НАО «Средняя школа № 5»</c:v>
                </c:pt>
                <c:pt idx="6">
                  <c:v>ГБПОУ НАО «Нарьян-Марский социально-гуманитарный колледж имени И.П. Выучейского»</c:v>
                </c:pt>
                <c:pt idx="7">
                  <c:v>ГБУ ДО НАО «Дворец спорта «Норд»</c:v>
                </c:pt>
                <c:pt idx="8">
                  <c:v>ГБПОУ НАО «Ненецкое профессиональное училище»</c:v>
                </c:pt>
                <c:pt idx="9">
                  <c:v>ГБОУ НАО «Средняя школа п. Искателей»</c:v>
                </c:pt>
              </c:strCache>
            </c:strRef>
          </c:cat>
          <c:val>
            <c:numRef>
              <c:f>Лист7!$B$1:$B$10</c:f>
              <c:numCache>
                <c:formatCode>General</c:formatCode>
                <c:ptCount val="10"/>
                <c:pt idx="0">
                  <c:v>30</c:v>
                </c:pt>
                <c:pt idx="1">
                  <c:v>30</c:v>
                </c:pt>
                <c:pt idx="2">
                  <c:v>30</c:v>
                </c:pt>
                <c:pt idx="3">
                  <c:v>30</c:v>
                </c:pt>
                <c:pt idx="4">
                  <c:v>30</c:v>
                </c:pt>
                <c:pt idx="5">
                  <c:v>30</c:v>
                </c:pt>
                <c:pt idx="6">
                  <c:v>29.71</c:v>
                </c:pt>
                <c:pt idx="7">
                  <c:v>29.7</c:v>
                </c:pt>
                <c:pt idx="8">
                  <c:v>29.66</c:v>
                </c:pt>
                <c:pt idx="9">
                  <c:v>29.4</c:v>
                </c:pt>
              </c:numCache>
            </c:numRef>
          </c:val>
          <c:extLst xmlns:c16r2="http://schemas.microsoft.com/office/drawing/2015/06/chart">
            <c:ext xmlns:c16="http://schemas.microsoft.com/office/drawing/2014/chart" uri="{C3380CC4-5D6E-409C-BE32-E72D297353CC}">
              <c16:uniqueId val="{00000008-74CA-4767-892E-E2BD07E27DE0}"/>
            </c:ext>
          </c:extLst>
        </c:ser>
        <c:dLbls>
          <c:showLegendKey val="0"/>
          <c:showVal val="0"/>
          <c:showCatName val="0"/>
          <c:showSerName val="0"/>
          <c:showPercent val="0"/>
          <c:showBubbleSize val="0"/>
        </c:dLbls>
        <c:gapWidth val="115"/>
        <c:overlap val="-20"/>
        <c:axId val="88808832"/>
        <c:axId val="88810624"/>
      </c:barChart>
      <c:catAx>
        <c:axId val="88808832"/>
        <c:scaling>
          <c:orientation val="maxMin"/>
        </c:scaling>
        <c:delete val="0"/>
        <c:axPos val="l"/>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0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ru-RU"/>
          </a:p>
        </c:txPr>
        <c:crossAx val="88810624"/>
        <c:crosses val="autoZero"/>
        <c:auto val="1"/>
        <c:lblAlgn val="ctr"/>
        <c:lblOffset val="100"/>
        <c:noMultiLvlLbl val="0"/>
      </c:catAx>
      <c:valAx>
        <c:axId val="88810624"/>
        <c:scaling>
          <c:orientation val="minMax"/>
        </c:scaling>
        <c:delete val="1"/>
        <c:axPos val="t"/>
        <c:numFmt formatCode="General" sourceLinked="1"/>
        <c:majorTickMark val="none"/>
        <c:minorTickMark val="none"/>
        <c:tickLblPos val="nextTo"/>
        <c:crossAx val="8880883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ru-RU"/>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4424059492563428"/>
          <c:y val="5.0925925925925923E-2"/>
          <c:w val="0.52520384951881016"/>
          <c:h val="0.8657407407407407"/>
        </c:manualLayout>
      </c:layout>
      <c:barChart>
        <c:barDir val="bar"/>
        <c:grouping val="clustered"/>
        <c:varyColors val="0"/>
        <c:ser>
          <c:idx val="0"/>
          <c:order val="0"/>
          <c:spPr>
            <a:gradFill rotWithShape="1">
              <a:gsLst>
                <a:gs pos="0">
                  <a:schemeClr val="accent6">
                    <a:shade val="51000"/>
                    <a:satMod val="130000"/>
                  </a:schemeClr>
                </a:gs>
                <a:gs pos="80000">
                  <a:schemeClr val="accent6">
                    <a:shade val="93000"/>
                    <a:satMod val="130000"/>
                  </a:schemeClr>
                </a:gs>
                <a:gs pos="100000">
                  <a:schemeClr val="accent6">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ru-RU"/>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Лист8!$F$1:$F$2</c:f>
              <c:strCache>
                <c:ptCount val="2"/>
                <c:pt idx="0">
                  <c:v>ГБДОУ НАО «Центр развития ребенка – детский сад «Гнездышко»</c:v>
                </c:pt>
                <c:pt idx="1">
                  <c:v>ГБДОУ НАО «Центр развития ребенка – детский сад п. Искателей»</c:v>
                </c:pt>
              </c:strCache>
            </c:strRef>
          </c:cat>
          <c:val>
            <c:numRef>
              <c:f>Лист8!$G$1:$G$2</c:f>
              <c:numCache>
                <c:formatCode>General</c:formatCode>
                <c:ptCount val="2"/>
                <c:pt idx="0">
                  <c:v>139.65</c:v>
                </c:pt>
                <c:pt idx="1">
                  <c:v>139.5</c:v>
                </c:pt>
              </c:numCache>
            </c:numRef>
          </c:val>
          <c:extLst xmlns:c16r2="http://schemas.microsoft.com/office/drawing/2015/06/chart">
            <c:ext xmlns:c16="http://schemas.microsoft.com/office/drawing/2014/chart" uri="{C3380CC4-5D6E-409C-BE32-E72D297353CC}">
              <c16:uniqueId val="{00000000-543B-4976-9679-4A6B452CD92C}"/>
            </c:ext>
          </c:extLst>
        </c:ser>
        <c:dLbls>
          <c:showLegendKey val="0"/>
          <c:showVal val="0"/>
          <c:showCatName val="0"/>
          <c:showSerName val="0"/>
          <c:showPercent val="0"/>
          <c:showBubbleSize val="0"/>
        </c:dLbls>
        <c:gapWidth val="115"/>
        <c:overlap val="-20"/>
        <c:axId val="87499904"/>
        <c:axId val="87501440"/>
      </c:barChart>
      <c:catAx>
        <c:axId val="87499904"/>
        <c:scaling>
          <c:orientation val="maxMin"/>
        </c:scaling>
        <c:delete val="0"/>
        <c:axPos val="l"/>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1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ru-RU"/>
          </a:p>
        </c:txPr>
        <c:crossAx val="87501440"/>
        <c:crosses val="autoZero"/>
        <c:auto val="1"/>
        <c:lblAlgn val="ctr"/>
        <c:lblOffset val="100"/>
        <c:noMultiLvlLbl val="0"/>
      </c:catAx>
      <c:valAx>
        <c:axId val="87501440"/>
        <c:scaling>
          <c:orientation val="minMax"/>
        </c:scaling>
        <c:delete val="1"/>
        <c:axPos val="t"/>
        <c:numFmt formatCode="General" sourceLinked="1"/>
        <c:majorTickMark val="none"/>
        <c:minorTickMark val="none"/>
        <c:tickLblPos val="nextTo"/>
        <c:crossAx val="8749990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ru-RU"/>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gradFill rotWithShape="1">
              <a:gsLst>
                <a:gs pos="0">
                  <a:schemeClr val="accent6">
                    <a:shade val="51000"/>
                    <a:satMod val="130000"/>
                  </a:schemeClr>
                </a:gs>
                <a:gs pos="80000">
                  <a:schemeClr val="accent6">
                    <a:shade val="93000"/>
                    <a:satMod val="130000"/>
                  </a:schemeClr>
                </a:gs>
                <a:gs pos="100000">
                  <a:schemeClr val="accent6">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Pt>
            <c:idx val="0"/>
            <c:invertIfNegative val="0"/>
            <c:bubble3D val="0"/>
            <c:spPr>
              <a:solidFill>
                <a:srgbClr val="00B05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1-3B47-4727-B2AE-3DDC7A4C07B5}"/>
              </c:ext>
            </c:extLst>
          </c:dPt>
          <c:dPt>
            <c:idx val="3"/>
            <c:invertIfNegative val="0"/>
            <c:bubble3D val="0"/>
            <c:spPr>
              <a:solidFill>
                <a:srgbClr val="FF000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3-3B47-4727-B2AE-3DDC7A4C07B5}"/>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ru-RU"/>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Лист8!$B$1:$B$4</c:f>
              <c:strCache>
                <c:ptCount val="4"/>
                <c:pt idx="0">
                  <c:v>ГБОУ НАО «Средняя школа № 5»</c:v>
                </c:pt>
                <c:pt idx="1">
                  <c:v>ГБОУ НАО «Средняя школа п. Искателей»</c:v>
                </c:pt>
                <c:pt idx="2">
                  <c:v>ГБОУ НАО «Средняя школа с. Ома»</c:v>
                </c:pt>
                <c:pt idx="3">
                  <c:v>ГБОУ НАО «Средняя школа п. Красное»</c:v>
                </c:pt>
              </c:strCache>
            </c:strRef>
          </c:cat>
          <c:val>
            <c:numRef>
              <c:f>Лист8!$C$1:$C$4</c:f>
              <c:numCache>
                <c:formatCode>General</c:formatCode>
                <c:ptCount val="4"/>
                <c:pt idx="0">
                  <c:v>138.41999999999999</c:v>
                </c:pt>
                <c:pt idx="1">
                  <c:v>134.04</c:v>
                </c:pt>
                <c:pt idx="2">
                  <c:v>131.69999999999999</c:v>
                </c:pt>
                <c:pt idx="3">
                  <c:v>128.13999999999999</c:v>
                </c:pt>
              </c:numCache>
            </c:numRef>
          </c:val>
          <c:extLst xmlns:c16r2="http://schemas.microsoft.com/office/drawing/2015/06/chart">
            <c:ext xmlns:c16="http://schemas.microsoft.com/office/drawing/2014/chart" uri="{C3380CC4-5D6E-409C-BE32-E72D297353CC}">
              <c16:uniqueId val="{00000004-3B47-4727-B2AE-3DDC7A4C07B5}"/>
            </c:ext>
          </c:extLst>
        </c:ser>
        <c:dLbls>
          <c:showLegendKey val="0"/>
          <c:showVal val="0"/>
          <c:showCatName val="0"/>
          <c:showSerName val="0"/>
          <c:showPercent val="0"/>
          <c:showBubbleSize val="0"/>
        </c:dLbls>
        <c:gapWidth val="115"/>
        <c:overlap val="-20"/>
        <c:axId val="87581056"/>
        <c:axId val="87582592"/>
      </c:barChart>
      <c:catAx>
        <c:axId val="87581056"/>
        <c:scaling>
          <c:orientation val="maxMin"/>
        </c:scaling>
        <c:delete val="0"/>
        <c:axPos val="l"/>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1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ru-RU"/>
          </a:p>
        </c:txPr>
        <c:crossAx val="87582592"/>
        <c:crosses val="autoZero"/>
        <c:auto val="1"/>
        <c:lblAlgn val="ctr"/>
        <c:lblOffset val="100"/>
        <c:noMultiLvlLbl val="0"/>
      </c:catAx>
      <c:valAx>
        <c:axId val="87582592"/>
        <c:scaling>
          <c:orientation val="minMax"/>
        </c:scaling>
        <c:delete val="1"/>
        <c:axPos val="t"/>
        <c:numFmt formatCode="General" sourceLinked="1"/>
        <c:majorTickMark val="none"/>
        <c:minorTickMark val="none"/>
        <c:tickLblPos val="nextTo"/>
        <c:crossAx val="8758105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ru-RU"/>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gradFill rotWithShape="1">
              <a:gsLst>
                <a:gs pos="0">
                  <a:schemeClr val="accent6">
                    <a:shade val="51000"/>
                    <a:satMod val="130000"/>
                  </a:schemeClr>
                </a:gs>
                <a:gs pos="80000">
                  <a:schemeClr val="accent6">
                    <a:shade val="93000"/>
                    <a:satMod val="130000"/>
                  </a:schemeClr>
                </a:gs>
                <a:gs pos="100000">
                  <a:schemeClr val="accent6">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Pt>
            <c:idx val="0"/>
            <c:invertIfNegative val="0"/>
            <c:bubble3D val="0"/>
            <c:spPr>
              <a:solidFill>
                <a:srgbClr val="00B05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1-9B12-4B12-AE02-25DEF41B112C}"/>
              </c:ext>
            </c:extLst>
          </c:dPt>
          <c:dPt>
            <c:idx val="2"/>
            <c:invertIfNegative val="0"/>
            <c:bubble3D val="0"/>
            <c:spPr>
              <a:solidFill>
                <a:srgbClr val="FF000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3-9B12-4B12-AE02-25DEF41B112C}"/>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ru-RU"/>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Лист8!$I$1:$I$3</c:f>
              <c:strCache>
                <c:ptCount val="3"/>
                <c:pt idx="0">
                  <c:v>ГБПОУ НАО «Нарьян-Марский социально-гуманитарный колледж имени И.П. Выучейского»</c:v>
                </c:pt>
                <c:pt idx="1">
                  <c:v>ГБПОУ НАО «Ненецкий аграрно-экономический техникум им. В.Г. Волкова»</c:v>
                </c:pt>
                <c:pt idx="2">
                  <c:v>ГБПОУ НАО «Ненецкое профессиональное училище»</c:v>
                </c:pt>
              </c:strCache>
            </c:strRef>
          </c:cat>
          <c:val>
            <c:numRef>
              <c:f>Лист8!$J$1:$J$3</c:f>
              <c:numCache>
                <c:formatCode>General</c:formatCode>
                <c:ptCount val="3"/>
                <c:pt idx="0">
                  <c:v>137.84</c:v>
                </c:pt>
                <c:pt idx="1">
                  <c:v>133.94999999999999</c:v>
                </c:pt>
                <c:pt idx="2">
                  <c:v>122.41</c:v>
                </c:pt>
              </c:numCache>
            </c:numRef>
          </c:val>
          <c:extLst xmlns:c16r2="http://schemas.microsoft.com/office/drawing/2015/06/chart">
            <c:ext xmlns:c16="http://schemas.microsoft.com/office/drawing/2014/chart" uri="{C3380CC4-5D6E-409C-BE32-E72D297353CC}">
              <c16:uniqueId val="{00000004-9B12-4B12-AE02-25DEF41B112C}"/>
            </c:ext>
          </c:extLst>
        </c:ser>
        <c:dLbls>
          <c:showLegendKey val="0"/>
          <c:showVal val="0"/>
          <c:showCatName val="0"/>
          <c:showSerName val="0"/>
          <c:showPercent val="0"/>
          <c:showBubbleSize val="0"/>
        </c:dLbls>
        <c:gapWidth val="115"/>
        <c:overlap val="-20"/>
        <c:axId val="87641472"/>
        <c:axId val="88867968"/>
      </c:barChart>
      <c:catAx>
        <c:axId val="87641472"/>
        <c:scaling>
          <c:orientation val="maxMin"/>
        </c:scaling>
        <c:delete val="0"/>
        <c:axPos val="l"/>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1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ru-RU"/>
          </a:p>
        </c:txPr>
        <c:crossAx val="88867968"/>
        <c:crosses val="autoZero"/>
        <c:auto val="1"/>
        <c:lblAlgn val="ctr"/>
        <c:lblOffset val="100"/>
        <c:noMultiLvlLbl val="0"/>
      </c:catAx>
      <c:valAx>
        <c:axId val="88867968"/>
        <c:scaling>
          <c:orientation val="minMax"/>
        </c:scaling>
        <c:delete val="1"/>
        <c:axPos val="t"/>
        <c:numFmt formatCode="General" sourceLinked="1"/>
        <c:majorTickMark val="none"/>
        <c:minorTickMark val="none"/>
        <c:tickLblPos val="nextTo"/>
        <c:crossAx val="8764147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ru-RU"/>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ru-RU"/>
              <a:t>ГБУ ДО НАО «Дворец спорта «Норд»</a:t>
            </a:r>
          </a:p>
        </c:rich>
      </c:tx>
      <c:layout>
        <c:manualLayout>
          <c:xMode val="edge"/>
          <c:yMode val="edge"/>
          <c:x val="0.15859011373578302"/>
          <c:y val="0.17592592592592593"/>
        </c:manualLayout>
      </c:layout>
      <c:overlay val="0"/>
      <c:spPr>
        <a:noFill/>
        <a:ln>
          <a:noFill/>
        </a:ln>
        <a:effectLst/>
      </c:spPr>
    </c:title>
    <c:autoTitleDeleted val="0"/>
    <c:plotArea>
      <c:layout/>
      <c:barChart>
        <c:barDir val="bar"/>
        <c:grouping val="clustered"/>
        <c:varyColors val="0"/>
        <c:ser>
          <c:idx val="0"/>
          <c:order val="0"/>
          <c:tx>
            <c:strRef>
              <c:f>Лист8!$B$13</c:f>
              <c:strCache>
                <c:ptCount val="1"/>
                <c:pt idx="0">
                  <c:v>ГБУ ДО НАО «Дворец спорта «Норд»</c:v>
                </c:pt>
              </c:strCache>
            </c:strRef>
          </c:tx>
          <c:spPr>
            <a:gradFill rotWithShape="1">
              <a:gsLst>
                <a:gs pos="0">
                  <a:schemeClr val="accent6">
                    <a:shade val="51000"/>
                    <a:satMod val="130000"/>
                  </a:schemeClr>
                </a:gs>
                <a:gs pos="80000">
                  <a:schemeClr val="accent6">
                    <a:shade val="93000"/>
                    <a:satMod val="130000"/>
                  </a:schemeClr>
                </a:gs>
                <a:gs pos="100000">
                  <a:schemeClr val="accent6">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Lbls>
            <c:spPr>
              <a:noFill/>
              <a:ln>
                <a:noFill/>
              </a:ln>
              <a:effectLst/>
            </c:spPr>
            <c:txPr>
              <a:bodyPr rot="0" spcFirstLastPara="1" vertOverflow="ellipsis" vert="horz" wrap="square" anchor="ctr" anchorCtr="1"/>
              <a:lstStyle/>
              <a:p>
                <a:pPr>
                  <a:defRPr sz="12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ru-RU"/>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Лист8!$C$13</c:f>
              <c:numCache>
                <c:formatCode>General</c:formatCode>
                <c:ptCount val="1"/>
                <c:pt idx="0">
                  <c:v>128.35</c:v>
                </c:pt>
              </c:numCache>
            </c:numRef>
          </c:val>
          <c:extLst xmlns:c16r2="http://schemas.microsoft.com/office/drawing/2015/06/chart">
            <c:ext xmlns:c16="http://schemas.microsoft.com/office/drawing/2014/chart" uri="{C3380CC4-5D6E-409C-BE32-E72D297353CC}">
              <c16:uniqueId val="{00000000-AA8A-4DF8-94BC-5DE3567BE37E}"/>
            </c:ext>
          </c:extLst>
        </c:ser>
        <c:dLbls>
          <c:dLblPos val="outEnd"/>
          <c:showLegendKey val="0"/>
          <c:showVal val="1"/>
          <c:showCatName val="0"/>
          <c:showSerName val="0"/>
          <c:showPercent val="0"/>
          <c:showBubbleSize val="0"/>
        </c:dLbls>
        <c:gapWidth val="115"/>
        <c:overlap val="-20"/>
        <c:axId val="88875776"/>
        <c:axId val="88910464"/>
      </c:barChart>
      <c:catAx>
        <c:axId val="88875776"/>
        <c:scaling>
          <c:orientation val="minMax"/>
        </c:scaling>
        <c:delete val="1"/>
        <c:axPos val="l"/>
        <c:numFmt formatCode="General" sourceLinked="1"/>
        <c:majorTickMark val="none"/>
        <c:minorTickMark val="none"/>
        <c:tickLblPos val="nextTo"/>
        <c:crossAx val="88910464"/>
        <c:crosses val="autoZero"/>
        <c:auto val="1"/>
        <c:lblAlgn val="ctr"/>
        <c:lblOffset val="100"/>
        <c:noMultiLvlLbl val="0"/>
      </c:catAx>
      <c:valAx>
        <c:axId val="88910464"/>
        <c:scaling>
          <c:orientation val="minMax"/>
        </c:scaling>
        <c:delete val="1"/>
        <c:axPos val="b"/>
        <c:numFmt formatCode="General" sourceLinked="1"/>
        <c:majorTickMark val="none"/>
        <c:minorTickMark val="none"/>
        <c:tickLblPos val="nextTo"/>
        <c:crossAx val="88875776"/>
        <c:crosses val="autoZero"/>
        <c:crossBetween val="between"/>
      </c:valAx>
      <c:spPr>
        <a:noFill/>
        <a:ln>
          <a:noFill/>
        </a:ln>
        <a:effectLst/>
      </c:spPr>
    </c:plotArea>
    <c:plotVisOnly val="1"/>
    <c:dispBlanksAs val="gap"/>
    <c:showDLblsOverMax val="0"/>
  </c:chart>
  <c:spPr>
    <a:noFill/>
    <a:ln>
      <a:noFill/>
    </a:ln>
    <a:effectLst/>
  </c:spPr>
  <c:txPr>
    <a:bodyPr/>
    <a:lstStyle/>
    <a:p>
      <a:pPr>
        <a:defRPr>
          <a:solidFill>
            <a:sysClr val="windowText" lastClr="000000"/>
          </a:solidFill>
        </a:defRPr>
      </a:pPr>
      <a:endParaRPr lang="ru-RU"/>
    </a:p>
  </c:txPr>
  <c:externalData r:id="rId2">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2.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3.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4.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5.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6.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7.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8.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9.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37E307C8-0468-4028-9ABA-0799CAD0B30C}" type="datetimeFigureOut">
              <a:rPr lang="ru-RU" smtClean="0"/>
              <a:pPr/>
              <a:t>27.12.2018</a:t>
            </a:fld>
            <a:endParaRPr lang="ru-RU" dirty="0"/>
          </a:p>
        </p:txBody>
      </p:sp>
      <p:sp>
        <p:nvSpPr>
          <p:cNvPr id="4" name="Образ слайда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154AD3D3-FED7-4F60-A386-14A366991EF2}" type="slidenum">
              <a:rPr lang="ru-RU" smtClean="0"/>
              <a:pPr/>
              <a:t>‹#›</a:t>
            </a:fld>
            <a:endParaRPr lang="ru-RU" dirty="0"/>
          </a:p>
        </p:txBody>
      </p:sp>
    </p:spTree>
    <p:extLst>
      <p:ext uri="{BB962C8B-B14F-4D97-AF65-F5344CB8AC3E}">
        <p14:creationId xmlns:p14="http://schemas.microsoft.com/office/powerpoint/2010/main" val="246891727"/>
      </p:ext>
    </p:extLst>
  </p:cSld>
  <p:clrMap bg1="lt1" tx1="dk1" bg2="lt2" tx2="dk2" accent1="accent1" accent2="accent2" accent3="accent3" accent4="accent4" accent5="accent5" accent6="accent6" hlink="hlink" folHlink="folHlink"/>
  <p:notesStyle>
    <a:lvl1pPr marL="0" algn="l" defTabSz="1072761" rtl="0" eaLnBrk="1" latinLnBrk="0" hangingPunct="1">
      <a:defRPr sz="1383" kern="1200">
        <a:solidFill>
          <a:schemeClr val="tx1"/>
        </a:solidFill>
        <a:latin typeface="+mn-lt"/>
        <a:ea typeface="+mn-ea"/>
        <a:cs typeface="+mn-cs"/>
      </a:defRPr>
    </a:lvl1pPr>
    <a:lvl2pPr marL="536380" algn="l" defTabSz="1072761" rtl="0" eaLnBrk="1" latinLnBrk="0" hangingPunct="1">
      <a:defRPr sz="1383" kern="1200">
        <a:solidFill>
          <a:schemeClr val="tx1"/>
        </a:solidFill>
        <a:latin typeface="+mn-lt"/>
        <a:ea typeface="+mn-ea"/>
        <a:cs typeface="+mn-cs"/>
      </a:defRPr>
    </a:lvl2pPr>
    <a:lvl3pPr marL="1072761" algn="l" defTabSz="1072761" rtl="0" eaLnBrk="1" latinLnBrk="0" hangingPunct="1">
      <a:defRPr sz="1383" kern="1200">
        <a:solidFill>
          <a:schemeClr val="tx1"/>
        </a:solidFill>
        <a:latin typeface="+mn-lt"/>
        <a:ea typeface="+mn-ea"/>
        <a:cs typeface="+mn-cs"/>
      </a:defRPr>
    </a:lvl3pPr>
    <a:lvl4pPr marL="1609141" algn="l" defTabSz="1072761" rtl="0" eaLnBrk="1" latinLnBrk="0" hangingPunct="1">
      <a:defRPr sz="1383" kern="1200">
        <a:solidFill>
          <a:schemeClr val="tx1"/>
        </a:solidFill>
        <a:latin typeface="+mn-lt"/>
        <a:ea typeface="+mn-ea"/>
        <a:cs typeface="+mn-cs"/>
      </a:defRPr>
    </a:lvl4pPr>
    <a:lvl5pPr marL="2145520" algn="l" defTabSz="1072761" rtl="0" eaLnBrk="1" latinLnBrk="0" hangingPunct="1">
      <a:defRPr sz="1383" kern="1200">
        <a:solidFill>
          <a:schemeClr val="tx1"/>
        </a:solidFill>
        <a:latin typeface="+mn-lt"/>
        <a:ea typeface="+mn-ea"/>
        <a:cs typeface="+mn-cs"/>
      </a:defRPr>
    </a:lvl5pPr>
    <a:lvl6pPr marL="2681902" algn="l" defTabSz="1072761" rtl="0" eaLnBrk="1" latinLnBrk="0" hangingPunct="1">
      <a:defRPr sz="1383" kern="1200">
        <a:solidFill>
          <a:schemeClr val="tx1"/>
        </a:solidFill>
        <a:latin typeface="+mn-lt"/>
        <a:ea typeface="+mn-ea"/>
        <a:cs typeface="+mn-cs"/>
      </a:defRPr>
    </a:lvl6pPr>
    <a:lvl7pPr marL="3218282" algn="l" defTabSz="1072761" rtl="0" eaLnBrk="1" latinLnBrk="0" hangingPunct="1">
      <a:defRPr sz="1383" kern="1200">
        <a:solidFill>
          <a:schemeClr val="tx1"/>
        </a:solidFill>
        <a:latin typeface="+mn-lt"/>
        <a:ea typeface="+mn-ea"/>
        <a:cs typeface="+mn-cs"/>
      </a:defRPr>
    </a:lvl7pPr>
    <a:lvl8pPr marL="3754661" algn="l" defTabSz="1072761" rtl="0" eaLnBrk="1" latinLnBrk="0" hangingPunct="1">
      <a:defRPr sz="1383" kern="1200">
        <a:solidFill>
          <a:schemeClr val="tx1"/>
        </a:solidFill>
        <a:latin typeface="+mn-lt"/>
        <a:ea typeface="+mn-ea"/>
        <a:cs typeface="+mn-cs"/>
      </a:defRPr>
    </a:lvl8pPr>
    <a:lvl9pPr marL="4291043" algn="l" defTabSz="1072761" rtl="0" eaLnBrk="1" latinLnBrk="0" hangingPunct="1">
      <a:defRPr sz="1383"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54AD3D3-FED7-4F60-A386-14A366991EF2}" type="slidenum">
              <a:rPr lang="ru-RU" smtClean="0"/>
              <a:pPr/>
              <a:t>1</a:t>
            </a:fld>
            <a:endParaRPr lang="ru-RU" dirty="0"/>
          </a:p>
        </p:txBody>
      </p:sp>
    </p:spTree>
    <p:extLst>
      <p:ext uri="{BB962C8B-B14F-4D97-AF65-F5344CB8AC3E}">
        <p14:creationId xmlns:p14="http://schemas.microsoft.com/office/powerpoint/2010/main" val="4174632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2</a:t>
            </a:fld>
            <a:endParaRPr lang="ru-RU" dirty="0">
              <a:solidFill>
                <a:prstClr val="black"/>
              </a:solidFill>
            </a:endParaRPr>
          </a:p>
        </p:txBody>
      </p:sp>
    </p:spTree>
    <p:extLst>
      <p:ext uri="{BB962C8B-B14F-4D97-AF65-F5344CB8AC3E}">
        <p14:creationId xmlns:p14="http://schemas.microsoft.com/office/powerpoint/2010/main" val="3603890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3</a:t>
            </a:fld>
            <a:endParaRPr lang="ru-RU" dirty="0">
              <a:solidFill>
                <a:prstClr val="black"/>
              </a:solidFill>
            </a:endParaRPr>
          </a:p>
        </p:txBody>
      </p:sp>
    </p:spTree>
    <p:extLst>
      <p:ext uri="{BB962C8B-B14F-4D97-AF65-F5344CB8AC3E}">
        <p14:creationId xmlns:p14="http://schemas.microsoft.com/office/powerpoint/2010/main" val="473087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4</a:t>
            </a:fld>
            <a:endParaRPr lang="ru-RU" dirty="0">
              <a:solidFill>
                <a:prstClr val="black"/>
              </a:solidFill>
            </a:endParaRPr>
          </a:p>
        </p:txBody>
      </p:sp>
    </p:spTree>
    <p:extLst>
      <p:ext uri="{BB962C8B-B14F-4D97-AF65-F5344CB8AC3E}">
        <p14:creationId xmlns:p14="http://schemas.microsoft.com/office/powerpoint/2010/main" val="17013380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5</a:t>
            </a:fld>
            <a:endParaRPr lang="ru-RU" dirty="0">
              <a:solidFill>
                <a:prstClr val="black"/>
              </a:solidFill>
            </a:endParaRPr>
          </a:p>
        </p:txBody>
      </p:sp>
    </p:spTree>
    <p:extLst>
      <p:ext uri="{BB962C8B-B14F-4D97-AF65-F5344CB8AC3E}">
        <p14:creationId xmlns:p14="http://schemas.microsoft.com/office/powerpoint/2010/main" val="18649323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6</a:t>
            </a:fld>
            <a:endParaRPr lang="ru-RU" dirty="0">
              <a:solidFill>
                <a:prstClr val="black"/>
              </a:solidFill>
            </a:endParaRPr>
          </a:p>
        </p:txBody>
      </p:sp>
    </p:spTree>
    <p:extLst>
      <p:ext uri="{BB962C8B-B14F-4D97-AF65-F5344CB8AC3E}">
        <p14:creationId xmlns:p14="http://schemas.microsoft.com/office/powerpoint/2010/main" val="1590310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7</a:t>
            </a:fld>
            <a:endParaRPr lang="ru-RU" dirty="0">
              <a:solidFill>
                <a:prstClr val="black"/>
              </a:solidFill>
            </a:endParaRPr>
          </a:p>
        </p:txBody>
      </p:sp>
    </p:spTree>
    <p:extLst>
      <p:ext uri="{BB962C8B-B14F-4D97-AF65-F5344CB8AC3E}">
        <p14:creationId xmlns:p14="http://schemas.microsoft.com/office/powerpoint/2010/main" val="32472367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8</a:t>
            </a:fld>
            <a:endParaRPr lang="ru-RU" dirty="0">
              <a:solidFill>
                <a:prstClr val="black"/>
              </a:solidFill>
            </a:endParaRPr>
          </a:p>
        </p:txBody>
      </p:sp>
    </p:spTree>
    <p:extLst>
      <p:ext uri="{BB962C8B-B14F-4D97-AF65-F5344CB8AC3E}">
        <p14:creationId xmlns:p14="http://schemas.microsoft.com/office/powerpoint/2010/main" val="11471781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9</a:t>
            </a:fld>
            <a:endParaRPr lang="ru-RU" dirty="0">
              <a:solidFill>
                <a:prstClr val="black"/>
              </a:solidFill>
            </a:endParaRPr>
          </a:p>
        </p:txBody>
      </p:sp>
    </p:spTree>
    <p:extLst>
      <p:ext uri="{BB962C8B-B14F-4D97-AF65-F5344CB8AC3E}">
        <p14:creationId xmlns:p14="http://schemas.microsoft.com/office/powerpoint/2010/main" val="38890987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10</a:t>
            </a:fld>
            <a:endParaRPr lang="ru-RU" dirty="0">
              <a:solidFill>
                <a:prstClr val="black"/>
              </a:solidFill>
            </a:endParaRPr>
          </a:p>
        </p:txBody>
      </p:sp>
    </p:spTree>
    <p:extLst>
      <p:ext uri="{BB962C8B-B14F-4D97-AF65-F5344CB8AC3E}">
        <p14:creationId xmlns:p14="http://schemas.microsoft.com/office/powerpoint/2010/main" val="25269168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11</a:t>
            </a:fld>
            <a:endParaRPr lang="ru-RU" dirty="0">
              <a:solidFill>
                <a:prstClr val="black"/>
              </a:solidFill>
            </a:endParaRPr>
          </a:p>
        </p:txBody>
      </p:sp>
    </p:spTree>
    <p:extLst>
      <p:ext uri="{BB962C8B-B14F-4D97-AF65-F5344CB8AC3E}">
        <p14:creationId xmlns:p14="http://schemas.microsoft.com/office/powerpoint/2010/main" val="40493938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12</a:t>
            </a:fld>
            <a:endParaRPr lang="ru-RU" dirty="0">
              <a:solidFill>
                <a:prstClr val="black"/>
              </a:solidFill>
            </a:endParaRPr>
          </a:p>
        </p:txBody>
      </p:sp>
    </p:spTree>
    <p:extLst>
      <p:ext uri="{BB962C8B-B14F-4D97-AF65-F5344CB8AC3E}">
        <p14:creationId xmlns:p14="http://schemas.microsoft.com/office/powerpoint/2010/main" val="4199445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13</a:t>
            </a:fld>
            <a:endParaRPr lang="ru-RU" dirty="0">
              <a:solidFill>
                <a:prstClr val="black"/>
              </a:solidFill>
            </a:endParaRPr>
          </a:p>
        </p:txBody>
      </p:sp>
    </p:spTree>
    <p:extLst>
      <p:ext uri="{BB962C8B-B14F-4D97-AF65-F5344CB8AC3E}">
        <p14:creationId xmlns:p14="http://schemas.microsoft.com/office/powerpoint/2010/main" val="4584099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14</a:t>
            </a:fld>
            <a:endParaRPr lang="ru-RU" dirty="0">
              <a:solidFill>
                <a:prstClr val="black"/>
              </a:solidFill>
            </a:endParaRPr>
          </a:p>
        </p:txBody>
      </p:sp>
    </p:spTree>
    <p:extLst>
      <p:ext uri="{BB962C8B-B14F-4D97-AF65-F5344CB8AC3E}">
        <p14:creationId xmlns:p14="http://schemas.microsoft.com/office/powerpoint/2010/main" val="35502650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15</a:t>
            </a:fld>
            <a:endParaRPr lang="ru-RU" dirty="0">
              <a:solidFill>
                <a:prstClr val="black"/>
              </a:solidFill>
            </a:endParaRPr>
          </a:p>
        </p:txBody>
      </p:sp>
    </p:spTree>
    <p:extLst>
      <p:ext uri="{BB962C8B-B14F-4D97-AF65-F5344CB8AC3E}">
        <p14:creationId xmlns:p14="http://schemas.microsoft.com/office/powerpoint/2010/main" val="18363681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16</a:t>
            </a:fld>
            <a:endParaRPr lang="ru-RU" dirty="0">
              <a:solidFill>
                <a:prstClr val="black"/>
              </a:solidFill>
            </a:endParaRPr>
          </a:p>
        </p:txBody>
      </p:sp>
    </p:spTree>
    <p:extLst>
      <p:ext uri="{BB962C8B-B14F-4D97-AF65-F5344CB8AC3E}">
        <p14:creationId xmlns:p14="http://schemas.microsoft.com/office/powerpoint/2010/main" val="2737457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17</a:t>
            </a:fld>
            <a:endParaRPr lang="ru-RU" dirty="0">
              <a:solidFill>
                <a:prstClr val="black"/>
              </a:solidFill>
            </a:endParaRPr>
          </a:p>
        </p:txBody>
      </p:sp>
    </p:spTree>
    <p:extLst>
      <p:ext uri="{BB962C8B-B14F-4D97-AF65-F5344CB8AC3E}">
        <p14:creationId xmlns:p14="http://schemas.microsoft.com/office/powerpoint/2010/main" val="17684181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18</a:t>
            </a:fld>
            <a:endParaRPr lang="ru-RU" dirty="0">
              <a:solidFill>
                <a:prstClr val="black"/>
              </a:solidFill>
            </a:endParaRPr>
          </a:p>
        </p:txBody>
      </p:sp>
    </p:spTree>
    <p:extLst>
      <p:ext uri="{BB962C8B-B14F-4D97-AF65-F5344CB8AC3E}">
        <p14:creationId xmlns:p14="http://schemas.microsoft.com/office/powerpoint/2010/main" val="23544115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19</a:t>
            </a:fld>
            <a:endParaRPr lang="ru-RU" dirty="0">
              <a:solidFill>
                <a:prstClr val="black"/>
              </a:solidFill>
            </a:endParaRPr>
          </a:p>
        </p:txBody>
      </p:sp>
    </p:spTree>
    <p:extLst>
      <p:ext uri="{BB962C8B-B14F-4D97-AF65-F5344CB8AC3E}">
        <p14:creationId xmlns:p14="http://schemas.microsoft.com/office/powerpoint/2010/main" val="17251526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20</a:t>
            </a:fld>
            <a:endParaRPr lang="ru-RU" dirty="0">
              <a:solidFill>
                <a:prstClr val="black"/>
              </a:solidFill>
            </a:endParaRPr>
          </a:p>
        </p:txBody>
      </p:sp>
    </p:spTree>
    <p:extLst>
      <p:ext uri="{BB962C8B-B14F-4D97-AF65-F5344CB8AC3E}">
        <p14:creationId xmlns:p14="http://schemas.microsoft.com/office/powerpoint/2010/main" val="23858957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21</a:t>
            </a:fld>
            <a:endParaRPr lang="ru-RU" dirty="0">
              <a:solidFill>
                <a:prstClr val="black"/>
              </a:solidFill>
            </a:endParaRPr>
          </a:p>
        </p:txBody>
      </p:sp>
    </p:spTree>
    <p:extLst>
      <p:ext uri="{BB962C8B-B14F-4D97-AF65-F5344CB8AC3E}">
        <p14:creationId xmlns:p14="http://schemas.microsoft.com/office/powerpoint/2010/main" val="795940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22</a:t>
            </a:fld>
            <a:endParaRPr lang="ru-RU" dirty="0">
              <a:solidFill>
                <a:prstClr val="black"/>
              </a:solidFill>
            </a:endParaRPr>
          </a:p>
        </p:txBody>
      </p:sp>
    </p:spTree>
    <p:extLst>
      <p:ext uri="{BB962C8B-B14F-4D97-AF65-F5344CB8AC3E}">
        <p14:creationId xmlns:p14="http://schemas.microsoft.com/office/powerpoint/2010/main" val="17432228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42950" y="2130429"/>
            <a:ext cx="8420100" cy="1470026"/>
          </a:xfrm>
        </p:spPr>
        <p:txBody>
          <a:bodyPr/>
          <a:lstStyle/>
          <a:p>
            <a:r>
              <a:rPr lang="ru-RU"/>
              <a:t>Образец заголовка</a:t>
            </a:r>
          </a:p>
        </p:txBody>
      </p:sp>
      <p:sp>
        <p:nvSpPr>
          <p:cNvPr id="3" name="Подзаголовок 2"/>
          <p:cNvSpPr>
            <a:spLocks noGrp="1"/>
          </p:cNvSpPr>
          <p:nvPr>
            <p:ph type="subTitle" idx="1"/>
          </p:nvPr>
        </p:nvSpPr>
        <p:spPr>
          <a:xfrm>
            <a:off x="1485900" y="3886200"/>
            <a:ext cx="6934200" cy="1752600"/>
          </a:xfrm>
        </p:spPr>
        <p:txBody>
          <a:bodyPr/>
          <a:lstStyle>
            <a:lvl1pPr marL="0" indent="0" algn="ctr">
              <a:buNone/>
              <a:defRPr/>
            </a:lvl1pPr>
            <a:lvl2pPr marL="504178" indent="0" algn="ctr">
              <a:buNone/>
              <a:defRPr/>
            </a:lvl2pPr>
            <a:lvl3pPr marL="1008358" indent="0" algn="ctr">
              <a:buNone/>
              <a:defRPr/>
            </a:lvl3pPr>
            <a:lvl4pPr marL="1512536" indent="0" algn="ctr">
              <a:buNone/>
              <a:defRPr/>
            </a:lvl4pPr>
            <a:lvl5pPr marL="2016714" indent="0" algn="ctr">
              <a:buNone/>
              <a:defRPr/>
            </a:lvl5pPr>
            <a:lvl6pPr marL="2520895" indent="0" algn="ctr">
              <a:buNone/>
              <a:defRPr/>
            </a:lvl6pPr>
            <a:lvl7pPr marL="3025073" indent="0" algn="ctr">
              <a:buNone/>
              <a:defRPr/>
            </a:lvl7pPr>
            <a:lvl8pPr marL="3529251" indent="0" algn="ctr">
              <a:buNone/>
              <a:defRPr/>
            </a:lvl8pPr>
            <a:lvl9pPr marL="4033431" indent="0" algn="ctr">
              <a:buNone/>
              <a:defRPr/>
            </a:lvl9pPr>
          </a:lstStyle>
          <a:p>
            <a:r>
              <a:rPr lang="ru-RU"/>
              <a:t>Образец подзаголовка</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fld id="{D30A18FC-CB9C-48B4-8F75-61D6A74A8339}" type="slidenum">
              <a:rPr lang="en-US" altLang="ru-RU"/>
              <a:pPr/>
              <a:t>‹#›</a:t>
            </a:fld>
            <a:endParaRPr lang="en-US" altLang="ru-RU" dirty="0"/>
          </a:p>
        </p:txBody>
      </p:sp>
    </p:spTree>
    <p:extLst>
      <p:ext uri="{BB962C8B-B14F-4D97-AF65-F5344CB8AC3E}">
        <p14:creationId xmlns:p14="http://schemas.microsoft.com/office/powerpoint/2010/main" val="38962291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fld id="{00176222-255D-40EB-9DD6-A647BFF09FC1}" type="slidenum">
              <a:rPr lang="en-US" altLang="ru-RU"/>
              <a:pPr/>
              <a:t>‹#›</a:t>
            </a:fld>
            <a:endParaRPr lang="en-US" altLang="ru-RU" dirty="0"/>
          </a:p>
        </p:txBody>
      </p:sp>
    </p:spTree>
    <p:extLst>
      <p:ext uri="{BB962C8B-B14F-4D97-AF65-F5344CB8AC3E}">
        <p14:creationId xmlns:p14="http://schemas.microsoft.com/office/powerpoint/2010/main" val="17234077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82506" y="4406904"/>
            <a:ext cx="8420100" cy="1362074"/>
          </a:xfrm>
        </p:spPr>
        <p:txBody>
          <a:bodyPr anchor="t"/>
          <a:lstStyle>
            <a:lvl1pPr algn="l">
              <a:defRPr sz="4388" b="1" cap="all"/>
            </a:lvl1pPr>
          </a:lstStyle>
          <a:p>
            <a:r>
              <a:rPr lang="ru-RU"/>
              <a:t>Образец заголовка</a:t>
            </a:r>
          </a:p>
        </p:txBody>
      </p:sp>
      <p:sp>
        <p:nvSpPr>
          <p:cNvPr id="3" name="Текст 2"/>
          <p:cNvSpPr>
            <a:spLocks noGrp="1"/>
          </p:cNvSpPr>
          <p:nvPr>
            <p:ph type="body" idx="1"/>
          </p:nvPr>
        </p:nvSpPr>
        <p:spPr>
          <a:xfrm>
            <a:off x="782506" y="2906713"/>
            <a:ext cx="8420100" cy="1500187"/>
          </a:xfrm>
        </p:spPr>
        <p:txBody>
          <a:bodyPr anchor="b"/>
          <a:lstStyle>
            <a:lvl1pPr marL="0" indent="0">
              <a:buNone/>
              <a:defRPr sz="2194"/>
            </a:lvl1pPr>
            <a:lvl2pPr marL="504178" indent="0">
              <a:buNone/>
              <a:defRPr sz="1950"/>
            </a:lvl2pPr>
            <a:lvl3pPr marL="1008358" indent="0">
              <a:buNone/>
              <a:defRPr sz="1788"/>
            </a:lvl3pPr>
            <a:lvl4pPr marL="1512536" indent="0">
              <a:buNone/>
              <a:defRPr sz="1544"/>
            </a:lvl4pPr>
            <a:lvl5pPr marL="2016714" indent="0">
              <a:buNone/>
              <a:defRPr sz="1544"/>
            </a:lvl5pPr>
            <a:lvl6pPr marL="2520895" indent="0">
              <a:buNone/>
              <a:defRPr sz="1544"/>
            </a:lvl6pPr>
            <a:lvl7pPr marL="3025073" indent="0">
              <a:buNone/>
              <a:defRPr sz="1544"/>
            </a:lvl7pPr>
            <a:lvl8pPr marL="3529251" indent="0">
              <a:buNone/>
              <a:defRPr sz="1544"/>
            </a:lvl8pPr>
            <a:lvl9pPr marL="4033431" indent="0">
              <a:buNone/>
              <a:defRPr sz="1544"/>
            </a:lvl9pPr>
          </a:lstStyle>
          <a:p>
            <a:pPr lvl="0"/>
            <a:r>
              <a:rPr lang="ru-RU"/>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fld id="{09CDFFE2-EC41-4CF5-B26D-554CB62A5E5B}" type="slidenum">
              <a:rPr lang="en-US" altLang="ru-RU"/>
              <a:pPr/>
              <a:t>‹#›</a:t>
            </a:fld>
            <a:endParaRPr lang="en-US" altLang="ru-RU" dirty="0"/>
          </a:p>
        </p:txBody>
      </p:sp>
    </p:spTree>
    <p:extLst>
      <p:ext uri="{BB962C8B-B14F-4D97-AF65-F5344CB8AC3E}">
        <p14:creationId xmlns:p14="http://schemas.microsoft.com/office/powerpoint/2010/main" val="2966618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495301" y="1600204"/>
            <a:ext cx="4375150" cy="4525963"/>
          </a:xfrm>
        </p:spPr>
        <p:txBody>
          <a:bodyPr/>
          <a:lstStyle>
            <a:lvl1pPr>
              <a:defRPr sz="3088"/>
            </a:lvl1pPr>
            <a:lvl2pPr>
              <a:defRPr sz="2682"/>
            </a:lvl2pPr>
            <a:lvl3pPr>
              <a:defRPr sz="2194"/>
            </a:lvl3pPr>
            <a:lvl4pPr>
              <a:defRPr sz="1950"/>
            </a:lvl4pPr>
            <a:lvl5pPr>
              <a:defRPr sz="1950"/>
            </a:lvl5pPr>
            <a:lvl6pPr>
              <a:defRPr sz="1950"/>
            </a:lvl6pPr>
            <a:lvl7pPr>
              <a:defRPr sz="1950"/>
            </a:lvl7pPr>
            <a:lvl8pPr>
              <a:defRPr sz="1950"/>
            </a:lvl8pPr>
            <a:lvl9pPr>
              <a:defRPr sz="195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5035550" y="1600204"/>
            <a:ext cx="4375150" cy="4525963"/>
          </a:xfrm>
        </p:spPr>
        <p:txBody>
          <a:bodyPr/>
          <a:lstStyle>
            <a:lvl1pPr>
              <a:defRPr sz="3088"/>
            </a:lvl1pPr>
            <a:lvl2pPr>
              <a:defRPr sz="2682"/>
            </a:lvl2pPr>
            <a:lvl3pPr>
              <a:defRPr sz="2194"/>
            </a:lvl3pPr>
            <a:lvl4pPr>
              <a:defRPr sz="1950"/>
            </a:lvl4pPr>
            <a:lvl5pPr>
              <a:defRPr sz="1950"/>
            </a:lvl5pPr>
            <a:lvl6pPr>
              <a:defRPr sz="1950"/>
            </a:lvl6pPr>
            <a:lvl7pPr>
              <a:defRPr sz="1950"/>
            </a:lvl7pPr>
            <a:lvl8pPr>
              <a:defRPr sz="1950"/>
            </a:lvl8pPr>
            <a:lvl9pPr>
              <a:defRPr sz="195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fld id="{3BA0DCD8-C13C-4490-97D7-F7E5D7435651}" type="slidenum">
              <a:rPr lang="en-US" altLang="ru-RU"/>
              <a:pPr/>
              <a:t>‹#›</a:t>
            </a:fld>
            <a:endParaRPr lang="en-US" altLang="ru-RU" dirty="0"/>
          </a:p>
        </p:txBody>
      </p:sp>
    </p:spTree>
    <p:extLst>
      <p:ext uri="{BB962C8B-B14F-4D97-AF65-F5344CB8AC3E}">
        <p14:creationId xmlns:p14="http://schemas.microsoft.com/office/powerpoint/2010/main" val="1366718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95300" y="1535117"/>
            <a:ext cx="4376870" cy="639763"/>
          </a:xfrm>
        </p:spPr>
        <p:txBody>
          <a:bodyPr anchor="b"/>
          <a:lstStyle>
            <a:lvl1pPr marL="0" indent="0">
              <a:buNone/>
              <a:defRPr sz="2682" b="1"/>
            </a:lvl1pPr>
            <a:lvl2pPr marL="504178" indent="0">
              <a:buNone/>
              <a:defRPr sz="2194" b="1"/>
            </a:lvl2pPr>
            <a:lvl3pPr marL="1008358" indent="0">
              <a:buNone/>
              <a:defRPr sz="1950" b="1"/>
            </a:lvl3pPr>
            <a:lvl4pPr marL="1512536" indent="0">
              <a:buNone/>
              <a:defRPr sz="1788" b="1"/>
            </a:lvl4pPr>
            <a:lvl5pPr marL="2016714" indent="0">
              <a:buNone/>
              <a:defRPr sz="1788" b="1"/>
            </a:lvl5pPr>
            <a:lvl6pPr marL="2520895" indent="0">
              <a:buNone/>
              <a:defRPr sz="1788" b="1"/>
            </a:lvl6pPr>
            <a:lvl7pPr marL="3025073" indent="0">
              <a:buNone/>
              <a:defRPr sz="1788" b="1"/>
            </a:lvl7pPr>
            <a:lvl8pPr marL="3529251" indent="0">
              <a:buNone/>
              <a:defRPr sz="1788" b="1"/>
            </a:lvl8pPr>
            <a:lvl9pPr marL="4033431" indent="0">
              <a:buNone/>
              <a:defRPr sz="1788" b="1"/>
            </a:lvl9pPr>
          </a:lstStyle>
          <a:p>
            <a:pPr lvl="0"/>
            <a:r>
              <a:rPr lang="ru-RU"/>
              <a:t>Образец текста</a:t>
            </a:r>
          </a:p>
        </p:txBody>
      </p:sp>
      <p:sp>
        <p:nvSpPr>
          <p:cNvPr id="4" name="Объект 3"/>
          <p:cNvSpPr>
            <a:spLocks noGrp="1"/>
          </p:cNvSpPr>
          <p:nvPr>
            <p:ph sz="half" idx="2"/>
          </p:nvPr>
        </p:nvSpPr>
        <p:spPr>
          <a:xfrm>
            <a:off x="495300" y="2174875"/>
            <a:ext cx="4376870" cy="3951288"/>
          </a:xfrm>
        </p:spPr>
        <p:txBody>
          <a:bodyPr/>
          <a:lstStyle>
            <a:lvl1pPr>
              <a:defRPr sz="2682"/>
            </a:lvl1pPr>
            <a:lvl2pPr>
              <a:defRPr sz="2194"/>
            </a:lvl2pPr>
            <a:lvl3pPr>
              <a:defRPr sz="1950"/>
            </a:lvl3pPr>
            <a:lvl4pPr>
              <a:defRPr sz="1788"/>
            </a:lvl4pPr>
            <a:lvl5pPr>
              <a:defRPr sz="1788"/>
            </a:lvl5pPr>
            <a:lvl6pPr>
              <a:defRPr sz="1788"/>
            </a:lvl6pPr>
            <a:lvl7pPr>
              <a:defRPr sz="1788"/>
            </a:lvl7pPr>
            <a:lvl8pPr>
              <a:defRPr sz="1788"/>
            </a:lvl8pPr>
            <a:lvl9pPr>
              <a:defRPr sz="1788"/>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5032116" y="1535117"/>
            <a:ext cx="4378590" cy="639763"/>
          </a:xfrm>
        </p:spPr>
        <p:txBody>
          <a:bodyPr anchor="b"/>
          <a:lstStyle>
            <a:lvl1pPr marL="0" indent="0">
              <a:buNone/>
              <a:defRPr sz="2682" b="1"/>
            </a:lvl1pPr>
            <a:lvl2pPr marL="504178" indent="0">
              <a:buNone/>
              <a:defRPr sz="2194" b="1"/>
            </a:lvl2pPr>
            <a:lvl3pPr marL="1008358" indent="0">
              <a:buNone/>
              <a:defRPr sz="1950" b="1"/>
            </a:lvl3pPr>
            <a:lvl4pPr marL="1512536" indent="0">
              <a:buNone/>
              <a:defRPr sz="1788" b="1"/>
            </a:lvl4pPr>
            <a:lvl5pPr marL="2016714" indent="0">
              <a:buNone/>
              <a:defRPr sz="1788" b="1"/>
            </a:lvl5pPr>
            <a:lvl6pPr marL="2520895" indent="0">
              <a:buNone/>
              <a:defRPr sz="1788" b="1"/>
            </a:lvl6pPr>
            <a:lvl7pPr marL="3025073" indent="0">
              <a:buNone/>
              <a:defRPr sz="1788" b="1"/>
            </a:lvl7pPr>
            <a:lvl8pPr marL="3529251" indent="0">
              <a:buNone/>
              <a:defRPr sz="1788" b="1"/>
            </a:lvl8pPr>
            <a:lvl9pPr marL="4033431" indent="0">
              <a:buNone/>
              <a:defRPr sz="1788" b="1"/>
            </a:lvl9pPr>
          </a:lstStyle>
          <a:p>
            <a:pPr lvl="0"/>
            <a:r>
              <a:rPr lang="ru-RU"/>
              <a:t>Образец текста</a:t>
            </a:r>
          </a:p>
        </p:txBody>
      </p:sp>
      <p:sp>
        <p:nvSpPr>
          <p:cNvPr id="6" name="Объект 5"/>
          <p:cNvSpPr>
            <a:spLocks noGrp="1"/>
          </p:cNvSpPr>
          <p:nvPr>
            <p:ph sz="quarter" idx="4"/>
          </p:nvPr>
        </p:nvSpPr>
        <p:spPr>
          <a:xfrm>
            <a:off x="5032116" y="2174875"/>
            <a:ext cx="4378590" cy="3951288"/>
          </a:xfrm>
        </p:spPr>
        <p:txBody>
          <a:bodyPr/>
          <a:lstStyle>
            <a:lvl1pPr>
              <a:defRPr sz="2682"/>
            </a:lvl1pPr>
            <a:lvl2pPr>
              <a:defRPr sz="2194"/>
            </a:lvl2pPr>
            <a:lvl3pPr>
              <a:defRPr sz="1950"/>
            </a:lvl3pPr>
            <a:lvl4pPr>
              <a:defRPr sz="1788"/>
            </a:lvl4pPr>
            <a:lvl5pPr>
              <a:defRPr sz="1788"/>
            </a:lvl5pPr>
            <a:lvl6pPr>
              <a:defRPr sz="1788"/>
            </a:lvl6pPr>
            <a:lvl7pPr>
              <a:defRPr sz="1788"/>
            </a:lvl7pPr>
            <a:lvl8pPr>
              <a:defRPr sz="1788"/>
            </a:lvl8pPr>
            <a:lvl9pPr>
              <a:defRPr sz="1788"/>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4"/>
          <p:cNvSpPr>
            <a:spLocks noGrp="1" noChangeArrowheads="1"/>
          </p:cNvSpPr>
          <p:nvPr>
            <p:ph type="dt" sz="half" idx="10"/>
          </p:nvPr>
        </p:nvSpPr>
        <p:spPr>
          <a:ln/>
        </p:spPr>
        <p:txBody>
          <a:bodyPr/>
          <a:lstStyle>
            <a:lvl1pPr>
              <a:defRPr/>
            </a:lvl1pPr>
          </a:lstStyle>
          <a:p>
            <a:pPr>
              <a:defRPr/>
            </a:pPr>
            <a:endParaRPr lang="en-US"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6"/>
          <p:cNvSpPr>
            <a:spLocks noGrp="1" noChangeArrowheads="1"/>
          </p:cNvSpPr>
          <p:nvPr>
            <p:ph type="sldNum" sz="quarter" idx="12"/>
          </p:nvPr>
        </p:nvSpPr>
        <p:spPr>
          <a:ln/>
        </p:spPr>
        <p:txBody>
          <a:bodyPr/>
          <a:lstStyle>
            <a:lvl1pPr>
              <a:defRPr/>
            </a:lvl1pPr>
          </a:lstStyle>
          <a:p>
            <a:fld id="{7AFDA70C-6C14-462D-A86C-A946E79F399A}" type="slidenum">
              <a:rPr lang="en-US" altLang="ru-RU"/>
              <a:pPr/>
              <a:t>‹#›</a:t>
            </a:fld>
            <a:endParaRPr lang="en-US" altLang="ru-RU" dirty="0"/>
          </a:p>
        </p:txBody>
      </p:sp>
    </p:spTree>
    <p:extLst>
      <p:ext uri="{BB962C8B-B14F-4D97-AF65-F5344CB8AC3E}">
        <p14:creationId xmlns:p14="http://schemas.microsoft.com/office/powerpoint/2010/main" val="36308171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4"/>
          <p:cNvSpPr>
            <a:spLocks noGrp="1" noChangeArrowheads="1"/>
          </p:cNvSpPr>
          <p:nvPr>
            <p:ph type="dt" sz="half" idx="10"/>
          </p:nvPr>
        </p:nvSpPr>
        <p:spPr>
          <a:ln/>
        </p:spPr>
        <p:txBody>
          <a:bodyPr/>
          <a:lstStyle>
            <a:lvl1pPr>
              <a:defRPr/>
            </a:lvl1pPr>
          </a:lstStyle>
          <a:p>
            <a:pPr>
              <a:defRPr/>
            </a:pPr>
            <a:endParaRPr 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6"/>
          <p:cNvSpPr>
            <a:spLocks noGrp="1" noChangeArrowheads="1"/>
          </p:cNvSpPr>
          <p:nvPr>
            <p:ph type="sldNum" sz="quarter" idx="12"/>
          </p:nvPr>
        </p:nvSpPr>
        <p:spPr>
          <a:ln/>
        </p:spPr>
        <p:txBody>
          <a:bodyPr/>
          <a:lstStyle>
            <a:lvl1pPr>
              <a:defRPr/>
            </a:lvl1pPr>
          </a:lstStyle>
          <a:p>
            <a:fld id="{52A6EBB1-436F-438F-A1EF-20ACAB3F4868}" type="slidenum">
              <a:rPr lang="en-US" altLang="ru-RU"/>
              <a:pPr/>
              <a:t>‹#›</a:t>
            </a:fld>
            <a:endParaRPr lang="en-US" altLang="ru-RU" dirty="0"/>
          </a:p>
        </p:txBody>
      </p:sp>
    </p:spTree>
    <p:extLst>
      <p:ext uri="{BB962C8B-B14F-4D97-AF65-F5344CB8AC3E}">
        <p14:creationId xmlns:p14="http://schemas.microsoft.com/office/powerpoint/2010/main" val="30695743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6"/>
          <p:cNvSpPr>
            <a:spLocks noGrp="1" noChangeArrowheads="1"/>
          </p:cNvSpPr>
          <p:nvPr>
            <p:ph type="sldNum" sz="quarter" idx="12"/>
          </p:nvPr>
        </p:nvSpPr>
        <p:spPr>
          <a:ln/>
        </p:spPr>
        <p:txBody>
          <a:bodyPr/>
          <a:lstStyle>
            <a:lvl1pPr>
              <a:defRPr/>
            </a:lvl1pPr>
          </a:lstStyle>
          <a:p>
            <a:fld id="{04660E3D-4465-45F9-BB40-432F6F55E339}" type="slidenum">
              <a:rPr lang="en-US" altLang="ru-RU"/>
              <a:pPr/>
              <a:t>‹#›</a:t>
            </a:fld>
            <a:endParaRPr lang="en-US" altLang="ru-RU" dirty="0"/>
          </a:p>
        </p:txBody>
      </p:sp>
    </p:spTree>
    <p:extLst>
      <p:ext uri="{BB962C8B-B14F-4D97-AF65-F5344CB8AC3E}">
        <p14:creationId xmlns:p14="http://schemas.microsoft.com/office/powerpoint/2010/main" val="3422544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95306" y="273051"/>
            <a:ext cx="3259006" cy="1162050"/>
          </a:xfrm>
        </p:spPr>
        <p:txBody>
          <a:bodyPr anchor="b"/>
          <a:lstStyle>
            <a:lvl1pPr algn="l">
              <a:defRPr sz="2194" b="1"/>
            </a:lvl1pPr>
          </a:lstStyle>
          <a:p>
            <a:r>
              <a:rPr lang="ru-RU"/>
              <a:t>Образец заголовка</a:t>
            </a:r>
          </a:p>
        </p:txBody>
      </p:sp>
      <p:sp>
        <p:nvSpPr>
          <p:cNvPr id="3" name="Объект 2"/>
          <p:cNvSpPr>
            <a:spLocks noGrp="1"/>
          </p:cNvSpPr>
          <p:nvPr>
            <p:ph idx="1"/>
          </p:nvPr>
        </p:nvSpPr>
        <p:spPr>
          <a:xfrm>
            <a:off x="3872974" y="273055"/>
            <a:ext cx="5537729" cy="5853113"/>
          </a:xfrm>
        </p:spPr>
        <p:txBody>
          <a:bodyPr/>
          <a:lstStyle>
            <a:lvl1pPr>
              <a:defRPr sz="3494"/>
            </a:lvl1pPr>
            <a:lvl2pPr>
              <a:defRPr sz="3088"/>
            </a:lvl2pPr>
            <a:lvl3pPr>
              <a:defRPr sz="2682"/>
            </a:lvl3pPr>
            <a:lvl4pPr>
              <a:defRPr sz="2194"/>
            </a:lvl4pPr>
            <a:lvl5pPr>
              <a:defRPr sz="2194"/>
            </a:lvl5pPr>
            <a:lvl6pPr>
              <a:defRPr sz="2194"/>
            </a:lvl6pPr>
            <a:lvl7pPr>
              <a:defRPr sz="2194"/>
            </a:lvl7pPr>
            <a:lvl8pPr>
              <a:defRPr sz="2194"/>
            </a:lvl8pPr>
            <a:lvl9pPr>
              <a:defRPr sz="2194"/>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95306" y="1435103"/>
            <a:ext cx="3259006" cy="4691063"/>
          </a:xfrm>
        </p:spPr>
        <p:txBody>
          <a:bodyPr/>
          <a:lstStyle>
            <a:lvl1pPr marL="0" indent="0">
              <a:buNone/>
              <a:defRPr sz="1544"/>
            </a:lvl1pPr>
            <a:lvl2pPr marL="504178" indent="0">
              <a:buNone/>
              <a:defRPr sz="1300"/>
            </a:lvl2pPr>
            <a:lvl3pPr marL="1008358" indent="0">
              <a:buNone/>
              <a:defRPr sz="1138"/>
            </a:lvl3pPr>
            <a:lvl4pPr marL="1512536" indent="0">
              <a:buNone/>
              <a:defRPr sz="975"/>
            </a:lvl4pPr>
            <a:lvl5pPr marL="2016714" indent="0">
              <a:buNone/>
              <a:defRPr sz="975"/>
            </a:lvl5pPr>
            <a:lvl6pPr marL="2520895" indent="0">
              <a:buNone/>
              <a:defRPr sz="975"/>
            </a:lvl6pPr>
            <a:lvl7pPr marL="3025073" indent="0">
              <a:buNone/>
              <a:defRPr sz="975"/>
            </a:lvl7pPr>
            <a:lvl8pPr marL="3529251" indent="0">
              <a:buNone/>
              <a:defRPr sz="975"/>
            </a:lvl8pPr>
            <a:lvl9pPr marL="4033431" indent="0">
              <a:buNone/>
              <a:defRPr sz="975"/>
            </a:lvl9pPr>
          </a:lstStyle>
          <a:p>
            <a:pPr lvl="0"/>
            <a:r>
              <a:rPr lang="ru-RU"/>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fld id="{AB0C29F0-2767-47F2-BC93-ACF4A9CE68B0}" type="slidenum">
              <a:rPr lang="en-US" altLang="ru-RU"/>
              <a:pPr/>
              <a:t>‹#›</a:t>
            </a:fld>
            <a:endParaRPr lang="en-US" altLang="ru-RU" dirty="0"/>
          </a:p>
        </p:txBody>
      </p:sp>
    </p:spTree>
    <p:extLst>
      <p:ext uri="{BB962C8B-B14F-4D97-AF65-F5344CB8AC3E}">
        <p14:creationId xmlns:p14="http://schemas.microsoft.com/office/powerpoint/2010/main" val="15287339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41645" y="4800603"/>
            <a:ext cx="5943600" cy="566739"/>
          </a:xfrm>
        </p:spPr>
        <p:txBody>
          <a:bodyPr anchor="b"/>
          <a:lstStyle>
            <a:lvl1pPr algn="l">
              <a:defRPr sz="2194" b="1"/>
            </a:lvl1pPr>
          </a:lstStyle>
          <a:p>
            <a:r>
              <a:rPr lang="ru-RU"/>
              <a:t>Образец заголовка</a:t>
            </a:r>
          </a:p>
        </p:txBody>
      </p:sp>
      <p:sp>
        <p:nvSpPr>
          <p:cNvPr id="3" name="Рисунок 2"/>
          <p:cNvSpPr>
            <a:spLocks noGrp="1"/>
          </p:cNvSpPr>
          <p:nvPr>
            <p:ph type="pic" idx="1"/>
          </p:nvPr>
        </p:nvSpPr>
        <p:spPr>
          <a:xfrm>
            <a:off x="1941645" y="612774"/>
            <a:ext cx="5943600" cy="4114800"/>
          </a:xfrm>
        </p:spPr>
        <p:txBody>
          <a:bodyPr/>
          <a:lstStyle>
            <a:lvl1pPr marL="0" indent="0">
              <a:buNone/>
              <a:defRPr sz="3494"/>
            </a:lvl1pPr>
            <a:lvl2pPr marL="504178" indent="0">
              <a:buNone/>
              <a:defRPr sz="3088"/>
            </a:lvl2pPr>
            <a:lvl3pPr marL="1008358" indent="0">
              <a:buNone/>
              <a:defRPr sz="2682"/>
            </a:lvl3pPr>
            <a:lvl4pPr marL="1512536" indent="0">
              <a:buNone/>
              <a:defRPr sz="2194"/>
            </a:lvl4pPr>
            <a:lvl5pPr marL="2016714" indent="0">
              <a:buNone/>
              <a:defRPr sz="2194"/>
            </a:lvl5pPr>
            <a:lvl6pPr marL="2520895" indent="0">
              <a:buNone/>
              <a:defRPr sz="2194"/>
            </a:lvl6pPr>
            <a:lvl7pPr marL="3025073" indent="0">
              <a:buNone/>
              <a:defRPr sz="2194"/>
            </a:lvl7pPr>
            <a:lvl8pPr marL="3529251" indent="0">
              <a:buNone/>
              <a:defRPr sz="2194"/>
            </a:lvl8pPr>
            <a:lvl9pPr marL="4033431" indent="0">
              <a:buNone/>
              <a:defRPr sz="2194"/>
            </a:lvl9pPr>
          </a:lstStyle>
          <a:p>
            <a:pPr lvl="0"/>
            <a:endParaRPr lang="ru-RU" noProof="0" dirty="0"/>
          </a:p>
        </p:txBody>
      </p:sp>
      <p:sp>
        <p:nvSpPr>
          <p:cNvPr id="4" name="Текст 3"/>
          <p:cNvSpPr>
            <a:spLocks noGrp="1"/>
          </p:cNvSpPr>
          <p:nvPr>
            <p:ph type="body" sz="half" idx="2"/>
          </p:nvPr>
        </p:nvSpPr>
        <p:spPr>
          <a:xfrm>
            <a:off x="1941645" y="5367342"/>
            <a:ext cx="5943600" cy="804863"/>
          </a:xfrm>
        </p:spPr>
        <p:txBody>
          <a:bodyPr/>
          <a:lstStyle>
            <a:lvl1pPr marL="0" indent="0">
              <a:buNone/>
              <a:defRPr sz="1544"/>
            </a:lvl1pPr>
            <a:lvl2pPr marL="504178" indent="0">
              <a:buNone/>
              <a:defRPr sz="1300"/>
            </a:lvl2pPr>
            <a:lvl3pPr marL="1008358" indent="0">
              <a:buNone/>
              <a:defRPr sz="1138"/>
            </a:lvl3pPr>
            <a:lvl4pPr marL="1512536" indent="0">
              <a:buNone/>
              <a:defRPr sz="975"/>
            </a:lvl4pPr>
            <a:lvl5pPr marL="2016714" indent="0">
              <a:buNone/>
              <a:defRPr sz="975"/>
            </a:lvl5pPr>
            <a:lvl6pPr marL="2520895" indent="0">
              <a:buNone/>
              <a:defRPr sz="975"/>
            </a:lvl6pPr>
            <a:lvl7pPr marL="3025073" indent="0">
              <a:buNone/>
              <a:defRPr sz="975"/>
            </a:lvl7pPr>
            <a:lvl8pPr marL="3529251" indent="0">
              <a:buNone/>
              <a:defRPr sz="975"/>
            </a:lvl8pPr>
            <a:lvl9pPr marL="4033431" indent="0">
              <a:buNone/>
              <a:defRPr sz="975"/>
            </a:lvl9pPr>
          </a:lstStyle>
          <a:p>
            <a:pPr lvl="0"/>
            <a:r>
              <a:rPr lang="ru-RU"/>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fld id="{16B83A35-C041-4751-B6B7-8D8DC318C2F0}" type="slidenum">
              <a:rPr lang="en-US" altLang="ru-RU"/>
              <a:pPr/>
              <a:t>‹#›</a:t>
            </a:fld>
            <a:endParaRPr lang="en-US" altLang="ru-RU" dirty="0"/>
          </a:p>
        </p:txBody>
      </p:sp>
    </p:spTree>
    <p:extLst>
      <p:ext uri="{BB962C8B-B14F-4D97-AF65-F5344CB8AC3E}">
        <p14:creationId xmlns:p14="http://schemas.microsoft.com/office/powerpoint/2010/main" val="511975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fld id="{5AC85E89-DD49-41CA-8BEB-CC73FCBBDE72}" type="slidenum">
              <a:rPr lang="en-US" altLang="ru-RU"/>
              <a:pPr/>
              <a:t>‹#›</a:t>
            </a:fld>
            <a:endParaRPr lang="en-US" altLang="ru-RU" dirty="0"/>
          </a:p>
        </p:txBody>
      </p:sp>
    </p:spTree>
    <p:extLst>
      <p:ext uri="{BB962C8B-B14F-4D97-AF65-F5344CB8AC3E}">
        <p14:creationId xmlns:p14="http://schemas.microsoft.com/office/powerpoint/2010/main" val="26845583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181850" y="274638"/>
            <a:ext cx="2228850" cy="5851526"/>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95301" y="274638"/>
            <a:ext cx="6521450" cy="5851526"/>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fld id="{F26C921A-6D42-41F2-B8F7-67B1BB1ACC79}" type="slidenum">
              <a:rPr lang="en-US" altLang="ru-RU"/>
              <a:pPr/>
              <a:t>‹#›</a:t>
            </a:fld>
            <a:endParaRPr lang="en-US" altLang="ru-RU" dirty="0"/>
          </a:p>
        </p:txBody>
      </p:sp>
    </p:spTree>
    <p:extLst>
      <p:ext uri="{BB962C8B-B14F-4D97-AF65-F5344CB8AC3E}">
        <p14:creationId xmlns:p14="http://schemas.microsoft.com/office/powerpoint/2010/main" val="36422470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Титульный слайд">
    <p:spTree>
      <p:nvGrpSpPr>
        <p:cNvPr id="1" name=""/>
        <p:cNvGrpSpPr/>
        <p:nvPr/>
      </p:nvGrpSpPr>
      <p:grpSpPr>
        <a:xfrm>
          <a:off x="0" y="0"/>
          <a:ext cx="0" cy="0"/>
          <a:chOff x="0" y="0"/>
          <a:chExt cx="0" cy="0"/>
        </a:xfrm>
      </p:grpSpPr>
      <p:sp>
        <p:nvSpPr>
          <p:cNvPr id="24" name="Прямоугольник 23"/>
          <p:cNvSpPr/>
          <p:nvPr userDrawn="1"/>
        </p:nvSpPr>
        <p:spPr>
          <a:xfrm>
            <a:off x="0" y="6332165"/>
            <a:ext cx="9906000" cy="539486"/>
          </a:xfrm>
          <a:prstGeom prst="rect">
            <a:avLst/>
          </a:prstGeom>
          <a:gradFill flip="none" rotWithShape="1">
            <a:gsLst>
              <a:gs pos="17000">
                <a:srgbClr val="961257"/>
              </a:gs>
              <a:gs pos="19000">
                <a:srgbClr val="931155"/>
              </a:gs>
              <a:gs pos="20000">
                <a:srgbClr val="911154"/>
              </a:gs>
              <a:gs pos="0">
                <a:srgbClr val="9F1F63">
                  <a:shade val="30000"/>
                  <a:satMod val="115000"/>
                </a:srgbClr>
              </a:gs>
              <a:gs pos="18000">
                <a:srgbClr val="9F1F63">
                  <a:shade val="67500"/>
                  <a:satMod val="115000"/>
                </a:srgbClr>
              </a:gs>
              <a:gs pos="100000">
                <a:srgbClr val="9F1F63">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00836" tIns="50419" rIns="100836" bIns="50419" rtlCol="0" anchor="ctr"/>
          <a:lstStyle/>
          <a:p>
            <a:pPr algn="ctr"/>
            <a:endParaRPr lang="ru-RU" dirty="0">
              <a:solidFill>
                <a:srgbClr val="9F1F63"/>
              </a:solidFill>
            </a:endParaRPr>
          </a:p>
        </p:txBody>
      </p:sp>
      <p:sp>
        <p:nvSpPr>
          <p:cNvPr id="26" name="Прямоугольник 25"/>
          <p:cNvSpPr/>
          <p:nvPr userDrawn="1"/>
        </p:nvSpPr>
        <p:spPr>
          <a:xfrm>
            <a:off x="2612744" y="2836352"/>
            <a:ext cx="7293261" cy="45719"/>
          </a:xfrm>
          <a:prstGeom prst="rect">
            <a:avLst/>
          </a:prstGeom>
          <a:solidFill>
            <a:srgbClr val="9F1F63"/>
          </a:solidFill>
          <a:ln>
            <a:noFill/>
          </a:ln>
        </p:spPr>
        <p:style>
          <a:lnRef idx="2">
            <a:schemeClr val="accent1">
              <a:shade val="50000"/>
            </a:schemeClr>
          </a:lnRef>
          <a:fillRef idx="1">
            <a:schemeClr val="accent1"/>
          </a:fillRef>
          <a:effectRef idx="0">
            <a:schemeClr val="accent1"/>
          </a:effectRef>
          <a:fontRef idx="minor">
            <a:schemeClr val="lt1"/>
          </a:fontRef>
        </p:style>
        <p:txBody>
          <a:bodyPr lIns="100836" tIns="50419" rIns="100836" bIns="50419" rtlCol="0" anchor="ctr"/>
          <a:lstStyle/>
          <a:p>
            <a:pPr algn="ctr"/>
            <a:endParaRPr lang="ru-RU" dirty="0">
              <a:solidFill>
                <a:srgbClr val="9F1F63"/>
              </a:solidFill>
            </a:endParaRPr>
          </a:p>
        </p:txBody>
      </p:sp>
      <p:pic>
        <p:nvPicPr>
          <p:cNvPr id="27" name="Picture 3" descr="E:\ReMarket\remarket.gif"/>
          <p:cNvPicPr>
            <a:picLocks noChangeAspect="1" noChangeArrowheads="1"/>
          </p:cNvPicPr>
          <p:nvPr userDrawn="1"/>
        </p:nvPicPr>
        <p:blipFill>
          <a:blip r:embed="rId2" cstate="print"/>
          <a:srcRect/>
          <a:stretch>
            <a:fillRect/>
          </a:stretch>
        </p:blipFill>
        <p:spPr bwMode="auto">
          <a:xfrm>
            <a:off x="38456" y="6373110"/>
            <a:ext cx="1950218" cy="467566"/>
          </a:xfrm>
          <a:prstGeom prst="rect">
            <a:avLst/>
          </a:prstGeom>
          <a:noFill/>
        </p:spPr>
      </p:pic>
    </p:spTree>
    <p:extLst>
      <p:ext uri="{BB962C8B-B14F-4D97-AF65-F5344CB8AC3E}">
        <p14:creationId xmlns:p14="http://schemas.microsoft.com/office/powerpoint/2010/main" val="2738987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4" cstate="print">
            <a:lum/>
          </a:blip>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95300" y="274637"/>
            <a:ext cx="8915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4090" tIns="62046" rIns="124090" bIns="62046" numCol="1" anchor="ctr" anchorCtr="0" compatLnSpc="1">
            <a:prstTxWarp prst="textNoShape">
              <a:avLst/>
            </a:prstTxWarp>
          </a:bodyPr>
          <a:lstStyle/>
          <a:p>
            <a:pPr lvl="0"/>
            <a:r>
              <a:rPr lang="en-US" altLang="ru-RU"/>
              <a:t>Click to edit Master title style</a:t>
            </a:r>
          </a:p>
        </p:txBody>
      </p:sp>
      <p:sp>
        <p:nvSpPr>
          <p:cNvPr id="1027" name="Rectangle 3"/>
          <p:cNvSpPr>
            <a:spLocks noGrp="1" noChangeArrowheads="1"/>
          </p:cNvSpPr>
          <p:nvPr>
            <p:ph type="body" idx="1"/>
          </p:nvPr>
        </p:nvSpPr>
        <p:spPr bwMode="auto">
          <a:xfrm>
            <a:off x="495300" y="1600204"/>
            <a:ext cx="89154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4090" tIns="62046" rIns="124090" bIns="62046" numCol="1" anchor="t" anchorCtr="0" compatLnSpc="1">
            <a:prstTxWarp prst="textNoShape">
              <a:avLst/>
            </a:prstTxWarp>
          </a:bodyPr>
          <a:lstStyle/>
          <a:p>
            <a:pPr lvl="0"/>
            <a:r>
              <a:rPr lang="en-US" altLang="ru-RU"/>
              <a:t>Click to edit Master text styles</a:t>
            </a:r>
          </a:p>
          <a:p>
            <a:pPr lvl="1"/>
            <a:r>
              <a:rPr lang="en-US" altLang="ru-RU"/>
              <a:t>Second level</a:t>
            </a:r>
          </a:p>
          <a:p>
            <a:pPr lvl="2"/>
            <a:r>
              <a:rPr lang="en-US" altLang="ru-RU"/>
              <a:t>Third level</a:t>
            </a:r>
          </a:p>
          <a:p>
            <a:pPr lvl="3"/>
            <a:r>
              <a:rPr lang="en-US" altLang="ru-RU"/>
              <a:t>Fourth level</a:t>
            </a:r>
          </a:p>
          <a:p>
            <a:pPr lvl="4"/>
            <a:r>
              <a:rPr lang="en-US" altLang="ru-RU"/>
              <a:t>Fifth level</a:t>
            </a:r>
          </a:p>
        </p:txBody>
      </p:sp>
      <p:sp>
        <p:nvSpPr>
          <p:cNvPr id="1028" name="Rectangle 4"/>
          <p:cNvSpPr>
            <a:spLocks noGrp="1" noChangeArrowheads="1"/>
          </p:cNvSpPr>
          <p:nvPr>
            <p:ph type="dt" sz="half" idx="2"/>
          </p:nvPr>
        </p:nvSpPr>
        <p:spPr bwMode="auto">
          <a:xfrm>
            <a:off x="495300" y="6245229"/>
            <a:ext cx="23114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4090" tIns="62046" rIns="124090" bIns="62046" numCol="1" anchor="t" anchorCtr="0" compatLnSpc="1">
            <a:prstTxWarp prst="textNoShape">
              <a:avLst/>
            </a:prstTxWarp>
          </a:bodyPr>
          <a:lstStyle>
            <a:lvl1pPr>
              <a:buFont typeface="Arial" pitchFamily="34" charset="0"/>
              <a:buNone/>
              <a:defRPr sz="1544">
                <a:latin typeface="Arial" pitchFamily="34" charset="0"/>
                <a:cs typeface="Arial" pitchFamily="34" charset="0"/>
              </a:defRPr>
            </a:lvl1pPr>
          </a:lstStyle>
          <a:p>
            <a:pPr>
              <a:defRPr/>
            </a:pPr>
            <a:endParaRPr lang="en-US" dirty="0"/>
          </a:p>
        </p:txBody>
      </p:sp>
      <p:sp>
        <p:nvSpPr>
          <p:cNvPr id="1029" name="Rectangle 5"/>
          <p:cNvSpPr>
            <a:spLocks noGrp="1" noChangeArrowheads="1"/>
          </p:cNvSpPr>
          <p:nvPr>
            <p:ph type="ftr" sz="quarter" idx="3"/>
          </p:nvPr>
        </p:nvSpPr>
        <p:spPr bwMode="auto">
          <a:xfrm>
            <a:off x="3384550" y="6245229"/>
            <a:ext cx="31369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4090" tIns="62046" rIns="124090" bIns="62046" numCol="1" anchor="t" anchorCtr="0" compatLnSpc="1">
            <a:prstTxWarp prst="textNoShape">
              <a:avLst/>
            </a:prstTxWarp>
          </a:bodyPr>
          <a:lstStyle>
            <a:lvl1pPr algn="ctr">
              <a:buFont typeface="Arial" pitchFamily="34" charset="0"/>
              <a:buNone/>
              <a:defRPr sz="1544">
                <a:latin typeface="Arial" pitchFamily="34" charset="0"/>
                <a:cs typeface="Arial" pitchFamily="34" charset="0"/>
              </a:defRPr>
            </a:lvl1pPr>
          </a:lstStyle>
          <a:p>
            <a:pPr>
              <a:defRPr/>
            </a:pPr>
            <a:endParaRPr lang="en-US" dirty="0"/>
          </a:p>
        </p:txBody>
      </p:sp>
      <p:sp>
        <p:nvSpPr>
          <p:cNvPr id="1030" name="Rectangle 6"/>
          <p:cNvSpPr>
            <a:spLocks noGrp="1" noChangeArrowheads="1"/>
          </p:cNvSpPr>
          <p:nvPr>
            <p:ph type="sldNum" sz="quarter" idx="4"/>
          </p:nvPr>
        </p:nvSpPr>
        <p:spPr bwMode="auto">
          <a:xfrm>
            <a:off x="7099300" y="6245229"/>
            <a:ext cx="23114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4090" tIns="62046" rIns="124090" bIns="62046" numCol="1" anchor="t" anchorCtr="0" compatLnSpc="1">
            <a:prstTxWarp prst="textNoShape">
              <a:avLst/>
            </a:prstTxWarp>
          </a:bodyPr>
          <a:lstStyle>
            <a:lvl1pPr algn="r">
              <a:defRPr sz="1544"/>
            </a:lvl1pPr>
          </a:lstStyle>
          <a:p>
            <a:fld id="{7492BBC0-9256-4FD2-8E77-92D3281CD59D}" type="slidenum">
              <a:rPr lang="en-US" altLang="ru-RU"/>
              <a:pPr/>
              <a:t>‹#›</a:t>
            </a:fld>
            <a:endParaRPr lang="en-US" altLang="ru-RU"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ctr" rtl="0" eaLnBrk="0" fontAlgn="base" hangingPunct="0">
        <a:spcBef>
          <a:spcPct val="0"/>
        </a:spcBef>
        <a:spcAft>
          <a:spcPct val="0"/>
        </a:spcAft>
        <a:defRPr sz="4876">
          <a:solidFill>
            <a:schemeClr val="tx2"/>
          </a:solidFill>
          <a:latin typeface="+mj-lt"/>
          <a:ea typeface="+mj-ea"/>
          <a:cs typeface="+mj-cs"/>
        </a:defRPr>
      </a:lvl1pPr>
      <a:lvl2pPr algn="ctr" rtl="0" eaLnBrk="0" fontAlgn="base" hangingPunct="0">
        <a:spcBef>
          <a:spcPct val="0"/>
        </a:spcBef>
        <a:spcAft>
          <a:spcPct val="0"/>
        </a:spcAft>
        <a:defRPr sz="4876">
          <a:solidFill>
            <a:schemeClr val="tx2"/>
          </a:solidFill>
          <a:latin typeface="Arial" pitchFamily="34" charset="0"/>
          <a:cs typeface="Arial" pitchFamily="34" charset="0"/>
        </a:defRPr>
      </a:lvl2pPr>
      <a:lvl3pPr algn="ctr" rtl="0" eaLnBrk="0" fontAlgn="base" hangingPunct="0">
        <a:spcBef>
          <a:spcPct val="0"/>
        </a:spcBef>
        <a:spcAft>
          <a:spcPct val="0"/>
        </a:spcAft>
        <a:defRPr sz="4876">
          <a:solidFill>
            <a:schemeClr val="tx2"/>
          </a:solidFill>
          <a:latin typeface="Arial" pitchFamily="34" charset="0"/>
          <a:cs typeface="Arial" pitchFamily="34" charset="0"/>
        </a:defRPr>
      </a:lvl3pPr>
      <a:lvl4pPr algn="ctr" rtl="0" eaLnBrk="0" fontAlgn="base" hangingPunct="0">
        <a:spcBef>
          <a:spcPct val="0"/>
        </a:spcBef>
        <a:spcAft>
          <a:spcPct val="0"/>
        </a:spcAft>
        <a:defRPr sz="4876">
          <a:solidFill>
            <a:schemeClr val="tx2"/>
          </a:solidFill>
          <a:latin typeface="Arial" pitchFamily="34" charset="0"/>
          <a:cs typeface="Arial" pitchFamily="34" charset="0"/>
        </a:defRPr>
      </a:lvl4pPr>
      <a:lvl5pPr algn="ctr" rtl="0" eaLnBrk="0" fontAlgn="base" hangingPunct="0">
        <a:spcBef>
          <a:spcPct val="0"/>
        </a:spcBef>
        <a:spcAft>
          <a:spcPct val="0"/>
        </a:spcAft>
        <a:defRPr sz="4876">
          <a:solidFill>
            <a:schemeClr val="tx2"/>
          </a:solidFill>
          <a:latin typeface="Arial" pitchFamily="34" charset="0"/>
          <a:cs typeface="Arial" pitchFamily="34" charset="0"/>
        </a:defRPr>
      </a:lvl5pPr>
      <a:lvl6pPr marL="504178" algn="ctr" rtl="0" fontAlgn="base">
        <a:spcBef>
          <a:spcPct val="0"/>
        </a:spcBef>
        <a:spcAft>
          <a:spcPct val="0"/>
        </a:spcAft>
        <a:defRPr sz="4876">
          <a:solidFill>
            <a:schemeClr val="tx2"/>
          </a:solidFill>
          <a:latin typeface="Arial" pitchFamily="34" charset="0"/>
          <a:cs typeface="Arial" pitchFamily="34" charset="0"/>
        </a:defRPr>
      </a:lvl6pPr>
      <a:lvl7pPr marL="1008358" algn="ctr" rtl="0" fontAlgn="base">
        <a:spcBef>
          <a:spcPct val="0"/>
        </a:spcBef>
        <a:spcAft>
          <a:spcPct val="0"/>
        </a:spcAft>
        <a:defRPr sz="4876">
          <a:solidFill>
            <a:schemeClr val="tx2"/>
          </a:solidFill>
          <a:latin typeface="Arial" pitchFamily="34" charset="0"/>
          <a:cs typeface="Arial" pitchFamily="34" charset="0"/>
        </a:defRPr>
      </a:lvl7pPr>
      <a:lvl8pPr marL="1512536" algn="ctr" rtl="0" fontAlgn="base">
        <a:spcBef>
          <a:spcPct val="0"/>
        </a:spcBef>
        <a:spcAft>
          <a:spcPct val="0"/>
        </a:spcAft>
        <a:defRPr sz="4876">
          <a:solidFill>
            <a:schemeClr val="tx2"/>
          </a:solidFill>
          <a:latin typeface="Arial" pitchFamily="34" charset="0"/>
          <a:cs typeface="Arial" pitchFamily="34" charset="0"/>
        </a:defRPr>
      </a:lvl8pPr>
      <a:lvl9pPr marL="2016714" algn="ctr" rtl="0" fontAlgn="base">
        <a:spcBef>
          <a:spcPct val="0"/>
        </a:spcBef>
        <a:spcAft>
          <a:spcPct val="0"/>
        </a:spcAft>
        <a:defRPr sz="4876">
          <a:solidFill>
            <a:schemeClr val="tx2"/>
          </a:solidFill>
          <a:latin typeface="Arial" pitchFamily="34" charset="0"/>
          <a:cs typeface="Arial" pitchFamily="34" charset="0"/>
        </a:defRPr>
      </a:lvl9pPr>
    </p:titleStyle>
    <p:bodyStyle>
      <a:lvl1pPr marL="378134" indent="-378134" algn="l" rtl="0" eaLnBrk="0" fontAlgn="base" hangingPunct="0">
        <a:spcBef>
          <a:spcPct val="20000"/>
        </a:spcBef>
        <a:spcAft>
          <a:spcPct val="0"/>
        </a:spcAft>
        <a:buChar char="•"/>
        <a:defRPr sz="3494">
          <a:solidFill>
            <a:schemeClr val="tx1"/>
          </a:solidFill>
          <a:latin typeface="+mn-lt"/>
          <a:ea typeface="+mn-ea"/>
          <a:cs typeface="+mn-cs"/>
        </a:defRPr>
      </a:lvl1pPr>
      <a:lvl2pPr marL="819291" indent="-315112" algn="l" rtl="0" eaLnBrk="0" fontAlgn="base" hangingPunct="0">
        <a:spcBef>
          <a:spcPct val="20000"/>
        </a:spcBef>
        <a:spcAft>
          <a:spcPct val="0"/>
        </a:spcAft>
        <a:buChar char="–"/>
        <a:defRPr sz="3088">
          <a:solidFill>
            <a:schemeClr val="tx1"/>
          </a:solidFill>
          <a:latin typeface="+mn-lt"/>
          <a:cs typeface="+mn-cs"/>
        </a:defRPr>
      </a:lvl2pPr>
      <a:lvl3pPr marL="1260447" indent="-252090" algn="l" rtl="0" eaLnBrk="0" fontAlgn="base" hangingPunct="0">
        <a:spcBef>
          <a:spcPct val="20000"/>
        </a:spcBef>
        <a:spcAft>
          <a:spcPct val="0"/>
        </a:spcAft>
        <a:buChar char="•"/>
        <a:defRPr sz="2682">
          <a:solidFill>
            <a:schemeClr val="tx1"/>
          </a:solidFill>
          <a:latin typeface="+mn-lt"/>
          <a:cs typeface="+mn-cs"/>
        </a:defRPr>
      </a:lvl3pPr>
      <a:lvl4pPr marL="1764626" indent="-252090" algn="l" rtl="0" eaLnBrk="0" fontAlgn="base" hangingPunct="0">
        <a:spcBef>
          <a:spcPct val="20000"/>
        </a:spcBef>
        <a:spcAft>
          <a:spcPct val="0"/>
        </a:spcAft>
        <a:buChar char="–"/>
        <a:defRPr sz="2194">
          <a:solidFill>
            <a:schemeClr val="tx1"/>
          </a:solidFill>
          <a:latin typeface="+mn-lt"/>
          <a:cs typeface="+mn-cs"/>
        </a:defRPr>
      </a:lvl4pPr>
      <a:lvl5pPr marL="2268804" indent="-252090" algn="l" rtl="0" eaLnBrk="0" fontAlgn="base" hangingPunct="0">
        <a:spcBef>
          <a:spcPct val="20000"/>
        </a:spcBef>
        <a:spcAft>
          <a:spcPct val="0"/>
        </a:spcAft>
        <a:buChar char="»"/>
        <a:defRPr sz="2194">
          <a:solidFill>
            <a:schemeClr val="tx1"/>
          </a:solidFill>
          <a:latin typeface="+mn-lt"/>
          <a:cs typeface="+mn-cs"/>
        </a:defRPr>
      </a:lvl5pPr>
      <a:lvl6pPr marL="2772984" indent="-252090" algn="l" rtl="0" fontAlgn="base">
        <a:spcBef>
          <a:spcPct val="20000"/>
        </a:spcBef>
        <a:spcAft>
          <a:spcPct val="0"/>
        </a:spcAft>
        <a:buChar char="»"/>
        <a:defRPr sz="2194">
          <a:solidFill>
            <a:schemeClr val="tx1"/>
          </a:solidFill>
          <a:latin typeface="+mn-lt"/>
          <a:cs typeface="+mn-cs"/>
        </a:defRPr>
      </a:lvl6pPr>
      <a:lvl7pPr marL="3277161" indent="-252090" algn="l" rtl="0" fontAlgn="base">
        <a:spcBef>
          <a:spcPct val="20000"/>
        </a:spcBef>
        <a:spcAft>
          <a:spcPct val="0"/>
        </a:spcAft>
        <a:buChar char="»"/>
        <a:defRPr sz="2194">
          <a:solidFill>
            <a:schemeClr val="tx1"/>
          </a:solidFill>
          <a:latin typeface="+mn-lt"/>
          <a:cs typeface="+mn-cs"/>
        </a:defRPr>
      </a:lvl7pPr>
      <a:lvl8pPr marL="3781340" indent="-252090" algn="l" rtl="0" fontAlgn="base">
        <a:spcBef>
          <a:spcPct val="20000"/>
        </a:spcBef>
        <a:spcAft>
          <a:spcPct val="0"/>
        </a:spcAft>
        <a:buChar char="»"/>
        <a:defRPr sz="2194">
          <a:solidFill>
            <a:schemeClr val="tx1"/>
          </a:solidFill>
          <a:latin typeface="+mn-lt"/>
          <a:cs typeface="+mn-cs"/>
        </a:defRPr>
      </a:lvl8pPr>
      <a:lvl9pPr marL="4285521" indent="-252090" algn="l" rtl="0" fontAlgn="base">
        <a:spcBef>
          <a:spcPct val="20000"/>
        </a:spcBef>
        <a:spcAft>
          <a:spcPct val="0"/>
        </a:spcAft>
        <a:buChar char="»"/>
        <a:defRPr sz="2194">
          <a:solidFill>
            <a:schemeClr val="tx1"/>
          </a:solidFill>
          <a:latin typeface="+mn-lt"/>
          <a:cs typeface="+mn-cs"/>
        </a:defRPr>
      </a:lvl9pPr>
    </p:bodyStyle>
    <p:otherStyle>
      <a:defPPr>
        <a:defRPr lang="ru-RU"/>
      </a:defPPr>
      <a:lvl1pPr marL="0" algn="l" defTabSz="1008358" rtl="0" eaLnBrk="1" latinLnBrk="0" hangingPunct="1">
        <a:defRPr sz="1950" kern="1200">
          <a:solidFill>
            <a:schemeClr val="tx1"/>
          </a:solidFill>
          <a:latin typeface="+mn-lt"/>
          <a:ea typeface="+mn-ea"/>
          <a:cs typeface="+mn-cs"/>
        </a:defRPr>
      </a:lvl1pPr>
      <a:lvl2pPr marL="504178" algn="l" defTabSz="1008358" rtl="0" eaLnBrk="1" latinLnBrk="0" hangingPunct="1">
        <a:defRPr sz="1950" kern="1200">
          <a:solidFill>
            <a:schemeClr val="tx1"/>
          </a:solidFill>
          <a:latin typeface="+mn-lt"/>
          <a:ea typeface="+mn-ea"/>
          <a:cs typeface="+mn-cs"/>
        </a:defRPr>
      </a:lvl2pPr>
      <a:lvl3pPr marL="1008358" algn="l" defTabSz="1008358" rtl="0" eaLnBrk="1" latinLnBrk="0" hangingPunct="1">
        <a:defRPr sz="1950" kern="1200">
          <a:solidFill>
            <a:schemeClr val="tx1"/>
          </a:solidFill>
          <a:latin typeface="+mn-lt"/>
          <a:ea typeface="+mn-ea"/>
          <a:cs typeface="+mn-cs"/>
        </a:defRPr>
      </a:lvl3pPr>
      <a:lvl4pPr marL="1512536" algn="l" defTabSz="1008358" rtl="0" eaLnBrk="1" latinLnBrk="0" hangingPunct="1">
        <a:defRPr sz="1950" kern="1200">
          <a:solidFill>
            <a:schemeClr val="tx1"/>
          </a:solidFill>
          <a:latin typeface="+mn-lt"/>
          <a:ea typeface="+mn-ea"/>
          <a:cs typeface="+mn-cs"/>
        </a:defRPr>
      </a:lvl4pPr>
      <a:lvl5pPr marL="2016714" algn="l" defTabSz="1008358" rtl="0" eaLnBrk="1" latinLnBrk="0" hangingPunct="1">
        <a:defRPr sz="1950" kern="1200">
          <a:solidFill>
            <a:schemeClr val="tx1"/>
          </a:solidFill>
          <a:latin typeface="+mn-lt"/>
          <a:ea typeface="+mn-ea"/>
          <a:cs typeface="+mn-cs"/>
        </a:defRPr>
      </a:lvl5pPr>
      <a:lvl6pPr marL="2520895" algn="l" defTabSz="1008358" rtl="0" eaLnBrk="1" latinLnBrk="0" hangingPunct="1">
        <a:defRPr sz="1950" kern="1200">
          <a:solidFill>
            <a:schemeClr val="tx1"/>
          </a:solidFill>
          <a:latin typeface="+mn-lt"/>
          <a:ea typeface="+mn-ea"/>
          <a:cs typeface="+mn-cs"/>
        </a:defRPr>
      </a:lvl6pPr>
      <a:lvl7pPr marL="3025073" algn="l" defTabSz="1008358" rtl="0" eaLnBrk="1" latinLnBrk="0" hangingPunct="1">
        <a:defRPr sz="1950" kern="1200">
          <a:solidFill>
            <a:schemeClr val="tx1"/>
          </a:solidFill>
          <a:latin typeface="+mn-lt"/>
          <a:ea typeface="+mn-ea"/>
          <a:cs typeface="+mn-cs"/>
        </a:defRPr>
      </a:lvl7pPr>
      <a:lvl8pPr marL="3529251" algn="l" defTabSz="1008358" rtl="0" eaLnBrk="1" latinLnBrk="0" hangingPunct="1">
        <a:defRPr sz="1950" kern="1200">
          <a:solidFill>
            <a:schemeClr val="tx1"/>
          </a:solidFill>
          <a:latin typeface="+mn-lt"/>
          <a:ea typeface="+mn-ea"/>
          <a:cs typeface="+mn-cs"/>
        </a:defRPr>
      </a:lvl8pPr>
      <a:lvl9pPr marL="4033431" algn="l" defTabSz="1008358" rtl="0" eaLnBrk="1" latinLnBrk="0" hangingPunct="1">
        <a:defRPr sz="19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hyperlink" Target="https://oma.1mcg.ru/" TargetMode="External"/><Relationship Id="rId4" Type="http://schemas.openxmlformats.org/officeDocument/2006/relationships/hyperlink" Target="https://schoolkrasnoenao.ru/"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hyperlink" Target="http://shkola-iskatelej.info/" TargetMode="External"/><Relationship Id="rId4" Type="http://schemas.openxmlformats.org/officeDocument/2006/relationships/hyperlink" Target="http://schoolfive.ru/"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hyperlink" Target="http://crrdsnao.ru/" TargetMode="External"/><Relationship Id="rId4" Type="http://schemas.openxmlformats.org/officeDocument/2006/relationships/hyperlink" Target="http://gnezdishko-nao.ru/"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hyperlink" Target="http://www.nmsgc.org/" TargetMode="External"/><Relationship Id="rId4" Type="http://schemas.openxmlformats.org/officeDocument/2006/relationships/hyperlink" Target="https://npy.1mcg.ru/"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hyperlink" Target="http://www.naotex.ru/"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9.png"/><Relationship Id="rId4" Type="http://schemas.openxmlformats.org/officeDocument/2006/relationships/hyperlink" Target="http://www.sportnord.ru/"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chart" Target="../charts/char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5.jpeg"/></Relationships>
</file>

<file path=ppt/slides/_rels/slide20.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Text Box 5"/>
          <p:cNvSpPr txBox="1">
            <a:spLocks noChangeArrowheads="1"/>
          </p:cNvSpPr>
          <p:nvPr/>
        </p:nvSpPr>
        <p:spPr bwMode="auto">
          <a:xfrm>
            <a:off x="3800107" y="6313870"/>
            <a:ext cx="2808509" cy="3018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100836" tIns="50419" rIns="100836" bIns="50419">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en-US" sz="1300" b="1" dirty="0" smtClean="0">
                <a:solidFill>
                  <a:srgbClr val="443030"/>
                </a:solidFill>
                <a:latin typeface="Segoe UI" panose="020B0502040204020203" pitchFamily="34" charset="0"/>
                <a:cs typeface="Segoe UI" panose="020B0502040204020203" pitchFamily="34" charset="0"/>
              </a:rPr>
              <a:t>декабрь, </a:t>
            </a:r>
            <a:r>
              <a:rPr lang="ru-RU" altLang="en-US" sz="1300" b="1" dirty="0">
                <a:solidFill>
                  <a:srgbClr val="443030"/>
                </a:solidFill>
                <a:latin typeface="Segoe UI" panose="020B0502040204020203" pitchFamily="34" charset="0"/>
                <a:cs typeface="Segoe UI" panose="020B0502040204020203" pitchFamily="34" charset="0"/>
              </a:rPr>
              <a:t>2018</a:t>
            </a:r>
          </a:p>
        </p:txBody>
      </p:sp>
      <p:sp>
        <p:nvSpPr>
          <p:cNvPr id="7" name="Text Box 6"/>
          <p:cNvSpPr txBox="1">
            <a:spLocks noChangeArrowheads="1"/>
          </p:cNvSpPr>
          <p:nvPr/>
        </p:nvSpPr>
        <p:spPr bwMode="auto">
          <a:xfrm>
            <a:off x="6810375" y="6615748"/>
            <a:ext cx="3095625"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9" name="TextBox 8"/>
          <p:cNvSpPr txBox="1"/>
          <p:nvPr/>
        </p:nvSpPr>
        <p:spPr>
          <a:xfrm>
            <a:off x="209990" y="1867333"/>
            <a:ext cx="9203026" cy="2656368"/>
          </a:xfrm>
          <a:prstGeom prst="rect">
            <a:avLst/>
          </a:prstGeom>
          <a:noFill/>
        </p:spPr>
        <p:txBody>
          <a:bodyPr wrap="square" lIns="100836" tIns="50419" rIns="100836" bIns="50419" rtlCol="0">
            <a:spAutoFit/>
          </a:bodyPr>
          <a:lstStyle/>
          <a:p>
            <a:r>
              <a:rPr lang="ru-RU" sz="2800" b="1" dirty="0">
                <a:solidFill>
                  <a:srgbClr val="810000"/>
                </a:solidFill>
                <a:latin typeface="+mj-lt"/>
              </a:rPr>
              <a:t>ОТЧЕТ по</a:t>
            </a:r>
          </a:p>
          <a:p>
            <a:r>
              <a:rPr lang="ru-RU" sz="2800" b="1" dirty="0">
                <a:solidFill>
                  <a:srgbClr val="810000"/>
                </a:solidFill>
                <a:latin typeface="+mj-lt"/>
              </a:rPr>
              <a:t>проведению </a:t>
            </a:r>
            <a:r>
              <a:rPr lang="ru-RU" sz="2800" b="1" dirty="0" smtClean="0">
                <a:solidFill>
                  <a:srgbClr val="810000"/>
                </a:solidFill>
                <a:latin typeface="+mj-lt"/>
              </a:rPr>
              <a:t>независимой оценке </a:t>
            </a:r>
            <a:r>
              <a:rPr lang="ru-RU" sz="2800" b="1" dirty="0">
                <a:solidFill>
                  <a:srgbClr val="810000"/>
                </a:solidFill>
                <a:latin typeface="+mj-lt"/>
              </a:rPr>
              <a:t>качества условий оказания услуг государственными организациями в сфере образования Ненецкого автономного округа в 2018 году </a:t>
            </a:r>
            <a:endParaRPr lang="en-US" sz="2800" b="1" dirty="0" smtClean="0">
              <a:solidFill>
                <a:srgbClr val="810000"/>
              </a:solidFill>
              <a:latin typeface="+mj-lt"/>
            </a:endParaRPr>
          </a:p>
          <a:p>
            <a:endParaRPr lang="en-US" sz="2600" i="1" dirty="0" smtClean="0">
              <a:solidFill>
                <a:srgbClr val="810000"/>
              </a:solidFill>
              <a:latin typeface="+mj-l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763751" y="994885"/>
            <a:ext cx="6046625" cy="731086"/>
          </a:xfrm>
          <a:prstGeom prst="rect">
            <a:avLst/>
          </a:prstGeom>
        </p:spPr>
        <p:txBody>
          <a:bodyPr vert="horz" lIns="100836" tIns="50419" rIns="100836" bIns="50419" rtlCol="0" anchor="ctr">
            <a:noAutofit/>
          </a:bodyPr>
          <a:lstStyle>
            <a:lvl1pPr algn="l" defTabSz="914400" rtl="0" eaLnBrk="1" latinLnBrk="0" hangingPunct="1">
              <a:spcBef>
                <a:spcPct val="0"/>
              </a:spcBef>
              <a:buNone/>
              <a:defRPr sz="1800" b="1" i="0" kern="1200">
                <a:solidFill>
                  <a:schemeClr val="tx1"/>
                </a:solidFill>
                <a:latin typeface="Franklin Gothic Book" pitchFamily="34" charset="0"/>
                <a:ea typeface="+mj-ea"/>
                <a:cs typeface="+mj-cs"/>
              </a:defRPr>
            </a:lvl1pPr>
          </a:lstStyle>
          <a:p>
            <a:endParaRPr lang="ru-RU" sz="2682" cap="small" dirty="0">
              <a:solidFill>
                <a:srgbClr val="993366"/>
              </a:solidFill>
              <a:latin typeface="Calibri"/>
              <a:cs typeface="Times New Roman" pitchFamily="18" charset="0"/>
            </a:endParaRPr>
          </a:p>
        </p:txBody>
      </p:sp>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1854731" y="61627"/>
            <a:ext cx="6945877" cy="570982"/>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2000" b="1" kern="0" dirty="0">
                <a:solidFill>
                  <a:srgbClr val="F79646">
                    <a:lumMod val="50000"/>
                  </a:srgbClr>
                </a:solidFill>
                <a:latin typeface="Franklin Gothic Book" panose="020B0503020102020204" pitchFamily="34" charset="0"/>
                <a:cs typeface="Times New Roman" panose="02020603050405020304" pitchFamily="18" charset="0"/>
              </a:rPr>
              <a:t>Методологический раздел</a:t>
            </a:r>
            <a:endParaRPr lang="ru-RU" sz="2000" kern="0" dirty="0">
              <a:solidFill>
                <a:srgbClr val="FF6600"/>
              </a:solidFill>
              <a:latin typeface="Franklin Gothic Book" panose="020B0503020102020204" pitchFamily="34" charset="0"/>
            </a:endParaRPr>
          </a:p>
        </p:txBody>
      </p:sp>
      <p:sp>
        <p:nvSpPr>
          <p:cNvPr id="10" name="Объект 2"/>
          <p:cNvSpPr txBox="1">
            <a:spLocks/>
          </p:cNvSpPr>
          <p:nvPr/>
        </p:nvSpPr>
        <p:spPr>
          <a:xfrm>
            <a:off x="382731" y="1091165"/>
            <a:ext cx="9181062" cy="5015566"/>
          </a:xfrm>
          <a:prstGeom prst="rect">
            <a:avLst/>
          </a:prstGeom>
        </p:spPr>
        <p:txBody>
          <a:bodyPr vert="horz" lIns="100836" tIns="50419" rIns="100836" bIns="5041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70000"/>
              </a:lnSpc>
              <a:buNone/>
            </a:pPr>
            <a:r>
              <a:rPr lang="ru-RU" sz="3982" b="1" dirty="0">
                <a:solidFill>
                  <a:srgbClr val="443030"/>
                </a:solidFill>
                <a:latin typeface="Arial" panose="020B0604020202020204" pitchFamily="34" charset="0"/>
                <a:cs typeface="Arial" panose="020B0604020202020204" pitchFamily="34" charset="0"/>
              </a:rPr>
              <a:t>   </a:t>
            </a:r>
            <a:endParaRPr lang="ru-RU" sz="5201" dirty="0">
              <a:solidFill>
                <a:srgbClr val="443030"/>
              </a:solidFill>
              <a:latin typeface="Franklin Gothic Book" panose="020B0503020102020204" pitchFamily="34" charset="0"/>
            </a:endParaRPr>
          </a:p>
        </p:txBody>
      </p:sp>
      <p:sp>
        <p:nvSpPr>
          <p:cNvPr id="2" name="Прямоугольник 1"/>
          <p:cNvSpPr/>
          <p:nvPr/>
        </p:nvSpPr>
        <p:spPr>
          <a:xfrm>
            <a:off x="382731" y="751417"/>
            <a:ext cx="8970741" cy="5493812"/>
          </a:xfrm>
          <a:prstGeom prst="rect">
            <a:avLst/>
          </a:prstGeom>
        </p:spPr>
        <p:txBody>
          <a:bodyPr wrap="square">
            <a:spAutoFit/>
          </a:bodyPr>
          <a:lstStyle/>
          <a:p>
            <a:endParaRPr lang="ru-RU" sz="1950" b="1" dirty="0">
              <a:solidFill>
                <a:srgbClr val="443030"/>
              </a:solidFill>
            </a:endParaRPr>
          </a:p>
          <a:p>
            <a:pPr algn="just"/>
            <a:r>
              <a:rPr lang="ru-RU" sz="2400" b="1" dirty="0">
                <a:solidFill>
                  <a:schemeClr val="accent2">
                    <a:lumMod val="50000"/>
                  </a:schemeClr>
                </a:solidFill>
                <a:latin typeface="Times New Roman" panose="02020603050405020304" pitchFamily="18" charset="0"/>
                <a:cs typeface="Times New Roman" panose="02020603050405020304" pitchFamily="18" charset="0"/>
              </a:rPr>
              <a:t>ЦЕЛЬ ИССЛЕДОВАНИЯ: </a:t>
            </a:r>
            <a:r>
              <a:rPr lang="ru-RU" sz="2400" dirty="0">
                <a:solidFill>
                  <a:schemeClr val="accent2">
                    <a:lumMod val="50000"/>
                  </a:schemeClr>
                </a:solidFill>
                <a:latin typeface="Times New Roman" panose="02020603050405020304" pitchFamily="18" charset="0"/>
                <a:cs typeface="Times New Roman" panose="02020603050405020304" pitchFamily="18" charset="0"/>
              </a:rPr>
              <a:t>ф</a:t>
            </a:r>
            <a:r>
              <a:rPr lang="ru-RU" sz="2400" dirty="0" smtClean="0">
                <a:solidFill>
                  <a:schemeClr val="accent2">
                    <a:lumMod val="50000"/>
                  </a:schemeClr>
                </a:solidFill>
                <a:latin typeface="Times New Roman" panose="02020603050405020304" pitchFamily="18" charset="0"/>
                <a:cs typeface="Times New Roman" panose="02020603050405020304" pitchFamily="18" charset="0"/>
              </a:rPr>
              <a:t>ормирование </a:t>
            </a:r>
            <a:r>
              <a:rPr lang="ru-RU" sz="2400" dirty="0">
                <a:solidFill>
                  <a:schemeClr val="accent2">
                    <a:lumMod val="50000"/>
                  </a:schemeClr>
                </a:solidFill>
                <a:latin typeface="Times New Roman" panose="02020603050405020304" pitchFamily="18" charset="0"/>
                <a:cs typeface="Times New Roman" panose="02020603050405020304" pitchFamily="18" charset="0"/>
              </a:rPr>
              <a:t>информационной базы по результатам независимой оценки качества условий оказания услуг организациями в сфере культуры, здравоохранения, образования, социального обслуживания (далее – независимая оценка) и разработки предложений по улучшению их деятельности. </a:t>
            </a:r>
          </a:p>
          <a:p>
            <a:pPr algn="just"/>
            <a:r>
              <a:rPr lang="ru-RU" sz="2400" b="1" dirty="0" smtClean="0">
                <a:solidFill>
                  <a:schemeClr val="accent2">
                    <a:lumMod val="50000"/>
                  </a:schemeClr>
                </a:solidFill>
                <a:latin typeface="Times New Roman" panose="02020603050405020304" pitchFamily="18" charset="0"/>
                <a:cs typeface="Times New Roman" panose="02020603050405020304" pitchFamily="18" charset="0"/>
              </a:rPr>
              <a:t>Объект исследования: </a:t>
            </a:r>
            <a:r>
              <a:rPr lang="ru-RU" sz="2400" dirty="0">
                <a:solidFill>
                  <a:schemeClr val="accent2">
                    <a:lumMod val="50000"/>
                  </a:schemeClr>
                </a:solidFill>
                <a:latin typeface="Times New Roman" panose="02020603050405020304" pitchFamily="18" charset="0"/>
                <a:cs typeface="Times New Roman" panose="02020603050405020304" pitchFamily="18" charset="0"/>
              </a:rPr>
              <a:t>население старше 18 лет, постоянно проживающее в Ненецком автономном округе. </a:t>
            </a:r>
            <a:endParaRPr lang="ru-RU" sz="2400" dirty="0" smtClean="0">
              <a:solidFill>
                <a:schemeClr val="accent2">
                  <a:lumMod val="50000"/>
                </a:schemeClr>
              </a:solidFill>
              <a:latin typeface="Times New Roman" panose="02020603050405020304" pitchFamily="18" charset="0"/>
              <a:cs typeface="Times New Roman" panose="02020603050405020304" pitchFamily="18" charset="0"/>
            </a:endParaRPr>
          </a:p>
          <a:p>
            <a:pPr algn="just"/>
            <a:r>
              <a:rPr lang="ru-RU" sz="2400" b="1" dirty="0" smtClean="0">
                <a:solidFill>
                  <a:schemeClr val="accent2">
                    <a:lumMod val="50000"/>
                  </a:schemeClr>
                </a:solidFill>
                <a:latin typeface="Times New Roman" panose="02020603050405020304" pitchFamily="18" charset="0"/>
                <a:cs typeface="Times New Roman" panose="02020603050405020304" pitchFamily="18" charset="0"/>
              </a:rPr>
              <a:t>Предмет исследования: </a:t>
            </a:r>
            <a:r>
              <a:rPr lang="ru-RU" sz="2400" dirty="0">
                <a:solidFill>
                  <a:schemeClr val="accent2">
                    <a:lumMod val="50000"/>
                  </a:schemeClr>
                </a:solidFill>
                <a:latin typeface="Times New Roman" panose="02020603050405020304" pitchFamily="18" charset="0"/>
                <a:cs typeface="Times New Roman" panose="02020603050405020304" pitchFamily="18" charset="0"/>
              </a:rPr>
              <a:t>качество условий оказания услуг организациями в сфере культуры, здравоохранения, образования, социального обслуживания на территории Ненецкого автономного округа</a:t>
            </a:r>
            <a:r>
              <a:rPr lang="ru-RU" sz="2400" dirty="0" smtClean="0">
                <a:solidFill>
                  <a:schemeClr val="accent2">
                    <a:lumMod val="50000"/>
                  </a:schemeClr>
                </a:solidFill>
                <a:latin typeface="Times New Roman" panose="02020603050405020304" pitchFamily="18" charset="0"/>
                <a:cs typeface="Times New Roman" panose="02020603050405020304" pitchFamily="18" charset="0"/>
              </a:rPr>
              <a:t>.</a:t>
            </a:r>
          </a:p>
          <a:p>
            <a:pPr algn="just"/>
            <a:r>
              <a:rPr lang="ru-RU" sz="2400" b="1" dirty="0" smtClean="0">
                <a:solidFill>
                  <a:schemeClr val="accent2">
                    <a:lumMod val="50000"/>
                  </a:schemeClr>
                </a:solidFill>
                <a:latin typeface="Times New Roman" panose="02020603050405020304" pitchFamily="18" charset="0"/>
                <a:cs typeface="Times New Roman" panose="02020603050405020304" pitchFamily="18" charset="0"/>
              </a:rPr>
              <a:t>ОБЪЕМ ВЫБОРКИ:</a:t>
            </a:r>
            <a:r>
              <a:rPr lang="ru-RU" sz="2400" dirty="0" smtClean="0">
                <a:solidFill>
                  <a:schemeClr val="accent2">
                    <a:lumMod val="50000"/>
                  </a:schemeClr>
                </a:solidFill>
                <a:latin typeface="Times New Roman" panose="02020603050405020304" pitchFamily="18" charset="0"/>
                <a:cs typeface="Times New Roman" panose="02020603050405020304" pitchFamily="18" charset="0"/>
              </a:rPr>
              <a:t> 544 респондентов в возрасте от 18 лет. </a:t>
            </a:r>
          </a:p>
          <a:p>
            <a:endParaRPr lang="ru-RU" sz="1950" b="1" dirty="0">
              <a:solidFill>
                <a:srgbClr val="443030"/>
              </a:solidFill>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2</a:t>
            </a:fld>
            <a:endParaRPr lang="en-US" altLang="ru-RU" dirty="0"/>
          </a:p>
        </p:txBody>
      </p:sp>
    </p:spTree>
    <p:extLst>
      <p:ext uri="{BB962C8B-B14F-4D97-AF65-F5344CB8AC3E}">
        <p14:creationId xmlns:p14="http://schemas.microsoft.com/office/powerpoint/2010/main" val="19322077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763751" y="994885"/>
            <a:ext cx="6046625" cy="731086"/>
          </a:xfrm>
          <a:prstGeom prst="rect">
            <a:avLst/>
          </a:prstGeom>
        </p:spPr>
        <p:txBody>
          <a:bodyPr vert="horz" lIns="100836" tIns="50419" rIns="100836" bIns="50419" rtlCol="0" anchor="ctr">
            <a:noAutofit/>
          </a:bodyPr>
          <a:lstStyle>
            <a:lvl1pPr algn="l" defTabSz="914400" rtl="0" eaLnBrk="1" latinLnBrk="0" hangingPunct="1">
              <a:spcBef>
                <a:spcPct val="0"/>
              </a:spcBef>
              <a:buNone/>
              <a:defRPr sz="1800" b="1" i="0" kern="1200">
                <a:solidFill>
                  <a:schemeClr val="tx1"/>
                </a:solidFill>
                <a:latin typeface="Franklin Gothic Book" pitchFamily="34" charset="0"/>
                <a:ea typeface="+mj-ea"/>
                <a:cs typeface="+mj-cs"/>
              </a:defRPr>
            </a:lvl1pPr>
          </a:lstStyle>
          <a:p>
            <a:endParaRPr lang="ru-RU" sz="2682" cap="small" dirty="0">
              <a:solidFill>
                <a:srgbClr val="993366"/>
              </a:solidFill>
              <a:latin typeface="Calibri"/>
              <a:cs typeface="Times New Roman" pitchFamily="18" charset="0"/>
            </a:endParaRPr>
          </a:p>
        </p:txBody>
      </p:sp>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1762439" y="55532"/>
            <a:ext cx="6945877" cy="570982"/>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2000" b="1" kern="0" dirty="0">
                <a:solidFill>
                  <a:srgbClr val="F79646">
                    <a:lumMod val="50000"/>
                  </a:srgbClr>
                </a:solidFill>
                <a:latin typeface="Franklin Gothic Book" panose="020B0503020102020204" pitchFamily="34" charset="0"/>
                <a:cs typeface="Times New Roman" panose="02020603050405020304" pitchFamily="18" charset="0"/>
              </a:rPr>
              <a:t>Задачи исследования:</a:t>
            </a:r>
            <a:endParaRPr lang="ru-RU" sz="2000" kern="0" dirty="0">
              <a:solidFill>
                <a:srgbClr val="FF6600"/>
              </a:solidFill>
              <a:latin typeface="Franklin Gothic Book" panose="020B0503020102020204" pitchFamily="34" charset="0"/>
            </a:endParaRPr>
          </a:p>
        </p:txBody>
      </p:sp>
      <p:sp>
        <p:nvSpPr>
          <p:cNvPr id="10" name="Объект 2"/>
          <p:cNvSpPr txBox="1">
            <a:spLocks/>
          </p:cNvSpPr>
          <p:nvPr/>
        </p:nvSpPr>
        <p:spPr>
          <a:xfrm>
            <a:off x="382731" y="1091165"/>
            <a:ext cx="9181062" cy="5015566"/>
          </a:xfrm>
          <a:prstGeom prst="rect">
            <a:avLst/>
          </a:prstGeom>
        </p:spPr>
        <p:txBody>
          <a:bodyPr vert="horz" lIns="100836" tIns="50419" rIns="100836" bIns="5041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70000"/>
              </a:lnSpc>
              <a:buNone/>
            </a:pPr>
            <a:r>
              <a:rPr lang="ru-RU" sz="3982" b="1" dirty="0">
                <a:solidFill>
                  <a:srgbClr val="443030"/>
                </a:solidFill>
                <a:latin typeface="Arial" panose="020B0604020202020204" pitchFamily="34" charset="0"/>
                <a:cs typeface="Arial" panose="020B0604020202020204" pitchFamily="34" charset="0"/>
              </a:rPr>
              <a:t>   </a:t>
            </a:r>
            <a:endParaRPr lang="ru-RU" sz="5201" dirty="0">
              <a:solidFill>
                <a:srgbClr val="443030"/>
              </a:solidFill>
              <a:latin typeface="Franklin Gothic Book" panose="020B0503020102020204" pitchFamily="34" charset="0"/>
            </a:endParaRPr>
          </a:p>
        </p:txBody>
      </p:sp>
      <p:sp>
        <p:nvSpPr>
          <p:cNvPr id="2" name="Прямоугольник 1"/>
          <p:cNvSpPr/>
          <p:nvPr/>
        </p:nvSpPr>
        <p:spPr>
          <a:xfrm>
            <a:off x="286866" y="978204"/>
            <a:ext cx="9123834" cy="3970318"/>
          </a:xfrm>
          <a:prstGeom prst="rect">
            <a:avLst/>
          </a:prstGeom>
        </p:spPr>
        <p:txBody>
          <a:bodyPr wrap="square">
            <a:spAutoFit/>
          </a:bodyPr>
          <a:lstStyle/>
          <a:p>
            <a:pPr lvl="0" algn="just"/>
            <a:r>
              <a:rPr lang="ru-RU" dirty="0">
                <a:solidFill>
                  <a:schemeClr val="accent2">
                    <a:lumMod val="50000"/>
                  </a:schemeClr>
                </a:solidFill>
                <a:latin typeface="Times New Roman" panose="02020603050405020304" pitchFamily="18" charset="0"/>
                <a:cs typeface="Times New Roman" panose="02020603050405020304" pitchFamily="18" charset="0"/>
              </a:rPr>
              <a:t>1)	получение данных о качестве условий оказания услуг организациями в сфере культуры, охраны здоровья, образования, социального обслуживания в соответствии с перечнем общих критериев независимой оценки, определенным Федеральным законом от 05.12.2017 № 392-ФЗ «О внесении изменений в отдельные законодательные акты Российской Федерации по вопросам совершенствования проведения независимой оценки качества условий оказания услуг организациями в сфере культуры, охраны здоровья, образования, социального обслуживания и федеральными учреждениями медико-социальной экспертизы», а также отраслевыми перечнями показателей, характеризующих общие критерии оценки качества условий оказания услуг, утвержденными федеральными органами исполнительной власти;</a:t>
            </a:r>
          </a:p>
          <a:p>
            <a:pPr lvl="0" algn="just"/>
            <a:r>
              <a:rPr lang="ru-RU" dirty="0">
                <a:solidFill>
                  <a:schemeClr val="accent2">
                    <a:lumMod val="50000"/>
                  </a:schemeClr>
                </a:solidFill>
                <a:latin typeface="Times New Roman" panose="02020603050405020304" pitchFamily="18" charset="0"/>
                <a:cs typeface="Times New Roman" panose="02020603050405020304" pitchFamily="18" charset="0"/>
              </a:rPr>
              <a:t>2)	обобщение полученных результатов, построение на их основе рейтингов организаций в сфере культуры, охраны здоровья, образования, социального обслуживания.</a:t>
            </a:r>
          </a:p>
          <a:p>
            <a:pPr marL="342900" lvl="0" indent="-342900" algn="just">
              <a:buAutoNum type="arabicParenR" startAt="5"/>
            </a:pPr>
            <a:endParaRPr lang="ru-RU" dirty="0" smtClean="0">
              <a:solidFill>
                <a:schemeClr val="accent2">
                  <a:lumMod val="50000"/>
                </a:schemeClr>
              </a:solidFill>
              <a:latin typeface="Times New Roman" panose="02020603050405020304" pitchFamily="18" charset="0"/>
              <a:cs typeface="Times New Roman" panose="02020603050405020304" pitchFamily="18" charset="0"/>
            </a:endParaRPr>
          </a:p>
          <a:p>
            <a:pPr lvl="0" algn="just"/>
            <a:endParaRPr lang="ru-RU" dirty="0">
              <a:solidFill>
                <a:srgbClr val="443030"/>
              </a:solidFill>
              <a:latin typeface="Times New Roman" panose="02020603050405020304" pitchFamily="18" charset="0"/>
              <a:cs typeface="Times New Roman" panose="02020603050405020304" pitchFamily="18" charset="0"/>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3</a:t>
            </a:fld>
            <a:endParaRPr lang="en-US" altLang="ru-RU" dirty="0"/>
          </a:p>
        </p:txBody>
      </p:sp>
    </p:spTree>
    <p:extLst>
      <p:ext uri="{BB962C8B-B14F-4D97-AF65-F5344CB8AC3E}">
        <p14:creationId xmlns:p14="http://schemas.microsoft.com/office/powerpoint/2010/main" val="25439243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4</a:t>
            </a:fld>
            <a:endParaRPr lang="en-US" altLang="ru-RU" dirty="0"/>
          </a:p>
        </p:txBody>
      </p:sp>
      <p:cxnSp>
        <p:nvCxnSpPr>
          <p:cNvPr id="12" name="Прямая соединительная линия 11"/>
          <p:cNvCxnSpPr/>
          <p:nvPr/>
        </p:nvCxnSpPr>
        <p:spPr bwMode="auto">
          <a:xfrm>
            <a:off x="9707262" y="965314"/>
            <a:ext cx="0" cy="4866838"/>
          </a:xfrm>
          <a:prstGeom prst="line">
            <a:avLst/>
          </a:prstGeom>
          <a:solidFill>
            <a:schemeClr val="accent1"/>
          </a:solidFill>
          <a:ln w="1905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3" name="Picture 2" descr="ÐÐ¾ÑÐ¾Ð¶ÐµÐµ Ð¸Ð·Ð¾Ð±ÑÐ°Ð¶ÐµÐ½Ð¸Ðµ"/>
          <p:cNvPicPr>
            <a:picLocks noChangeAspect="1" noChangeArrowheads="1"/>
          </p:cNvPicPr>
          <p:nvPr/>
        </p:nvPicPr>
        <p:blipFill>
          <a:blip r:embed="rId3"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980664" y="965314"/>
            <a:ext cx="1213698" cy="1390578"/>
          </a:xfrm>
          <a:prstGeom prst="rect">
            <a:avLst/>
          </a:prstGeom>
          <a:noFill/>
          <a:extLst>
            <a:ext uri="{909E8E84-426E-40DD-AFC4-6F175D3DCCD1}">
              <a14:hiddenFill xmlns:a14="http://schemas.microsoft.com/office/drawing/2010/main">
                <a:solidFill>
                  <a:srgbClr val="FFFFFF"/>
                </a:solidFill>
              </a14:hiddenFill>
            </a:ext>
          </a:extLst>
        </p:spPr>
      </p:pic>
      <p:sp>
        <p:nvSpPr>
          <p:cNvPr id="10" name="Заголовок 1"/>
          <p:cNvSpPr txBox="1">
            <a:spLocks/>
          </p:cNvSpPr>
          <p:nvPr/>
        </p:nvSpPr>
        <p:spPr>
          <a:xfrm>
            <a:off x="1854731" y="202304"/>
            <a:ext cx="6945877" cy="570982"/>
          </a:xfrm>
          <a:prstGeom prst="rect">
            <a:avLst/>
          </a:prstGeom>
        </p:spPr>
        <p:txBody>
          <a:bodyPr vert="horz" lIns="100836" tIns="50419" rIns="100836" bIns="50419" rtlCol="0" anchor="ct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2000" b="1" kern="0" dirty="0">
                <a:solidFill>
                  <a:srgbClr val="F79646">
                    <a:lumMod val="50000"/>
                  </a:srgbClr>
                </a:solidFill>
                <a:latin typeface="Franklin Gothic Book" panose="020B0503020102020204" pitchFamily="34" charset="0"/>
                <a:cs typeface="Times New Roman" panose="02020603050405020304" pitchFamily="18" charset="0"/>
              </a:rPr>
              <a:t>Перечень организаций Ненецкого автономного округа в сфере образования, принимающих участие в независимой оценке</a:t>
            </a:r>
            <a:endParaRPr lang="ru-RU" sz="2000" kern="0" dirty="0">
              <a:solidFill>
                <a:srgbClr val="FF6600"/>
              </a:solidFill>
              <a:latin typeface="Franklin Gothic Book" panose="020B0503020102020204" pitchFamily="34" charset="0"/>
            </a:endParaRPr>
          </a:p>
        </p:txBody>
      </p:sp>
      <p:graphicFrame>
        <p:nvGraphicFramePr>
          <p:cNvPr id="6" name="Таблица 5"/>
          <p:cNvGraphicFramePr>
            <a:graphicFrameLocks noGrp="1"/>
          </p:cNvGraphicFramePr>
          <p:nvPr>
            <p:extLst>
              <p:ext uri="{D42A27DB-BD31-4B8C-83A1-F6EECF244321}">
                <p14:modId xmlns:p14="http://schemas.microsoft.com/office/powerpoint/2010/main" val="2930124391"/>
              </p:ext>
            </p:extLst>
          </p:nvPr>
        </p:nvGraphicFramePr>
        <p:xfrm>
          <a:off x="128954" y="957123"/>
          <a:ext cx="7104349" cy="5367402"/>
        </p:xfrm>
        <a:graphic>
          <a:graphicData uri="http://schemas.openxmlformats.org/drawingml/2006/table">
            <a:tbl>
              <a:tblPr firstRow="1" firstCol="1" bandRow="1">
                <a:tableStyleId>{93296810-A885-4BE3-A3E7-6D5BEEA58F35}</a:tableStyleId>
              </a:tblPr>
              <a:tblGrid>
                <a:gridCol w="742748">
                  <a:extLst>
                    <a:ext uri="{9D8B030D-6E8A-4147-A177-3AD203B41FA5}">
                      <a16:colId xmlns="" xmlns:a16="http://schemas.microsoft.com/office/drawing/2014/main" val="2736022983"/>
                    </a:ext>
                  </a:extLst>
                </a:gridCol>
                <a:gridCol w="4876853">
                  <a:extLst>
                    <a:ext uri="{9D8B030D-6E8A-4147-A177-3AD203B41FA5}">
                      <a16:colId xmlns="" xmlns:a16="http://schemas.microsoft.com/office/drawing/2014/main" val="2038396563"/>
                    </a:ext>
                  </a:extLst>
                </a:gridCol>
                <a:gridCol w="1484748">
                  <a:extLst>
                    <a:ext uri="{9D8B030D-6E8A-4147-A177-3AD203B41FA5}">
                      <a16:colId xmlns="" xmlns:a16="http://schemas.microsoft.com/office/drawing/2014/main" val="2074610364"/>
                    </a:ext>
                  </a:extLst>
                </a:gridCol>
              </a:tblGrid>
              <a:tr h="734432">
                <a:tc>
                  <a:txBody>
                    <a:bodyPr/>
                    <a:lstStyle/>
                    <a:p>
                      <a:pPr>
                        <a:spcAft>
                          <a:spcPts val="0"/>
                        </a:spcAft>
                      </a:pPr>
                      <a:r>
                        <a:rPr lang="ru-RU" sz="1400" b="1">
                          <a:effectLst/>
                        </a:rPr>
                        <a:t>№ п/п </a:t>
                      </a:r>
                      <a:endParaRPr lang="ru-RU" sz="1400" b="1">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ru-RU" sz="1400" b="1" dirty="0">
                          <a:effectLst/>
                        </a:rPr>
                        <a:t>Наименование образовательной организации</a:t>
                      </a:r>
                      <a:endParaRPr lang="ru-RU" sz="1400" b="1"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ru-RU" sz="1400" b="1">
                          <a:effectLst/>
                        </a:rPr>
                        <a:t>Количество респондентов</a:t>
                      </a:r>
                      <a:endParaRPr lang="ru-RU" sz="1400" b="1">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 xmlns:a16="http://schemas.microsoft.com/office/drawing/2014/main" val="1980644502"/>
                  </a:ext>
                </a:extLst>
              </a:tr>
              <a:tr h="284044">
                <a:tc>
                  <a:txBody>
                    <a:bodyPr/>
                    <a:lstStyle/>
                    <a:p>
                      <a:pPr algn="just">
                        <a:lnSpc>
                          <a:spcPct val="115000"/>
                        </a:lnSpc>
                      </a:pPr>
                      <a:r>
                        <a:rPr lang="ru-RU" sz="1400" b="1">
                          <a:effectLst/>
                        </a:rPr>
                        <a:t>1</a:t>
                      </a:r>
                      <a:endParaRPr lang="ru-RU" sz="1050" b="1">
                        <a:effectLst/>
                        <a:latin typeface="Times New Roman" panose="02020603050405020304" pitchFamily="18" charset="0"/>
                      </a:endParaRPr>
                    </a:p>
                  </a:txBody>
                  <a:tcPr marL="68580" marR="68580" marT="0" marB="0"/>
                </a:tc>
                <a:tc>
                  <a:txBody>
                    <a:bodyPr/>
                    <a:lstStyle/>
                    <a:p>
                      <a:pPr algn="just">
                        <a:lnSpc>
                          <a:spcPct val="115000"/>
                        </a:lnSpc>
                        <a:spcAft>
                          <a:spcPts val="0"/>
                        </a:spcAft>
                      </a:pPr>
                      <a:r>
                        <a:rPr lang="ru-RU" sz="1400" b="1" dirty="0">
                          <a:effectLst/>
                        </a:rPr>
                        <a:t>ГБОУ НАО «Средняя школа п. Красное» </a:t>
                      </a:r>
                      <a:endParaRPr lang="ru-RU" sz="1400" b="1"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15000"/>
                        </a:lnSpc>
                        <a:spcAft>
                          <a:spcPts val="0"/>
                        </a:spcAft>
                      </a:pPr>
                      <a:r>
                        <a:rPr lang="ru-RU" sz="1400" b="1">
                          <a:effectLst/>
                        </a:rPr>
                        <a:t>22</a:t>
                      </a:r>
                      <a:endParaRPr lang="ru-RU" sz="1400" b="1">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 xmlns:a16="http://schemas.microsoft.com/office/drawing/2014/main" val="2238134413"/>
                  </a:ext>
                </a:extLst>
              </a:tr>
              <a:tr h="329553">
                <a:tc>
                  <a:txBody>
                    <a:bodyPr/>
                    <a:lstStyle/>
                    <a:p>
                      <a:pPr algn="just">
                        <a:lnSpc>
                          <a:spcPct val="115000"/>
                        </a:lnSpc>
                      </a:pPr>
                      <a:r>
                        <a:rPr lang="ru-RU" sz="1400" b="1">
                          <a:effectLst/>
                        </a:rPr>
                        <a:t>2</a:t>
                      </a:r>
                      <a:endParaRPr lang="ru-RU" sz="1050" b="1">
                        <a:effectLst/>
                        <a:latin typeface="Times New Roman" panose="02020603050405020304" pitchFamily="18" charset="0"/>
                      </a:endParaRPr>
                    </a:p>
                  </a:txBody>
                  <a:tcPr marL="68580" marR="68580" marT="0" marB="0"/>
                </a:tc>
                <a:tc>
                  <a:txBody>
                    <a:bodyPr/>
                    <a:lstStyle/>
                    <a:p>
                      <a:pPr algn="just">
                        <a:lnSpc>
                          <a:spcPct val="115000"/>
                        </a:lnSpc>
                        <a:spcAft>
                          <a:spcPts val="0"/>
                        </a:spcAft>
                      </a:pPr>
                      <a:r>
                        <a:rPr lang="ru-RU" sz="1400" b="1" dirty="0">
                          <a:effectLst/>
                        </a:rPr>
                        <a:t>ГБОУ НАО «Средняя школа с. Ома» </a:t>
                      </a:r>
                      <a:endParaRPr lang="ru-RU" sz="1400" b="1"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15000"/>
                        </a:lnSpc>
                        <a:spcAft>
                          <a:spcPts val="0"/>
                        </a:spcAft>
                      </a:pPr>
                      <a:r>
                        <a:rPr lang="ru-RU" sz="1400" b="1">
                          <a:effectLst/>
                        </a:rPr>
                        <a:t>13</a:t>
                      </a:r>
                      <a:endParaRPr lang="ru-RU" sz="1400" b="1">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 xmlns:a16="http://schemas.microsoft.com/office/drawing/2014/main" val="1734544174"/>
                  </a:ext>
                </a:extLst>
              </a:tr>
              <a:tr h="330338">
                <a:tc>
                  <a:txBody>
                    <a:bodyPr/>
                    <a:lstStyle/>
                    <a:p>
                      <a:pPr algn="just">
                        <a:lnSpc>
                          <a:spcPct val="115000"/>
                        </a:lnSpc>
                      </a:pPr>
                      <a:r>
                        <a:rPr lang="ru-RU" sz="1400" b="1">
                          <a:effectLst/>
                        </a:rPr>
                        <a:t>3</a:t>
                      </a:r>
                      <a:endParaRPr lang="ru-RU" sz="1050" b="1">
                        <a:effectLst/>
                        <a:latin typeface="Times New Roman" panose="02020603050405020304" pitchFamily="18" charset="0"/>
                      </a:endParaRPr>
                    </a:p>
                  </a:txBody>
                  <a:tcPr marL="68580" marR="68580" marT="0" marB="0"/>
                </a:tc>
                <a:tc>
                  <a:txBody>
                    <a:bodyPr/>
                    <a:lstStyle/>
                    <a:p>
                      <a:pPr algn="just">
                        <a:lnSpc>
                          <a:spcPct val="115000"/>
                        </a:lnSpc>
                        <a:spcAft>
                          <a:spcPts val="0"/>
                        </a:spcAft>
                      </a:pPr>
                      <a:r>
                        <a:rPr lang="ru-RU" sz="1400" b="1" dirty="0">
                          <a:effectLst/>
                        </a:rPr>
                        <a:t>ГБОУ НАО «Средняя школа № 5»</a:t>
                      </a:r>
                      <a:endParaRPr lang="ru-RU" sz="1400" b="1"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15000"/>
                        </a:lnSpc>
                        <a:spcAft>
                          <a:spcPts val="0"/>
                        </a:spcAft>
                      </a:pPr>
                      <a:r>
                        <a:rPr lang="ru-RU" sz="1400" b="1">
                          <a:effectLst/>
                        </a:rPr>
                        <a:t>65</a:t>
                      </a:r>
                      <a:endParaRPr lang="ru-RU" sz="1400" b="1">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 xmlns:a16="http://schemas.microsoft.com/office/drawing/2014/main" val="211286401"/>
                  </a:ext>
                </a:extLst>
              </a:tr>
              <a:tr h="327199">
                <a:tc>
                  <a:txBody>
                    <a:bodyPr/>
                    <a:lstStyle/>
                    <a:p>
                      <a:pPr algn="just">
                        <a:lnSpc>
                          <a:spcPct val="115000"/>
                        </a:lnSpc>
                      </a:pPr>
                      <a:r>
                        <a:rPr lang="ru-RU" sz="1400" b="1">
                          <a:effectLst/>
                        </a:rPr>
                        <a:t>4</a:t>
                      </a:r>
                      <a:endParaRPr lang="ru-RU" sz="1050" b="1">
                        <a:effectLst/>
                        <a:latin typeface="Times New Roman" panose="02020603050405020304" pitchFamily="18" charset="0"/>
                      </a:endParaRPr>
                    </a:p>
                  </a:txBody>
                  <a:tcPr marL="68580" marR="68580" marT="0" marB="0"/>
                </a:tc>
                <a:tc>
                  <a:txBody>
                    <a:bodyPr/>
                    <a:lstStyle/>
                    <a:p>
                      <a:pPr algn="just">
                        <a:lnSpc>
                          <a:spcPct val="115000"/>
                        </a:lnSpc>
                        <a:spcAft>
                          <a:spcPts val="0"/>
                        </a:spcAft>
                      </a:pPr>
                      <a:r>
                        <a:rPr lang="ru-RU" sz="1400" b="1" dirty="0">
                          <a:effectLst/>
                        </a:rPr>
                        <a:t>ГБОУ НАО «Средняя школа п. Искателей»</a:t>
                      </a:r>
                      <a:endParaRPr lang="ru-RU" sz="1400" b="1"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15000"/>
                        </a:lnSpc>
                        <a:spcAft>
                          <a:spcPts val="0"/>
                        </a:spcAft>
                      </a:pPr>
                      <a:r>
                        <a:rPr lang="ru-RU" sz="1400" b="1">
                          <a:effectLst/>
                        </a:rPr>
                        <a:t>88</a:t>
                      </a:r>
                      <a:endParaRPr lang="ru-RU" sz="1400" b="1">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 xmlns:a16="http://schemas.microsoft.com/office/drawing/2014/main" val="2390118498"/>
                  </a:ext>
                </a:extLst>
              </a:tr>
              <a:tr h="540232">
                <a:tc>
                  <a:txBody>
                    <a:bodyPr/>
                    <a:lstStyle/>
                    <a:p>
                      <a:pPr algn="just">
                        <a:lnSpc>
                          <a:spcPct val="115000"/>
                        </a:lnSpc>
                      </a:pPr>
                      <a:r>
                        <a:rPr lang="ru-RU" sz="1400" b="1">
                          <a:effectLst/>
                        </a:rPr>
                        <a:t>5</a:t>
                      </a:r>
                      <a:endParaRPr lang="ru-RU" sz="1050" b="1">
                        <a:effectLst/>
                        <a:latin typeface="Times New Roman" panose="02020603050405020304" pitchFamily="18" charset="0"/>
                      </a:endParaRPr>
                    </a:p>
                  </a:txBody>
                  <a:tcPr marL="68580" marR="68580" marT="0" marB="0"/>
                </a:tc>
                <a:tc>
                  <a:txBody>
                    <a:bodyPr/>
                    <a:lstStyle/>
                    <a:p>
                      <a:pPr algn="just">
                        <a:lnSpc>
                          <a:spcPct val="115000"/>
                        </a:lnSpc>
                        <a:spcAft>
                          <a:spcPts val="0"/>
                        </a:spcAft>
                      </a:pPr>
                      <a:r>
                        <a:rPr lang="ru-RU" sz="1400" b="1" dirty="0">
                          <a:effectLst/>
                        </a:rPr>
                        <a:t>ГБДОУ НАО «Центр развития ребенка – детский сад «Гнездышко»</a:t>
                      </a:r>
                      <a:endParaRPr lang="ru-RU" sz="1400" b="1"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15000"/>
                        </a:lnSpc>
                        <a:spcAft>
                          <a:spcPts val="0"/>
                        </a:spcAft>
                      </a:pPr>
                      <a:r>
                        <a:rPr lang="ru-RU" sz="1400" b="1">
                          <a:effectLst/>
                        </a:rPr>
                        <a:t>29</a:t>
                      </a:r>
                      <a:endParaRPr lang="ru-RU" sz="1400" b="1">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 xmlns:a16="http://schemas.microsoft.com/office/drawing/2014/main" val="2060185784"/>
                  </a:ext>
                </a:extLst>
              </a:tr>
              <a:tr h="540232">
                <a:tc>
                  <a:txBody>
                    <a:bodyPr/>
                    <a:lstStyle/>
                    <a:p>
                      <a:pPr algn="just">
                        <a:lnSpc>
                          <a:spcPct val="115000"/>
                        </a:lnSpc>
                      </a:pPr>
                      <a:r>
                        <a:rPr lang="ru-RU" sz="1400" b="1">
                          <a:effectLst/>
                        </a:rPr>
                        <a:t>6</a:t>
                      </a:r>
                      <a:endParaRPr lang="ru-RU" sz="1050" b="1">
                        <a:effectLst/>
                        <a:latin typeface="Times New Roman" panose="02020603050405020304" pitchFamily="18" charset="0"/>
                      </a:endParaRPr>
                    </a:p>
                  </a:txBody>
                  <a:tcPr marL="68580" marR="68580" marT="0" marB="0"/>
                </a:tc>
                <a:tc>
                  <a:txBody>
                    <a:bodyPr/>
                    <a:lstStyle/>
                    <a:p>
                      <a:pPr algn="just">
                        <a:lnSpc>
                          <a:spcPct val="115000"/>
                        </a:lnSpc>
                        <a:spcAft>
                          <a:spcPts val="0"/>
                        </a:spcAft>
                      </a:pPr>
                      <a:r>
                        <a:rPr lang="ru-RU" sz="1400" b="1" dirty="0">
                          <a:effectLst/>
                        </a:rPr>
                        <a:t>ГБДОУ НАО «Центр развития ребенка – детский сад           п. Искателей»</a:t>
                      </a:r>
                      <a:endParaRPr lang="ru-RU" sz="1400" b="1"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15000"/>
                        </a:lnSpc>
                        <a:spcAft>
                          <a:spcPts val="0"/>
                        </a:spcAft>
                      </a:pPr>
                      <a:r>
                        <a:rPr lang="ru-RU" sz="1400" b="1">
                          <a:effectLst/>
                        </a:rPr>
                        <a:t>30</a:t>
                      </a:r>
                      <a:endParaRPr lang="ru-RU" sz="1400" b="1">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 xmlns:a16="http://schemas.microsoft.com/office/drawing/2014/main" val="2002977398"/>
                  </a:ext>
                </a:extLst>
              </a:tr>
              <a:tr h="540232">
                <a:tc>
                  <a:txBody>
                    <a:bodyPr/>
                    <a:lstStyle/>
                    <a:p>
                      <a:pPr algn="just">
                        <a:lnSpc>
                          <a:spcPct val="115000"/>
                        </a:lnSpc>
                      </a:pPr>
                      <a:r>
                        <a:rPr lang="ru-RU" sz="1400" b="1">
                          <a:effectLst/>
                        </a:rPr>
                        <a:t>7</a:t>
                      </a:r>
                      <a:endParaRPr lang="ru-RU" sz="1050" b="1">
                        <a:effectLst/>
                        <a:latin typeface="Times New Roman" panose="02020603050405020304" pitchFamily="18" charset="0"/>
                      </a:endParaRPr>
                    </a:p>
                  </a:txBody>
                  <a:tcPr marL="68580" marR="68580" marT="0" marB="0"/>
                </a:tc>
                <a:tc>
                  <a:txBody>
                    <a:bodyPr/>
                    <a:lstStyle/>
                    <a:p>
                      <a:pPr algn="just">
                        <a:lnSpc>
                          <a:spcPct val="115000"/>
                        </a:lnSpc>
                        <a:spcAft>
                          <a:spcPts val="0"/>
                        </a:spcAft>
                      </a:pPr>
                      <a:r>
                        <a:rPr lang="ru-RU" sz="1400" b="1" dirty="0">
                          <a:effectLst/>
                        </a:rPr>
                        <a:t>ГБПОУ НАО «Ненецкое профессиональное училище»</a:t>
                      </a:r>
                      <a:endParaRPr lang="ru-RU" sz="1400" b="1"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15000"/>
                        </a:lnSpc>
                        <a:spcAft>
                          <a:spcPts val="0"/>
                        </a:spcAft>
                      </a:pPr>
                      <a:r>
                        <a:rPr lang="ru-RU" sz="1400" b="1" dirty="0">
                          <a:effectLst/>
                        </a:rPr>
                        <a:t>29</a:t>
                      </a:r>
                      <a:endParaRPr lang="ru-RU" sz="1400" b="1"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 xmlns:a16="http://schemas.microsoft.com/office/drawing/2014/main" val="421475490"/>
                  </a:ext>
                </a:extLst>
              </a:tr>
              <a:tr h="540232">
                <a:tc>
                  <a:txBody>
                    <a:bodyPr/>
                    <a:lstStyle/>
                    <a:p>
                      <a:pPr algn="just">
                        <a:lnSpc>
                          <a:spcPct val="115000"/>
                        </a:lnSpc>
                      </a:pPr>
                      <a:r>
                        <a:rPr lang="ru-RU" sz="1400" b="1">
                          <a:effectLst/>
                        </a:rPr>
                        <a:t>8</a:t>
                      </a:r>
                      <a:endParaRPr lang="ru-RU" sz="1050" b="1">
                        <a:effectLst/>
                        <a:latin typeface="Times New Roman" panose="02020603050405020304" pitchFamily="18" charset="0"/>
                      </a:endParaRPr>
                    </a:p>
                  </a:txBody>
                  <a:tcPr marL="68580" marR="68580" marT="0" marB="0"/>
                </a:tc>
                <a:tc>
                  <a:txBody>
                    <a:bodyPr/>
                    <a:lstStyle/>
                    <a:p>
                      <a:pPr>
                        <a:lnSpc>
                          <a:spcPct val="115000"/>
                        </a:lnSpc>
                        <a:spcAft>
                          <a:spcPts val="0"/>
                        </a:spcAft>
                      </a:pPr>
                      <a:r>
                        <a:rPr lang="ru-RU" sz="1400" b="1">
                          <a:effectLst/>
                        </a:rPr>
                        <a:t>ГБПОУ НАО «Нарьян-Марский социально-гуманитарный колледж имени И.П. Выучейского»</a:t>
                      </a:r>
                      <a:endParaRPr lang="ru-RU" sz="1400" b="1">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15000"/>
                        </a:lnSpc>
                        <a:spcAft>
                          <a:spcPts val="0"/>
                        </a:spcAft>
                      </a:pPr>
                      <a:r>
                        <a:rPr lang="ru-RU" sz="1400" b="1" dirty="0">
                          <a:effectLst/>
                        </a:rPr>
                        <a:t>34</a:t>
                      </a:r>
                      <a:endParaRPr lang="ru-RU" sz="1400" b="1"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 xmlns:a16="http://schemas.microsoft.com/office/drawing/2014/main" val="1970332830"/>
                  </a:ext>
                </a:extLst>
              </a:tr>
              <a:tr h="540232">
                <a:tc>
                  <a:txBody>
                    <a:bodyPr/>
                    <a:lstStyle/>
                    <a:p>
                      <a:pPr algn="just">
                        <a:lnSpc>
                          <a:spcPct val="115000"/>
                        </a:lnSpc>
                      </a:pPr>
                      <a:r>
                        <a:rPr lang="ru-RU" sz="1400" b="1">
                          <a:effectLst/>
                        </a:rPr>
                        <a:t>9</a:t>
                      </a:r>
                      <a:endParaRPr lang="ru-RU" sz="1050" b="1">
                        <a:effectLst/>
                        <a:latin typeface="Times New Roman" panose="02020603050405020304" pitchFamily="18" charset="0"/>
                      </a:endParaRPr>
                    </a:p>
                  </a:txBody>
                  <a:tcPr marL="68580" marR="68580" marT="0" marB="0"/>
                </a:tc>
                <a:tc>
                  <a:txBody>
                    <a:bodyPr/>
                    <a:lstStyle/>
                    <a:p>
                      <a:pPr>
                        <a:lnSpc>
                          <a:spcPct val="115000"/>
                        </a:lnSpc>
                        <a:spcAft>
                          <a:spcPts val="0"/>
                        </a:spcAft>
                      </a:pPr>
                      <a:r>
                        <a:rPr lang="ru-RU" sz="1400" b="1">
                          <a:effectLst/>
                        </a:rPr>
                        <a:t>ГБПОУ НАО «Ненецкий аграрно-экономический техникум им. В.Г. Волкова»</a:t>
                      </a:r>
                      <a:endParaRPr lang="ru-RU" sz="1400" b="1">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15000"/>
                        </a:lnSpc>
                        <a:spcAft>
                          <a:spcPts val="0"/>
                        </a:spcAft>
                      </a:pPr>
                      <a:r>
                        <a:rPr lang="ru-RU" sz="1400" b="1" dirty="0">
                          <a:effectLst/>
                        </a:rPr>
                        <a:t>48</a:t>
                      </a:r>
                      <a:endParaRPr lang="ru-RU" sz="1400" b="1"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 xmlns:a16="http://schemas.microsoft.com/office/drawing/2014/main" val="991480625"/>
                  </a:ext>
                </a:extLst>
              </a:tr>
              <a:tr h="330338">
                <a:tc>
                  <a:txBody>
                    <a:bodyPr/>
                    <a:lstStyle/>
                    <a:p>
                      <a:pPr algn="just">
                        <a:lnSpc>
                          <a:spcPct val="115000"/>
                        </a:lnSpc>
                      </a:pPr>
                      <a:r>
                        <a:rPr lang="ru-RU" sz="1400" b="1">
                          <a:effectLst/>
                        </a:rPr>
                        <a:t>10</a:t>
                      </a:r>
                      <a:endParaRPr lang="ru-RU" sz="1050" b="1">
                        <a:effectLst/>
                        <a:latin typeface="Times New Roman" panose="02020603050405020304" pitchFamily="18" charset="0"/>
                      </a:endParaRPr>
                    </a:p>
                  </a:txBody>
                  <a:tcPr marL="68580" marR="68580" marT="0" marB="0"/>
                </a:tc>
                <a:tc>
                  <a:txBody>
                    <a:bodyPr/>
                    <a:lstStyle/>
                    <a:p>
                      <a:pPr algn="just">
                        <a:lnSpc>
                          <a:spcPct val="115000"/>
                        </a:lnSpc>
                        <a:spcAft>
                          <a:spcPts val="0"/>
                        </a:spcAft>
                      </a:pPr>
                      <a:r>
                        <a:rPr lang="ru-RU" sz="1400" b="1">
                          <a:effectLst/>
                        </a:rPr>
                        <a:t>ГБУ ДО НАО «Дворец спорта «Норд»</a:t>
                      </a:r>
                      <a:endParaRPr lang="ru-RU" sz="1400" b="1">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15000"/>
                        </a:lnSpc>
                        <a:spcAft>
                          <a:spcPts val="0"/>
                        </a:spcAft>
                      </a:pPr>
                      <a:r>
                        <a:rPr lang="ru-RU" sz="1400" b="1" dirty="0">
                          <a:effectLst/>
                        </a:rPr>
                        <a:t>196</a:t>
                      </a:r>
                      <a:endParaRPr lang="ru-RU" sz="1400" b="1"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 xmlns:a16="http://schemas.microsoft.com/office/drawing/2014/main" val="2990823033"/>
                  </a:ext>
                </a:extLst>
              </a:tr>
              <a:tr h="330338">
                <a:tc>
                  <a:txBody>
                    <a:bodyPr/>
                    <a:lstStyle/>
                    <a:p>
                      <a:pPr algn="just">
                        <a:lnSpc>
                          <a:spcPct val="115000"/>
                        </a:lnSpc>
                      </a:pPr>
                      <a:r>
                        <a:rPr lang="ru-RU" sz="1400" b="1">
                          <a:effectLst/>
                        </a:rPr>
                        <a:t> </a:t>
                      </a:r>
                      <a:endParaRPr lang="ru-RU" sz="1050" b="1">
                        <a:effectLst/>
                        <a:latin typeface="Times New Roman" panose="02020603050405020304" pitchFamily="18" charset="0"/>
                      </a:endParaRPr>
                    </a:p>
                  </a:txBody>
                  <a:tcPr marL="68580" marR="68580" marT="0" marB="0"/>
                </a:tc>
                <a:tc>
                  <a:txBody>
                    <a:bodyPr/>
                    <a:lstStyle/>
                    <a:p>
                      <a:pPr algn="just">
                        <a:lnSpc>
                          <a:spcPct val="115000"/>
                        </a:lnSpc>
                        <a:spcAft>
                          <a:spcPts val="0"/>
                        </a:spcAft>
                      </a:pPr>
                      <a:r>
                        <a:rPr lang="ru-RU" sz="1400" b="1">
                          <a:effectLst/>
                        </a:rPr>
                        <a:t>Всего</a:t>
                      </a:r>
                      <a:endParaRPr lang="ru-RU" sz="1400" b="1">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15000"/>
                        </a:lnSpc>
                        <a:spcAft>
                          <a:spcPts val="0"/>
                        </a:spcAft>
                      </a:pPr>
                      <a:r>
                        <a:rPr lang="ru-RU" sz="1400" b="1" dirty="0">
                          <a:effectLst/>
                        </a:rPr>
                        <a:t>554</a:t>
                      </a:r>
                      <a:endParaRPr lang="ru-RU" sz="1400" b="1"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 xmlns:a16="http://schemas.microsoft.com/office/drawing/2014/main" val="1996234149"/>
                  </a:ext>
                </a:extLst>
              </a:tr>
            </a:tbl>
          </a:graphicData>
        </a:graphic>
      </p:graphicFrame>
    </p:spTree>
    <p:extLst>
      <p:ext uri="{BB962C8B-B14F-4D97-AF65-F5344CB8AC3E}">
        <p14:creationId xmlns:p14="http://schemas.microsoft.com/office/powerpoint/2010/main" val="28435327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5</a:t>
            </a:fld>
            <a:endParaRPr lang="en-US" altLang="ru-RU" dirty="0"/>
          </a:p>
        </p:txBody>
      </p:sp>
      <p:cxnSp>
        <p:nvCxnSpPr>
          <p:cNvPr id="12" name="Прямая соединительная линия 11"/>
          <p:cNvCxnSpPr/>
          <p:nvPr/>
        </p:nvCxnSpPr>
        <p:spPr bwMode="auto">
          <a:xfrm>
            <a:off x="9707262" y="965314"/>
            <a:ext cx="0" cy="4866838"/>
          </a:xfrm>
          <a:prstGeom prst="line">
            <a:avLst/>
          </a:prstGeom>
          <a:solidFill>
            <a:schemeClr val="accent1"/>
          </a:solidFill>
          <a:ln w="1905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6" name="Picture 2" descr="ÐÐ°ÑÑÐ¸Ð½ÐºÐ¸ Ð¿Ð¾ Ð·Ð°Ð¿ÑÐ¾ÑÑ ÐºÐ°ÑÑÐ¸Ð½ÐºÐ¸ Ð´Ð»Ñ Ð¿ÑÐµÐ·ÐµÐ½ÑÐ°ÑÐ¸Ð¹"/>
          <p:cNvPicPr>
            <a:picLocks noChangeAspect="1" noChangeArrowheads="1"/>
          </p:cNvPicPr>
          <p:nvPr/>
        </p:nvPicPr>
        <p:blipFill>
          <a:blip r:embed="rId3"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692199" y="134826"/>
            <a:ext cx="1015063" cy="1015064"/>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8"/>
          <p:cNvSpPr/>
          <p:nvPr/>
        </p:nvSpPr>
        <p:spPr>
          <a:xfrm>
            <a:off x="1808284" y="204184"/>
            <a:ext cx="7734854" cy="646331"/>
          </a:xfrm>
          <a:prstGeom prst="rect">
            <a:avLst/>
          </a:prstGeom>
        </p:spPr>
        <p:txBody>
          <a:bodyPr wrap="square">
            <a:spAutoFit/>
          </a:bodyPr>
          <a:lstStyle/>
          <a:p>
            <a:pPr marL="0" lvl="1" defTabSz="1008358" fontAlgn="auto">
              <a:spcBef>
                <a:spcPts val="0"/>
              </a:spcBef>
              <a:spcAft>
                <a:spcPts val="0"/>
              </a:spcAft>
              <a:defRPr/>
            </a:pPr>
            <a:r>
              <a:rPr lang="ru-RU" b="1" kern="0" dirty="0" smtClean="0">
                <a:solidFill>
                  <a:srgbClr val="F79646">
                    <a:lumMod val="50000"/>
                  </a:srgbClr>
                </a:solidFill>
                <a:latin typeface="Franklin Gothic Book" panose="020B0503020102020204" pitchFamily="34" charset="0"/>
                <a:cs typeface="Times New Roman" panose="02020603050405020304" pitchFamily="18" charset="0"/>
              </a:rPr>
              <a:t>Результаты </a:t>
            </a:r>
            <a:r>
              <a:rPr lang="ru-RU" b="1" kern="0" dirty="0">
                <a:solidFill>
                  <a:srgbClr val="F79646">
                    <a:lumMod val="50000"/>
                  </a:srgbClr>
                </a:solidFill>
                <a:latin typeface="Franklin Gothic Book" panose="020B0503020102020204" pitchFamily="34" charset="0"/>
                <a:cs typeface="Times New Roman" panose="02020603050405020304" pitchFamily="18" charset="0"/>
              </a:rPr>
              <a:t>расчетов по показателям в разрезе образовательных организаций</a:t>
            </a:r>
            <a:endParaRPr lang="ru-RU" kern="0" dirty="0">
              <a:solidFill>
                <a:srgbClr val="FF6600"/>
              </a:solidFill>
              <a:latin typeface="Franklin Gothic Book" panose="020B0503020102020204" pitchFamily="34" charset="0"/>
            </a:endParaRPr>
          </a:p>
        </p:txBody>
      </p:sp>
      <p:sp>
        <p:nvSpPr>
          <p:cNvPr id="10" name="Прямоугольник 9"/>
          <p:cNvSpPr/>
          <p:nvPr/>
        </p:nvSpPr>
        <p:spPr>
          <a:xfrm>
            <a:off x="93231" y="1062061"/>
            <a:ext cx="9449907" cy="5078313"/>
          </a:xfrm>
          <a:prstGeom prst="rect">
            <a:avLst/>
          </a:prstGeom>
        </p:spPr>
        <p:txBody>
          <a:bodyPr wrap="square">
            <a:spAutoFit/>
          </a:bodyPr>
          <a:lstStyle/>
          <a:p>
            <a:pPr marL="285750" indent="-285750" algn="just">
              <a:spcAft>
                <a:spcPts val="0"/>
              </a:spcAft>
              <a:buFont typeface="Wingdings" panose="05000000000000000000" pitchFamily="2" charset="2"/>
              <a:buChar char="Ø"/>
            </a:pPr>
            <a:r>
              <a:rPr lang="ru-RU" b="1" dirty="0" smtClean="0">
                <a:solidFill>
                  <a:srgbClr val="810000"/>
                </a:solidFill>
                <a:latin typeface="Times New Roman" panose="02020603050405020304" pitchFamily="18" charset="0"/>
                <a:ea typeface="Times New Roman" panose="02020603050405020304" pitchFamily="18" charset="0"/>
              </a:rPr>
              <a:t> ГБОУ </a:t>
            </a:r>
            <a:r>
              <a:rPr lang="ru-RU" b="1" dirty="0">
                <a:solidFill>
                  <a:srgbClr val="810000"/>
                </a:solidFill>
                <a:latin typeface="Times New Roman" panose="02020603050405020304" pitchFamily="18" charset="0"/>
                <a:ea typeface="Times New Roman" panose="02020603050405020304" pitchFamily="18" charset="0"/>
              </a:rPr>
              <a:t>НАО «Средняя школа п. Красное</a:t>
            </a:r>
            <a:r>
              <a:rPr lang="ru-RU" b="1" dirty="0" smtClean="0">
                <a:solidFill>
                  <a:srgbClr val="810000"/>
                </a:solidFill>
                <a:latin typeface="Times New Roman" panose="02020603050405020304" pitchFamily="18" charset="0"/>
                <a:ea typeface="Times New Roman" panose="02020603050405020304" pitchFamily="18" charset="0"/>
              </a:rPr>
              <a:t>». </a:t>
            </a:r>
            <a:r>
              <a:rPr lang="ru-RU" dirty="0">
                <a:solidFill>
                  <a:srgbClr val="810000"/>
                </a:solidFill>
                <a:latin typeface="Times New Roman" panose="02020603050405020304" pitchFamily="18" charset="0"/>
                <a:ea typeface="Times New Roman" panose="02020603050405020304" pitchFamily="18" charset="0"/>
              </a:rPr>
              <a:t>Всего в учреждении опрошено 22 респондента посредством личного анкетирования. Официальный сайт учреждения, который был проанализирован в ходе проведения независимой оценки: </a:t>
            </a:r>
            <a:r>
              <a:rPr lang="ru-RU" dirty="0">
                <a:solidFill>
                  <a:srgbClr val="810000"/>
                </a:solidFill>
                <a:latin typeface="Times New Roman" panose="02020603050405020304" pitchFamily="18" charset="0"/>
                <a:ea typeface="Times New Roman" panose="02020603050405020304" pitchFamily="18" charset="0"/>
                <a:hlinkClick r:id="rId4"/>
              </a:rPr>
              <a:t>https://schoolkrasnoenao.ru</a:t>
            </a:r>
            <a:r>
              <a:rPr lang="ru-RU" dirty="0" smtClean="0">
                <a:solidFill>
                  <a:srgbClr val="810000"/>
                </a:solidFill>
                <a:latin typeface="Times New Roman" panose="02020603050405020304" pitchFamily="18" charset="0"/>
                <a:ea typeface="Times New Roman" panose="02020603050405020304" pitchFamily="18" charset="0"/>
                <a:hlinkClick r:id="rId4"/>
              </a:rPr>
              <a:t>/</a:t>
            </a:r>
            <a:r>
              <a:rPr lang="ru-RU" dirty="0" smtClean="0">
                <a:solidFill>
                  <a:srgbClr val="810000"/>
                </a:solidFill>
                <a:latin typeface="Times New Roman" panose="02020603050405020304" pitchFamily="18" charset="0"/>
                <a:ea typeface="Times New Roman" panose="02020603050405020304" pitchFamily="18" charset="0"/>
              </a:rPr>
              <a:t>. Общие </a:t>
            </a:r>
            <a:r>
              <a:rPr lang="ru-RU" dirty="0">
                <a:solidFill>
                  <a:srgbClr val="810000"/>
                </a:solidFill>
                <a:latin typeface="Times New Roman" panose="02020603050405020304" pitchFamily="18" charset="0"/>
                <a:ea typeface="Times New Roman" panose="02020603050405020304" pitchFamily="18" charset="0"/>
              </a:rPr>
              <a:t>итоговые баллы по учреждению составили: 128,14 балла</a:t>
            </a:r>
            <a:r>
              <a:rPr lang="ru-RU" dirty="0" smtClean="0">
                <a:solidFill>
                  <a:srgbClr val="810000"/>
                </a:solidFill>
                <a:latin typeface="Times New Roman" panose="02020603050405020304" pitchFamily="18" charset="0"/>
                <a:ea typeface="Times New Roman" panose="02020603050405020304" pitchFamily="18" charset="0"/>
              </a:rPr>
              <a:t>.</a:t>
            </a:r>
          </a:p>
          <a:p>
            <a:pPr algn="just">
              <a:spcAft>
                <a:spcPts val="0"/>
              </a:spcAft>
            </a:pPr>
            <a:r>
              <a:rPr lang="ru-RU" dirty="0">
                <a:solidFill>
                  <a:srgbClr val="810000"/>
                </a:solidFill>
                <a:latin typeface="Times New Roman" panose="02020603050405020304" pitchFamily="18" charset="0"/>
                <a:ea typeface="Times New Roman" panose="02020603050405020304" pitchFamily="18" charset="0"/>
              </a:rPr>
              <a:t>     </a:t>
            </a:r>
            <a:r>
              <a:rPr lang="ru-RU" b="1" dirty="0">
                <a:solidFill>
                  <a:srgbClr val="810000"/>
                </a:solidFill>
                <a:latin typeface="Times New Roman" panose="02020603050405020304" pitchFamily="18" charset="0"/>
                <a:ea typeface="Times New Roman" panose="02020603050405020304" pitchFamily="18" charset="0"/>
              </a:rPr>
              <a:t>По результатам проведенной независимой оценки по учреждению можно представить следующие рекомендации и пожелания респондентов:</a:t>
            </a:r>
          </a:p>
          <a:p>
            <a:pPr algn="just">
              <a:spcAft>
                <a:spcPts val="0"/>
              </a:spcAft>
            </a:pPr>
            <a:r>
              <a:rPr lang="ru-RU" dirty="0">
                <a:solidFill>
                  <a:srgbClr val="810000"/>
                </a:solidFill>
                <a:latin typeface="Times New Roman" panose="02020603050405020304" pitchFamily="18" charset="0"/>
                <a:ea typeface="Times New Roman" panose="02020603050405020304" pitchFamily="18" charset="0"/>
              </a:rPr>
              <a:t>•	Организовать группу продленного дня для детей;</a:t>
            </a:r>
          </a:p>
          <a:p>
            <a:pPr algn="just">
              <a:spcAft>
                <a:spcPts val="0"/>
              </a:spcAft>
            </a:pPr>
            <a:r>
              <a:rPr lang="ru-RU" dirty="0">
                <a:solidFill>
                  <a:srgbClr val="810000"/>
                </a:solidFill>
                <a:latin typeface="Times New Roman" panose="02020603050405020304" pitchFamily="18" charset="0"/>
                <a:ea typeface="Times New Roman" panose="02020603050405020304" pitchFamily="18" charset="0"/>
              </a:rPr>
              <a:t>•	Обеспечить доступ к Интернету во всех кабинетах школы</a:t>
            </a:r>
            <a:r>
              <a:rPr lang="ru-RU" dirty="0" smtClean="0">
                <a:solidFill>
                  <a:srgbClr val="810000"/>
                </a:solidFill>
                <a:latin typeface="Times New Roman" panose="02020603050405020304" pitchFamily="18" charset="0"/>
                <a:ea typeface="Times New Roman" panose="02020603050405020304" pitchFamily="18" charset="0"/>
              </a:rPr>
              <a:t>.</a:t>
            </a:r>
          </a:p>
          <a:p>
            <a:pPr marL="285750" indent="-285750" algn="just">
              <a:spcAft>
                <a:spcPts val="0"/>
              </a:spcAft>
              <a:buFont typeface="Wingdings" panose="05000000000000000000" pitchFamily="2" charset="2"/>
              <a:buChar char="Ø"/>
            </a:pPr>
            <a:r>
              <a:rPr lang="ru-RU" b="1" dirty="0">
                <a:solidFill>
                  <a:srgbClr val="810000"/>
                </a:solidFill>
                <a:latin typeface="Times New Roman" panose="02020603050405020304" pitchFamily="18" charset="0"/>
                <a:cs typeface="Times New Roman" panose="02020603050405020304" pitchFamily="18" charset="0"/>
              </a:rPr>
              <a:t>ГБОУ НАО «Средняя школа с. Ома». </a:t>
            </a:r>
            <a:r>
              <a:rPr lang="ru-RU" dirty="0">
                <a:solidFill>
                  <a:srgbClr val="810000"/>
                </a:solidFill>
                <a:latin typeface="Times New Roman" panose="02020603050405020304" pitchFamily="18" charset="0"/>
                <a:cs typeface="Times New Roman" panose="02020603050405020304" pitchFamily="18" charset="0"/>
              </a:rPr>
              <a:t>Всего в учреждении опрошено 13 респондентов посредством личного анкетирования. Официальный сайт учреждения, который был проанализирован в ходе проведения независимой оценки: </a:t>
            </a:r>
            <a:r>
              <a:rPr lang="ru-RU" dirty="0">
                <a:solidFill>
                  <a:srgbClr val="810000"/>
                </a:solidFill>
                <a:latin typeface="Times New Roman" panose="02020603050405020304" pitchFamily="18" charset="0"/>
                <a:cs typeface="Times New Roman" panose="02020603050405020304" pitchFamily="18" charset="0"/>
                <a:hlinkClick r:id="rId5"/>
              </a:rPr>
              <a:t>https://oma.1mcg.ru</a:t>
            </a:r>
            <a:r>
              <a:rPr lang="ru-RU" dirty="0">
                <a:solidFill>
                  <a:srgbClr val="810000"/>
                </a:solidFill>
                <a:latin typeface="Times New Roman" panose="02020603050405020304" pitchFamily="18" charset="0"/>
                <a:cs typeface="Times New Roman" panose="02020603050405020304" pitchFamily="18" charset="0"/>
              </a:rPr>
              <a:t>. Общие итоговые баллы по учреждению составили: 131,7 балла. </a:t>
            </a:r>
          </a:p>
          <a:p>
            <a:pPr algn="just">
              <a:spcAft>
                <a:spcPts val="0"/>
              </a:spcAft>
            </a:pPr>
            <a:r>
              <a:rPr lang="ru-RU" dirty="0" smtClean="0">
                <a:solidFill>
                  <a:srgbClr val="810000"/>
                </a:solidFill>
                <a:latin typeface="Times New Roman" panose="02020603050405020304" pitchFamily="18" charset="0"/>
                <a:cs typeface="Times New Roman" panose="02020603050405020304" pitchFamily="18" charset="0"/>
              </a:rPr>
              <a:t>     В </a:t>
            </a:r>
            <a:r>
              <a:rPr lang="ru-RU" dirty="0">
                <a:solidFill>
                  <a:srgbClr val="810000"/>
                </a:solidFill>
                <a:latin typeface="Times New Roman" panose="02020603050405020304" pitchFamily="18" charset="0"/>
                <a:cs typeface="Times New Roman" panose="02020603050405020304" pitchFamily="18" charset="0"/>
              </a:rPr>
              <a:t>ходе проведения независимой оценки по учреждению респонденты не высказали каких-либо пожеланий и рекомендаций.</a:t>
            </a:r>
          </a:p>
          <a:p>
            <a:pPr marL="285750" indent="-285750" algn="just">
              <a:lnSpc>
                <a:spcPct val="150000"/>
              </a:lnSpc>
              <a:spcAft>
                <a:spcPts val="0"/>
              </a:spcAft>
              <a:buFont typeface="Wingdings" panose="05000000000000000000" pitchFamily="2" charset="2"/>
              <a:buChar char="Ø"/>
            </a:pPr>
            <a:endParaRPr lang="ru-RU" dirty="0">
              <a:solidFill>
                <a:srgbClr val="810000"/>
              </a:solidFill>
              <a:latin typeface="Times New Roman" panose="02020603050405020304" pitchFamily="18" charset="0"/>
              <a:ea typeface="Times New Roman" panose="02020603050405020304" pitchFamily="18" charset="0"/>
            </a:endParaRPr>
          </a:p>
          <a:p>
            <a:pPr algn="just">
              <a:lnSpc>
                <a:spcPct val="150000"/>
              </a:lnSpc>
              <a:spcAft>
                <a:spcPts val="0"/>
              </a:spcAft>
            </a:pPr>
            <a:endParaRPr lang="ru-RU" dirty="0" smtClean="0">
              <a:solidFill>
                <a:srgbClr val="810000"/>
              </a:solidFill>
              <a:latin typeface="Times New Roman" panose="02020603050405020304" pitchFamily="18" charset="0"/>
              <a:ea typeface="Times New Roman" panose="02020603050405020304" pitchFamily="18" charset="0"/>
            </a:endParaRPr>
          </a:p>
        </p:txBody>
      </p:sp>
      <p:pic>
        <p:nvPicPr>
          <p:cNvPr id="2050" name="Picture 2" descr="Ð³ÑÐ°Ð´Ð°ÑÐ¸Ð¸ ÑÐ»ÑÐ¿Ñ Ð¸ Ð´Ð¸Ð¿Ð»Ð¾Ð¼ ÐÐµÑÐ¿Ð»Ð°ÑÐ½ÑÐµ ÐÐºÐ¾Ð½ÐºÐ¸"/>
          <p:cNvPicPr>
            <a:picLocks noChangeAspect="1" noChangeArrowheads="1"/>
          </p:cNvPicPr>
          <p:nvPr/>
        </p:nvPicPr>
        <p:blipFill>
          <a:blip r:embed="rId6"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95300" y="5429171"/>
            <a:ext cx="805961" cy="805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18920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6</a:t>
            </a:fld>
            <a:endParaRPr lang="en-US" altLang="ru-RU" dirty="0"/>
          </a:p>
        </p:txBody>
      </p:sp>
      <p:cxnSp>
        <p:nvCxnSpPr>
          <p:cNvPr id="12" name="Прямая соединительная линия 11"/>
          <p:cNvCxnSpPr/>
          <p:nvPr/>
        </p:nvCxnSpPr>
        <p:spPr bwMode="auto">
          <a:xfrm>
            <a:off x="9707262" y="965314"/>
            <a:ext cx="0" cy="4866838"/>
          </a:xfrm>
          <a:prstGeom prst="line">
            <a:avLst/>
          </a:prstGeom>
          <a:solidFill>
            <a:schemeClr val="accent1"/>
          </a:solidFill>
          <a:ln w="1905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6" name="Picture 2" descr="ÐÐ°ÑÑÐ¸Ð½ÐºÐ¸ Ð¿Ð¾ Ð·Ð°Ð¿ÑÐ¾ÑÑ ÐºÐ°ÑÑÐ¸Ð½ÐºÐ¸ Ð´Ð»Ñ Ð¿ÑÐµÐ·ÐµÐ½ÑÐ°ÑÐ¸Ð¹"/>
          <p:cNvPicPr>
            <a:picLocks noChangeAspect="1" noChangeArrowheads="1"/>
          </p:cNvPicPr>
          <p:nvPr/>
        </p:nvPicPr>
        <p:blipFill>
          <a:blip r:embed="rId3"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989401" y="134826"/>
            <a:ext cx="717861" cy="717862"/>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8"/>
          <p:cNvSpPr/>
          <p:nvPr/>
        </p:nvSpPr>
        <p:spPr>
          <a:xfrm>
            <a:off x="1808284" y="204184"/>
            <a:ext cx="7734854" cy="646331"/>
          </a:xfrm>
          <a:prstGeom prst="rect">
            <a:avLst/>
          </a:prstGeom>
        </p:spPr>
        <p:txBody>
          <a:bodyPr wrap="square">
            <a:spAutoFit/>
          </a:bodyPr>
          <a:lstStyle/>
          <a:p>
            <a:pPr marL="0" lvl="1" defTabSz="1008358" fontAlgn="auto">
              <a:spcBef>
                <a:spcPts val="0"/>
              </a:spcBef>
              <a:spcAft>
                <a:spcPts val="0"/>
              </a:spcAft>
              <a:defRPr/>
            </a:pPr>
            <a:r>
              <a:rPr lang="ru-RU" b="1" kern="0" dirty="0" smtClean="0">
                <a:solidFill>
                  <a:srgbClr val="F79646">
                    <a:lumMod val="50000"/>
                  </a:srgbClr>
                </a:solidFill>
                <a:latin typeface="Franklin Gothic Book" panose="020B0503020102020204" pitchFamily="34" charset="0"/>
                <a:cs typeface="Times New Roman" panose="02020603050405020304" pitchFamily="18" charset="0"/>
              </a:rPr>
              <a:t>Результаты </a:t>
            </a:r>
            <a:r>
              <a:rPr lang="ru-RU" b="1" kern="0" dirty="0">
                <a:solidFill>
                  <a:srgbClr val="F79646">
                    <a:lumMod val="50000"/>
                  </a:srgbClr>
                </a:solidFill>
                <a:latin typeface="Franklin Gothic Book" panose="020B0503020102020204" pitchFamily="34" charset="0"/>
                <a:cs typeface="Times New Roman" panose="02020603050405020304" pitchFamily="18" charset="0"/>
              </a:rPr>
              <a:t>расчетов по показателям в разрезе образовательных организаций</a:t>
            </a:r>
            <a:endParaRPr lang="ru-RU" kern="0" dirty="0">
              <a:solidFill>
                <a:srgbClr val="FF6600"/>
              </a:solidFill>
              <a:latin typeface="Franklin Gothic Book" panose="020B0503020102020204" pitchFamily="34" charset="0"/>
            </a:endParaRPr>
          </a:p>
        </p:txBody>
      </p:sp>
      <p:sp>
        <p:nvSpPr>
          <p:cNvPr id="2" name="Прямоугольник 1"/>
          <p:cNvSpPr/>
          <p:nvPr/>
        </p:nvSpPr>
        <p:spPr>
          <a:xfrm>
            <a:off x="140676" y="1100455"/>
            <a:ext cx="9402462" cy="4524315"/>
          </a:xfrm>
          <a:prstGeom prst="rect">
            <a:avLst/>
          </a:prstGeom>
        </p:spPr>
        <p:txBody>
          <a:bodyPr wrap="square">
            <a:spAutoFit/>
          </a:bodyPr>
          <a:lstStyle/>
          <a:p>
            <a:pPr marL="285750" indent="-285750" algn="just">
              <a:buFont typeface="Wingdings" panose="05000000000000000000" pitchFamily="2" charset="2"/>
              <a:buChar char="Ø"/>
            </a:pPr>
            <a:r>
              <a:rPr lang="ru-RU" b="1" dirty="0" smtClean="0">
                <a:solidFill>
                  <a:srgbClr val="810000"/>
                </a:solidFill>
                <a:latin typeface="Times New Roman" panose="02020603050405020304" pitchFamily="18" charset="0"/>
                <a:cs typeface="Times New Roman" panose="02020603050405020304" pitchFamily="18" charset="0"/>
              </a:rPr>
              <a:t>ГБОУ </a:t>
            </a:r>
            <a:r>
              <a:rPr lang="ru-RU" b="1" dirty="0">
                <a:solidFill>
                  <a:srgbClr val="810000"/>
                </a:solidFill>
                <a:latin typeface="Times New Roman" panose="02020603050405020304" pitchFamily="18" charset="0"/>
                <a:cs typeface="Times New Roman" panose="02020603050405020304" pitchFamily="18" charset="0"/>
              </a:rPr>
              <a:t>НАО «Средняя школа № 5». </a:t>
            </a:r>
            <a:r>
              <a:rPr lang="ru-RU" dirty="0">
                <a:solidFill>
                  <a:srgbClr val="810000"/>
                </a:solidFill>
                <a:latin typeface="Times New Roman" panose="02020603050405020304" pitchFamily="18" charset="0"/>
                <a:cs typeface="Times New Roman" panose="02020603050405020304" pitchFamily="18" charset="0"/>
              </a:rPr>
              <a:t>Всего в учреждении опрошено 65 респондентов посредством личного анкетирования. Официальный сайт учреждения, который был проанализирован в ходе проведения независимой оценки: </a:t>
            </a:r>
            <a:r>
              <a:rPr lang="ru-RU" dirty="0">
                <a:solidFill>
                  <a:srgbClr val="810000"/>
                </a:solidFill>
                <a:latin typeface="Times New Roman" panose="02020603050405020304" pitchFamily="18" charset="0"/>
                <a:cs typeface="Times New Roman" panose="02020603050405020304" pitchFamily="18" charset="0"/>
                <a:hlinkClick r:id="rId4"/>
              </a:rPr>
              <a:t>http://schoolfive.ru/</a:t>
            </a:r>
            <a:r>
              <a:rPr lang="ru-RU" dirty="0">
                <a:solidFill>
                  <a:srgbClr val="810000"/>
                </a:solidFill>
                <a:latin typeface="Times New Roman" panose="02020603050405020304" pitchFamily="18" charset="0"/>
                <a:cs typeface="Times New Roman" panose="02020603050405020304" pitchFamily="18" charset="0"/>
              </a:rPr>
              <a:t>. Общие итоговые баллы по учреждению составили: 138,42 балла.  </a:t>
            </a:r>
            <a:endParaRPr lang="ru-RU" dirty="0" smtClean="0">
              <a:solidFill>
                <a:srgbClr val="810000"/>
              </a:solidFill>
              <a:latin typeface="Times New Roman" panose="02020603050405020304" pitchFamily="18" charset="0"/>
              <a:cs typeface="Times New Roman" panose="02020603050405020304" pitchFamily="18" charset="0"/>
            </a:endParaRPr>
          </a:p>
          <a:p>
            <a:pPr algn="just"/>
            <a:r>
              <a:rPr lang="ru-RU" dirty="0" smtClean="0">
                <a:solidFill>
                  <a:srgbClr val="810000"/>
                </a:solidFill>
                <a:latin typeface="Times New Roman" panose="02020603050405020304" pitchFamily="18" charset="0"/>
                <a:cs typeface="Times New Roman" panose="02020603050405020304" pitchFamily="18" charset="0"/>
              </a:rPr>
              <a:t>     В </a:t>
            </a:r>
            <a:r>
              <a:rPr lang="ru-RU" dirty="0">
                <a:solidFill>
                  <a:srgbClr val="810000"/>
                </a:solidFill>
                <a:latin typeface="Times New Roman" panose="02020603050405020304" pitchFamily="18" charset="0"/>
                <a:cs typeface="Times New Roman" panose="02020603050405020304" pitchFamily="18" charset="0"/>
              </a:rPr>
              <a:t>ходе проведения независимой оценки по учреждению респонденты не высказали </a:t>
            </a:r>
            <a:r>
              <a:rPr lang="ru-RU" dirty="0" smtClean="0">
                <a:solidFill>
                  <a:srgbClr val="810000"/>
                </a:solidFill>
                <a:latin typeface="Times New Roman" panose="02020603050405020304" pitchFamily="18" charset="0"/>
                <a:cs typeface="Times New Roman" panose="02020603050405020304" pitchFamily="18" charset="0"/>
              </a:rPr>
              <a:t>каких-     либо </a:t>
            </a:r>
            <a:r>
              <a:rPr lang="ru-RU" dirty="0">
                <a:solidFill>
                  <a:srgbClr val="810000"/>
                </a:solidFill>
                <a:latin typeface="Times New Roman" panose="02020603050405020304" pitchFamily="18" charset="0"/>
                <a:cs typeface="Times New Roman" panose="02020603050405020304" pitchFamily="18" charset="0"/>
              </a:rPr>
              <a:t>пожеланий и рекомендаций.</a:t>
            </a:r>
          </a:p>
          <a:p>
            <a:pPr marL="285750" indent="-285750" algn="just">
              <a:buFont typeface="Wingdings" panose="05000000000000000000" pitchFamily="2" charset="2"/>
              <a:buChar char="Ø"/>
            </a:pPr>
            <a:r>
              <a:rPr lang="ru-RU" b="1" dirty="0" smtClean="0">
                <a:solidFill>
                  <a:srgbClr val="810000"/>
                </a:solidFill>
                <a:latin typeface="Times New Roman" panose="02020603050405020304" pitchFamily="18" charset="0"/>
                <a:cs typeface="Times New Roman" panose="02020603050405020304" pitchFamily="18" charset="0"/>
              </a:rPr>
              <a:t>ГБОУ </a:t>
            </a:r>
            <a:r>
              <a:rPr lang="ru-RU" b="1" dirty="0">
                <a:solidFill>
                  <a:srgbClr val="810000"/>
                </a:solidFill>
                <a:latin typeface="Times New Roman" panose="02020603050405020304" pitchFamily="18" charset="0"/>
                <a:cs typeface="Times New Roman" panose="02020603050405020304" pitchFamily="18" charset="0"/>
              </a:rPr>
              <a:t>НАО «Средняя школа п. Искателей». </a:t>
            </a:r>
            <a:r>
              <a:rPr lang="ru-RU" dirty="0">
                <a:solidFill>
                  <a:srgbClr val="810000"/>
                </a:solidFill>
                <a:latin typeface="Times New Roman" panose="02020603050405020304" pitchFamily="18" charset="0"/>
                <a:cs typeface="Times New Roman" panose="02020603050405020304" pitchFamily="18" charset="0"/>
              </a:rPr>
              <a:t>Всего в учреждении опрошено 88 респондентов посредством личного анкетирования. Официальный сайт учреждения, который был проанализирован в ходе проведения независимой оценки: </a:t>
            </a:r>
            <a:r>
              <a:rPr lang="ru-RU" dirty="0">
                <a:solidFill>
                  <a:srgbClr val="810000"/>
                </a:solidFill>
                <a:latin typeface="Times New Roman" panose="02020603050405020304" pitchFamily="18" charset="0"/>
                <a:cs typeface="Times New Roman" panose="02020603050405020304" pitchFamily="18" charset="0"/>
                <a:hlinkClick r:id="rId5"/>
              </a:rPr>
              <a:t>http://shkola-iskatelej.info/</a:t>
            </a:r>
            <a:r>
              <a:rPr lang="ru-RU" dirty="0">
                <a:solidFill>
                  <a:srgbClr val="810000"/>
                </a:solidFill>
                <a:latin typeface="Times New Roman" panose="02020603050405020304" pitchFamily="18" charset="0"/>
                <a:cs typeface="Times New Roman" panose="02020603050405020304" pitchFamily="18" charset="0"/>
              </a:rPr>
              <a:t>. Общие итоговые баллы по учреждению составили: 134,04 балла. </a:t>
            </a:r>
            <a:endParaRPr lang="ru-RU" dirty="0" smtClean="0">
              <a:solidFill>
                <a:srgbClr val="810000"/>
              </a:solidFill>
              <a:latin typeface="Times New Roman" panose="02020603050405020304" pitchFamily="18" charset="0"/>
              <a:cs typeface="Times New Roman" panose="02020603050405020304" pitchFamily="18" charset="0"/>
            </a:endParaRPr>
          </a:p>
          <a:p>
            <a:pPr algn="just"/>
            <a:r>
              <a:rPr lang="ru-RU" dirty="0" smtClean="0">
                <a:solidFill>
                  <a:srgbClr val="810000"/>
                </a:solidFill>
                <a:latin typeface="Times New Roman" panose="02020603050405020304" pitchFamily="18" charset="0"/>
                <a:cs typeface="Times New Roman" panose="02020603050405020304" pitchFamily="18" charset="0"/>
              </a:rPr>
              <a:t>     </a:t>
            </a:r>
            <a:r>
              <a:rPr lang="ru-RU" b="1" dirty="0" smtClean="0">
                <a:solidFill>
                  <a:srgbClr val="810000"/>
                </a:solidFill>
                <a:latin typeface="Times New Roman" panose="02020603050405020304" pitchFamily="18" charset="0"/>
                <a:cs typeface="Times New Roman" panose="02020603050405020304" pitchFamily="18" charset="0"/>
              </a:rPr>
              <a:t>По </a:t>
            </a:r>
            <a:r>
              <a:rPr lang="ru-RU" b="1" dirty="0">
                <a:solidFill>
                  <a:srgbClr val="810000"/>
                </a:solidFill>
                <a:latin typeface="Times New Roman" panose="02020603050405020304" pitchFamily="18" charset="0"/>
                <a:cs typeface="Times New Roman" panose="02020603050405020304" pitchFamily="18" charset="0"/>
              </a:rPr>
              <a:t>результатам проведенной независимой оценки по учреждению можно представить следующие рекомендации и пожелания респондентов:</a:t>
            </a:r>
          </a:p>
          <a:p>
            <a:pPr algn="just"/>
            <a:r>
              <a:rPr lang="ru-RU" dirty="0">
                <a:solidFill>
                  <a:srgbClr val="810000"/>
                </a:solidFill>
                <a:latin typeface="Times New Roman" panose="02020603050405020304" pitchFamily="18" charset="0"/>
                <a:cs typeface="Times New Roman" panose="02020603050405020304" pitchFamily="18" charset="0"/>
              </a:rPr>
              <a:t>•	Построить новую школу, с новым зданием, большим актовым залом;</a:t>
            </a:r>
          </a:p>
          <a:p>
            <a:pPr algn="just"/>
            <a:r>
              <a:rPr lang="ru-RU" dirty="0">
                <a:solidFill>
                  <a:srgbClr val="810000"/>
                </a:solidFill>
                <a:latin typeface="Times New Roman" panose="02020603050405020304" pitchFamily="18" charset="0"/>
                <a:cs typeface="Times New Roman" panose="02020603050405020304" pitchFamily="18" charset="0"/>
              </a:rPr>
              <a:t>•	Усовершенствовать школьный сайт, сделать его более </a:t>
            </a:r>
            <a:r>
              <a:rPr lang="ru-RU" dirty="0" smtClean="0">
                <a:solidFill>
                  <a:srgbClr val="810000"/>
                </a:solidFill>
                <a:latin typeface="Times New Roman" panose="02020603050405020304" pitchFamily="18" charset="0"/>
                <a:cs typeface="Times New Roman" panose="02020603050405020304" pitchFamily="18" charset="0"/>
              </a:rPr>
              <a:t>удобным</a:t>
            </a:r>
            <a:r>
              <a:rPr lang="ru-RU" dirty="0">
                <a:solidFill>
                  <a:srgbClr val="810000"/>
                </a:solidFill>
                <a:latin typeface="Times New Roman" panose="02020603050405020304" pitchFamily="18" charset="0"/>
                <a:cs typeface="Times New Roman" panose="02020603050405020304" pitchFamily="18" charset="0"/>
              </a:rPr>
              <a:t>;</a:t>
            </a:r>
          </a:p>
          <a:p>
            <a:pPr algn="just"/>
            <a:r>
              <a:rPr lang="ru-RU" dirty="0">
                <a:solidFill>
                  <a:srgbClr val="810000"/>
                </a:solidFill>
                <a:latin typeface="Times New Roman" panose="02020603050405020304" pitchFamily="18" charset="0"/>
                <a:cs typeface="Times New Roman" panose="02020603050405020304" pitchFamily="18" charset="0"/>
              </a:rPr>
              <a:t>•	Открыть секцию робототехники или научный кружок. </a:t>
            </a:r>
          </a:p>
          <a:p>
            <a:pPr algn="just"/>
            <a:endParaRPr lang="ru-RU" dirty="0">
              <a:solidFill>
                <a:srgbClr val="810000"/>
              </a:solidFill>
              <a:latin typeface="Times New Roman" panose="02020603050405020304" pitchFamily="18" charset="0"/>
              <a:cs typeface="Times New Roman" panose="02020603050405020304" pitchFamily="18" charset="0"/>
            </a:endParaRPr>
          </a:p>
        </p:txBody>
      </p:sp>
      <p:pic>
        <p:nvPicPr>
          <p:cNvPr id="3074" name="Picture 2" descr="ÐºÐ½Ð¸Ð³Ð¸ Ð¡ÑÐµÐº Ð¸Ð· ÑÑÐµÑ ÐÐµÑÐ¿Ð»Ð°ÑÐ½ÑÐµ ÐÐºÐ¾Ð½ÐºÐ¸"/>
          <p:cNvPicPr>
            <a:picLocks noChangeAspect="1" noChangeArrowheads="1"/>
          </p:cNvPicPr>
          <p:nvPr/>
        </p:nvPicPr>
        <p:blipFill>
          <a:blip r:embed="rId6"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80536" y="5388000"/>
            <a:ext cx="1227748" cy="12277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11389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7</a:t>
            </a:fld>
            <a:endParaRPr lang="en-US" altLang="ru-RU" dirty="0"/>
          </a:p>
        </p:txBody>
      </p:sp>
      <p:cxnSp>
        <p:nvCxnSpPr>
          <p:cNvPr id="12" name="Прямая соединительная линия 11"/>
          <p:cNvCxnSpPr/>
          <p:nvPr/>
        </p:nvCxnSpPr>
        <p:spPr bwMode="auto">
          <a:xfrm>
            <a:off x="9707262" y="965314"/>
            <a:ext cx="0" cy="4866838"/>
          </a:xfrm>
          <a:prstGeom prst="line">
            <a:avLst/>
          </a:prstGeom>
          <a:solidFill>
            <a:schemeClr val="accent1"/>
          </a:solidFill>
          <a:ln w="1905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6" name="Picture 2" descr="ÐÐ°ÑÑÐ¸Ð½ÐºÐ¸ Ð¿Ð¾ Ð·Ð°Ð¿ÑÐ¾ÑÑ ÐºÐ°ÑÑÐ¸Ð½ÐºÐ¸ Ð´Ð»Ñ Ð¿ÑÐµÐ·ÐµÐ½ÑÐ°ÑÐ¸Ð¹"/>
          <p:cNvPicPr>
            <a:picLocks noChangeAspect="1" noChangeArrowheads="1"/>
          </p:cNvPicPr>
          <p:nvPr/>
        </p:nvPicPr>
        <p:blipFill>
          <a:blip r:embed="rId3"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989401" y="134826"/>
            <a:ext cx="717861" cy="717862"/>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8"/>
          <p:cNvSpPr/>
          <p:nvPr/>
        </p:nvSpPr>
        <p:spPr>
          <a:xfrm>
            <a:off x="1808284" y="204184"/>
            <a:ext cx="7734854" cy="646331"/>
          </a:xfrm>
          <a:prstGeom prst="rect">
            <a:avLst/>
          </a:prstGeom>
        </p:spPr>
        <p:txBody>
          <a:bodyPr wrap="square">
            <a:spAutoFit/>
          </a:bodyPr>
          <a:lstStyle/>
          <a:p>
            <a:pPr marL="0" lvl="1" defTabSz="1008358" fontAlgn="auto">
              <a:spcBef>
                <a:spcPts val="0"/>
              </a:spcBef>
              <a:spcAft>
                <a:spcPts val="0"/>
              </a:spcAft>
              <a:defRPr/>
            </a:pPr>
            <a:r>
              <a:rPr lang="ru-RU" b="1" kern="0" dirty="0" smtClean="0">
                <a:solidFill>
                  <a:srgbClr val="F79646">
                    <a:lumMod val="50000"/>
                  </a:srgbClr>
                </a:solidFill>
                <a:latin typeface="Franklin Gothic Book" panose="020B0503020102020204" pitchFamily="34" charset="0"/>
                <a:cs typeface="Times New Roman" panose="02020603050405020304" pitchFamily="18" charset="0"/>
              </a:rPr>
              <a:t>Результаты </a:t>
            </a:r>
            <a:r>
              <a:rPr lang="ru-RU" b="1" kern="0" dirty="0">
                <a:solidFill>
                  <a:srgbClr val="F79646">
                    <a:lumMod val="50000"/>
                  </a:srgbClr>
                </a:solidFill>
                <a:latin typeface="Franklin Gothic Book" panose="020B0503020102020204" pitchFamily="34" charset="0"/>
                <a:cs typeface="Times New Roman" panose="02020603050405020304" pitchFamily="18" charset="0"/>
              </a:rPr>
              <a:t>расчетов по показателям в разрезе образовательных организаций</a:t>
            </a:r>
            <a:endParaRPr lang="ru-RU" kern="0" dirty="0">
              <a:solidFill>
                <a:srgbClr val="FF6600"/>
              </a:solidFill>
              <a:latin typeface="Franklin Gothic Book" panose="020B0503020102020204" pitchFamily="34" charset="0"/>
            </a:endParaRPr>
          </a:p>
        </p:txBody>
      </p:sp>
      <p:sp>
        <p:nvSpPr>
          <p:cNvPr id="4" name="Прямоугольник 3"/>
          <p:cNvSpPr/>
          <p:nvPr/>
        </p:nvSpPr>
        <p:spPr>
          <a:xfrm>
            <a:off x="128954" y="1221034"/>
            <a:ext cx="9414184" cy="4524315"/>
          </a:xfrm>
          <a:prstGeom prst="rect">
            <a:avLst/>
          </a:prstGeom>
        </p:spPr>
        <p:txBody>
          <a:bodyPr wrap="square">
            <a:spAutoFit/>
          </a:bodyPr>
          <a:lstStyle/>
          <a:p>
            <a:pPr marL="285750" indent="-285750" algn="just">
              <a:buFont typeface="Wingdings" panose="05000000000000000000" pitchFamily="2" charset="2"/>
              <a:buChar char="Ø"/>
            </a:pPr>
            <a:r>
              <a:rPr lang="ru-RU" b="1" dirty="0">
                <a:solidFill>
                  <a:srgbClr val="810000"/>
                </a:solidFill>
                <a:latin typeface="Times New Roman" panose="02020603050405020304" pitchFamily="18" charset="0"/>
                <a:cs typeface="Times New Roman" panose="02020603050405020304" pitchFamily="18" charset="0"/>
              </a:rPr>
              <a:t>ГБДОУ НАО «Центр развития ребенка – детский сад «Гнездышко». </a:t>
            </a:r>
            <a:r>
              <a:rPr lang="ru-RU" dirty="0">
                <a:solidFill>
                  <a:srgbClr val="810000"/>
                </a:solidFill>
                <a:latin typeface="Times New Roman" panose="02020603050405020304" pitchFamily="18" charset="0"/>
                <a:cs typeface="Times New Roman" panose="02020603050405020304" pitchFamily="18" charset="0"/>
              </a:rPr>
              <a:t>Всего в учреждении опрошено 29 респондентов посредством личного анкетирования. Официальный сайт учреждения, который был проанализирован в ходе проведения независимой оценки: </a:t>
            </a:r>
            <a:r>
              <a:rPr lang="ru-RU" dirty="0">
                <a:solidFill>
                  <a:srgbClr val="810000"/>
                </a:solidFill>
                <a:latin typeface="Times New Roman" panose="02020603050405020304" pitchFamily="18" charset="0"/>
                <a:cs typeface="Times New Roman" panose="02020603050405020304" pitchFamily="18" charset="0"/>
                <a:hlinkClick r:id="rId4"/>
              </a:rPr>
              <a:t>http://gnezdishko-nao.ru</a:t>
            </a:r>
            <a:r>
              <a:rPr lang="ru-RU" dirty="0" smtClean="0">
                <a:solidFill>
                  <a:srgbClr val="810000"/>
                </a:solidFill>
                <a:latin typeface="Times New Roman" panose="02020603050405020304" pitchFamily="18" charset="0"/>
                <a:cs typeface="Times New Roman" panose="02020603050405020304" pitchFamily="18" charset="0"/>
                <a:hlinkClick r:id="rId4"/>
              </a:rPr>
              <a:t>/</a:t>
            </a:r>
            <a:r>
              <a:rPr lang="ru-RU" dirty="0" smtClean="0">
                <a:solidFill>
                  <a:srgbClr val="810000"/>
                </a:solidFill>
                <a:latin typeface="Times New Roman" panose="02020603050405020304" pitchFamily="18" charset="0"/>
                <a:cs typeface="Times New Roman" panose="02020603050405020304" pitchFamily="18" charset="0"/>
              </a:rPr>
              <a:t>. Общие </a:t>
            </a:r>
            <a:r>
              <a:rPr lang="ru-RU" dirty="0">
                <a:solidFill>
                  <a:srgbClr val="810000"/>
                </a:solidFill>
                <a:latin typeface="Times New Roman" panose="02020603050405020304" pitchFamily="18" charset="0"/>
                <a:cs typeface="Times New Roman" panose="02020603050405020304" pitchFamily="18" charset="0"/>
              </a:rPr>
              <a:t>итоговые баллы по учреждению составили: 139,65 балла. </a:t>
            </a:r>
            <a:endParaRPr lang="ru-RU" dirty="0" smtClean="0">
              <a:solidFill>
                <a:srgbClr val="810000"/>
              </a:solidFill>
              <a:latin typeface="Times New Roman" panose="02020603050405020304" pitchFamily="18" charset="0"/>
              <a:cs typeface="Times New Roman" panose="02020603050405020304" pitchFamily="18" charset="0"/>
            </a:endParaRPr>
          </a:p>
          <a:p>
            <a:pPr algn="just"/>
            <a:r>
              <a:rPr lang="ru-RU" dirty="0" smtClean="0">
                <a:solidFill>
                  <a:srgbClr val="810000"/>
                </a:solidFill>
                <a:latin typeface="Times New Roman" panose="02020603050405020304" pitchFamily="18" charset="0"/>
                <a:cs typeface="Times New Roman" panose="02020603050405020304" pitchFamily="18" charset="0"/>
              </a:rPr>
              <a:t>     В </a:t>
            </a:r>
            <a:r>
              <a:rPr lang="ru-RU" dirty="0">
                <a:solidFill>
                  <a:srgbClr val="810000"/>
                </a:solidFill>
                <a:latin typeface="Times New Roman" panose="02020603050405020304" pitchFamily="18" charset="0"/>
                <a:cs typeface="Times New Roman" panose="02020603050405020304" pitchFamily="18" charset="0"/>
              </a:rPr>
              <a:t>ходе проведения независимой оценки по учреждению респонденты не высказали каких-либо пожеланий и рекомендаций</a:t>
            </a:r>
            <a:r>
              <a:rPr lang="ru-RU" dirty="0" smtClean="0">
                <a:solidFill>
                  <a:srgbClr val="810000"/>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Ø"/>
            </a:pPr>
            <a:r>
              <a:rPr lang="ru-RU" b="1" dirty="0" smtClean="0">
                <a:solidFill>
                  <a:srgbClr val="810000"/>
                </a:solidFill>
                <a:latin typeface="Times New Roman" panose="02020603050405020304" pitchFamily="18" charset="0"/>
                <a:cs typeface="Times New Roman" panose="02020603050405020304" pitchFamily="18" charset="0"/>
              </a:rPr>
              <a:t>ГБДОУ </a:t>
            </a:r>
            <a:r>
              <a:rPr lang="ru-RU" b="1" dirty="0">
                <a:solidFill>
                  <a:srgbClr val="810000"/>
                </a:solidFill>
                <a:latin typeface="Times New Roman" panose="02020603050405020304" pitchFamily="18" charset="0"/>
                <a:cs typeface="Times New Roman" panose="02020603050405020304" pitchFamily="18" charset="0"/>
              </a:rPr>
              <a:t>НАО «Центр развития ребенка – детский сад п. Искателей». </a:t>
            </a:r>
            <a:r>
              <a:rPr lang="ru-RU" dirty="0">
                <a:solidFill>
                  <a:srgbClr val="810000"/>
                </a:solidFill>
                <a:latin typeface="Times New Roman" panose="02020603050405020304" pitchFamily="18" charset="0"/>
                <a:cs typeface="Times New Roman" panose="02020603050405020304" pitchFamily="18" charset="0"/>
              </a:rPr>
              <a:t>Всего в учреждении опрошено 30 респондентов посредством личного анкетирования. Официальный сайт учреждения, который был проанализирован в ходе проведения независимой оценки: </a:t>
            </a:r>
            <a:r>
              <a:rPr lang="ru-RU" dirty="0">
                <a:solidFill>
                  <a:srgbClr val="810000"/>
                </a:solidFill>
                <a:latin typeface="Times New Roman" panose="02020603050405020304" pitchFamily="18" charset="0"/>
                <a:cs typeface="Times New Roman" panose="02020603050405020304" pitchFamily="18" charset="0"/>
                <a:hlinkClick r:id="rId5"/>
              </a:rPr>
              <a:t>http://crrdsnao.ru</a:t>
            </a:r>
            <a:r>
              <a:rPr lang="ru-RU" dirty="0" smtClean="0">
                <a:solidFill>
                  <a:srgbClr val="810000"/>
                </a:solidFill>
                <a:latin typeface="Times New Roman" panose="02020603050405020304" pitchFamily="18" charset="0"/>
                <a:cs typeface="Times New Roman" panose="02020603050405020304" pitchFamily="18" charset="0"/>
                <a:hlinkClick r:id="rId5"/>
              </a:rPr>
              <a:t>/</a:t>
            </a:r>
            <a:r>
              <a:rPr lang="ru-RU" dirty="0" smtClean="0">
                <a:solidFill>
                  <a:srgbClr val="810000"/>
                </a:solidFill>
                <a:latin typeface="Times New Roman" panose="02020603050405020304" pitchFamily="18" charset="0"/>
                <a:cs typeface="Times New Roman" panose="02020603050405020304" pitchFamily="18" charset="0"/>
              </a:rPr>
              <a:t>. Общие </a:t>
            </a:r>
            <a:r>
              <a:rPr lang="ru-RU" dirty="0">
                <a:solidFill>
                  <a:srgbClr val="810000"/>
                </a:solidFill>
                <a:latin typeface="Times New Roman" panose="02020603050405020304" pitchFamily="18" charset="0"/>
                <a:cs typeface="Times New Roman" panose="02020603050405020304" pitchFamily="18" charset="0"/>
              </a:rPr>
              <a:t>итоговые баллы по учреждению составили: 139,5 балла</a:t>
            </a:r>
            <a:r>
              <a:rPr lang="ru-RU" dirty="0" smtClean="0">
                <a:solidFill>
                  <a:srgbClr val="810000"/>
                </a:solidFill>
                <a:latin typeface="Times New Roman" panose="02020603050405020304" pitchFamily="18" charset="0"/>
                <a:cs typeface="Times New Roman" panose="02020603050405020304" pitchFamily="18" charset="0"/>
              </a:rPr>
              <a:t>.</a:t>
            </a:r>
          </a:p>
          <a:p>
            <a:pPr algn="just"/>
            <a:r>
              <a:rPr lang="ru-RU" dirty="0" smtClean="0">
                <a:solidFill>
                  <a:srgbClr val="810000"/>
                </a:solidFill>
                <a:latin typeface="Times New Roman" panose="02020603050405020304" pitchFamily="18" charset="0"/>
                <a:cs typeface="Times New Roman" panose="02020603050405020304" pitchFamily="18" charset="0"/>
              </a:rPr>
              <a:t>     В </a:t>
            </a:r>
            <a:r>
              <a:rPr lang="ru-RU" dirty="0">
                <a:solidFill>
                  <a:srgbClr val="810000"/>
                </a:solidFill>
                <a:latin typeface="Times New Roman" panose="02020603050405020304" pitchFamily="18" charset="0"/>
                <a:cs typeface="Times New Roman" panose="02020603050405020304" pitchFamily="18" charset="0"/>
              </a:rPr>
              <a:t>ходе проведения независимой оценки по учреждению респонденты не высказали каких-либо пожеланий и рекомендаций.</a:t>
            </a:r>
          </a:p>
          <a:p>
            <a:pPr algn="just"/>
            <a:endParaRPr lang="ru-RU" dirty="0">
              <a:solidFill>
                <a:srgbClr val="810000"/>
              </a:solidFill>
              <a:latin typeface="Times New Roman" panose="02020603050405020304" pitchFamily="18" charset="0"/>
              <a:cs typeface="Times New Roman" panose="02020603050405020304" pitchFamily="18" charset="0"/>
            </a:endParaRPr>
          </a:p>
          <a:p>
            <a:pPr algn="just"/>
            <a:r>
              <a:rPr lang="ru-RU" dirty="0" smtClean="0">
                <a:solidFill>
                  <a:srgbClr val="810000"/>
                </a:solidFill>
                <a:latin typeface="Times New Roman" panose="02020603050405020304" pitchFamily="18" charset="0"/>
                <a:cs typeface="Times New Roman" panose="02020603050405020304" pitchFamily="18" charset="0"/>
              </a:rPr>
              <a:t> </a:t>
            </a:r>
            <a:endParaRPr lang="ru-RU" dirty="0">
              <a:solidFill>
                <a:srgbClr val="810000"/>
              </a:solidFill>
              <a:latin typeface="Times New Roman" panose="02020603050405020304" pitchFamily="18" charset="0"/>
              <a:cs typeface="Times New Roman" panose="02020603050405020304" pitchFamily="18" charset="0"/>
            </a:endParaRPr>
          </a:p>
        </p:txBody>
      </p:sp>
      <p:pic>
        <p:nvPicPr>
          <p:cNvPr id="11" name="Picture 2" descr="ÐÐ¾ÑÐ¾Ð¶ÐµÐµ Ð¸Ð·Ð¾Ð±ÑÐ°Ð¶ÐµÐ½Ð¸Ðµ"/>
          <p:cNvPicPr>
            <a:picLocks noChangeAspect="1" noChangeArrowheads="1"/>
          </p:cNvPicPr>
          <p:nvPr/>
        </p:nvPicPr>
        <p:blipFill>
          <a:blip r:embed="rId6"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981362" y="5208739"/>
            <a:ext cx="1146450" cy="1313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58454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8</a:t>
            </a:fld>
            <a:endParaRPr lang="en-US" altLang="ru-RU" dirty="0"/>
          </a:p>
        </p:txBody>
      </p:sp>
      <p:cxnSp>
        <p:nvCxnSpPr>
          <p:cNvPr id="12" name="Прямая соединительная линия 11"/>
          <p:cNvCxnSpPr/>
          <p:nvPr/>
        </p:nvCxnSpPr>
        <p:spPr bwMode="auto">
          <a:xfrm>
            <a:off x="9707262" y="965314"/>
            <a:ext cx="0" cy="4866838"/>
          </a:xfrm>
          <a:prstGeom prst="line">
            <a:avLst/>
          </a:prstGeom>
          <a:solidFill>
            <a:schemeClr val="accent1"/>
          </a:solidFill>
          <a:ln w="1905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6" name="Picture 2" descr="ÐÐ°ÑÑÐ¸Ð½ÐºÐ¸ Ð¿Ð¾ Ð·Ð°Ð¿ÑÐ¾ÑÑ ÐºÐ°ÑÑÐ¸Ð½ÐºÐ¸ Ð´Ð»Ñ Ð¿ÑÐµÐ·ÐµÐ½ÑÐ°ÑÐ¸Ð¹"/>
          <p:cNvPicPr>
            <a:picLocks noChangeAspect="1" noChangeArrowheads="1"/>
          </p:cNvPicPr>
          <p:nvPr/>
        </p:nvPicPr>
        <p:blipFill>
          <a:blip r:embed="rId3"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989401" y="134826"/>
            <a:ext cx="717861" cy="717862"/>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8"/>
          <p:cNvSpPr/>
          <p:nvPr/>
        </p:nvSpPr>
        <p:spPr>
          <a:xfrm>
            <a:off x="1808284" y="204184"/>
            <a:ext cx="7734854" cy="646331"/>
          </a:xfrm>
          <a:prstGeom prst="rect">
            <a:avLst/>
          </a:prstGeom>
        </p:spPr>
        <p:txBody>
          <a:bodyPr wrap="square">
            <a:spAutoFit/>
          </a:bodyPr>
          <a:lstStyle/>
          <a:p>
            <a:pPr marL="0" lvl="1" defTabSz="1008358" fontAlgn="auto">
              <a:spcBef>
                <a:spcPts val="0"/>
              </a:spcBef>
              <a:spcAft>
                <a:spcPts val="0"/>
              </a:spcAft>
              <a:defRPr/>
            </a:pPr>
            <a:r>
              <a:rPr lang="ru-RU" b="1" kern="0" dirty="0" smtClean="0">
                <a:solidFill>
                  <a:srgbClr val="F79646">
                    <a:lumMod val="50000"/>
                  </a:srgbClr>
                </a:solidFill>
                <a:latin typeface="Franklin Gothic Book" panose="020B0503020102020204" pitchFamily="34" charset="0"/>
                <a:cs typeface="Times New Roman" panose="02020603050405020304" pitchFamily="18" charset="0"/>
              </a:rPr>
              <a:t>Результаты </a:t>
            </a:r>
            <a:r>
              <a:rPr lang="ru-RU" b="1" kern="0" dirty="0">
                <a:solidFill>
                  <a:srgbClr val="F79646">
                    <a:lumMod val="50000"/>
                  </a:srgbClr>
                </a:solidFill>
                <a:latin typeface="Franklin Gothic Book" panose="020B0503020102020204" pitchFamily="34" charset="0"/>
                <a:cs typeface="Times New Roman" panose="02020603050405020304" pitchFamily="18" charset="0"/>
              </a:rPr>
              <a:t>расчетов по показателям в разрезе образовательных организаций</a:t>
            </a:r>
            <a:endParaRPr lang="ru-RU" kern="0" dirty="0">
              <a:solidFill>
                <a:srgbClr val="FF6600"/>
              </a:solidFill>
              <a:latin typeface="Franklin Gothic Book" panose="020B0503020102020204" pitchFamily="34" charset="0"/>
            </a:endParaRPr>
          </a:p>
        </p:txBody>
      </p:sp>
      <p:sp>
        <p:nvSpPr>
          <p:cNvPr id="2" name="Прямоугольник 1"/>
          <p:cNvSpPr/>
          <p:nvPr/>
        </p:nvSpPr>
        <p:spPr>
          <a:xfrm>
            <a:off x="93785" y="1147808"/>
            <a:ext cx="9449353" cy="4247317"/>
          </a:xfrm>
          <a:prstGeom prst="rect">
            <a:avLst/>
          </a:prstGeom>
        </p:spPr>
        <p:txBody>
          <a:bodyPr wrap="square">
            <a:spAutoFit/>
          </a:bodyPr>
          <a:lstStyle/>
          <a:p>
            <a:pPr marL="285750" indent="-285750" algn="just">
              <a:buFont typeface="Wingdings" panose="05000000000000000000" pitchFamily="2" charset="2"/>
              <a:buChar char="Ø"/>
            </a:pPr>
            <a:r>
              <a:rPr lang="ru-RU" b="1" dirty="0">
                <a:solidFill>
                  <a:srgbClr val="810000"/>
                </a:solidFill>
                <a:latin typeface="Times New Roman" panose="02020603050405020304" pitchFamily="18" charset="0"/>
                <a:cs typeface="Times New Roman" panose="02020603050405020304" pitchFamily="18" charset="0"/>
              </a:rPr>
              <a:t>ГБПОУ НАО «Ненецкое профессиональное училище». </a:t>
            </a:r>
            <a:r>
              <a:rPr lang="ru-RU" dirty="0">
                <a:solidFill>
                  <a:srgbClr val="810000"/>
                </a:solidFill>
                <a:latin typeface="Times New Roman" panose="02020603050405020304" pitchFamily="18" charset="0"/>
                <a:cs typeface="Times New Roman" panose="02020603050405020304" pitchFamily="18" charset="0"/>
              </a:rPr>
              <a:t>Всего в учреждении опрошено 29 респондентов посредством личного анкетирования. Официальный сайт учреждения, который был проанализирован в ходе проведения независимой оценки: </a:t>
            </a:r>
            <a:r>
              <a:rPr lang="ru-RU" dirty="0">
                <a:solidFill>
                  <a:srgbClr val="810000"/>
                </a:solidFill>
                <a:latin typeface="Times New Roman" panose="02020603050405020304" pitchFamily="18" charset="0"/>
                <a:cs typeface="Times New Roman" panose="02020603050405020304" pitchFamily="18" charset="0"/>
                <a:hlinkClick r:id="rId4"/>
              </a:rPr>
              <a:t>https://npy.1mcg.ru/</a:t>
            </a:r>
            <a:r>
              <a:rPr lang="ru-RU" dirty="0">
                <a:solidFill>
                  <a:srgbClr val="810000"/>
                </a:solidFill>
                <a:latin typeface="Times New Roman" panose="02020603050405020304" pitchFamily="18" charset="0"/>
                <a:cs typeface="Times New Roman" panose="02020603050405020304" pitchFamily="18" charset="0"/>
              </a:rPr>
              <a:t>. Общие итоговые баллы по учреждению составили: 122,41 балла. </a:t>
            </a:r>
            <a:endParaRPr lang="ru-RU" dirty="0" smtClean="0">
              <a:solidFill>
                <a:srgbClr val="810000"/>
              </a:solidFill>
              <a:latin typeface="Times New Roman" panose="02020603050405020304" pitchFamily="18" charset="0"/>
              <a:cs typeface="Times New Roman" panose="02020603050405020304" pitchFamily="18" charset="0"/>
            </a:endParaRPr>
          </a:p>
          <a:p>
            <a:pPr algn="just"/>
            <a:r>
              <a:rPr lang="ru-RU" dirty="0">
                <a:solidFill>
                  <a:srgbClr val="810000"/>
                </a:solidFill>
                <a:latin typeface="Times New Roman" panose="02020603050405020304" pitchFamily="18" charset="0"/>
                <a:cs typeface="Times New Roman" panose="02020603050405020304" pitchFamily="18" charset="0"/>
              </a:rPr>
              <a:t>     В ходе проведения независимой оценки по учреждению респонденты не высказали каких-либо пожеланий и рекомендаций</a:t>
            </a:r>
            <a:r>
              <a:rPr lang="ru-RU" dirty="0" smtClean="0">
                <a:solidFill>
                  <a:srgbClr val="810000"/>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Ø"/>
            </a:pPr>
            <a:r>
              <a:rPr lang="ru-RU" b="1" dirty="0" smtClean="0">
                <a:solidFill>
                  <a:srgbClr val="810000"/>
                </a:solidFill>
                <a:latin typeface="Times New Roman" panose="02020603050405020304" pitchFamily="18" charset="0"/>
                <a:cs typeface="Times New Roman" panose="02020603050405020304" pitchFamily="18" charset="0"/>
              </a:rPr>
              <a:t>ГБПОУ </a:t>
            </a:r>
            <a:r>
              <a:rPr lang="ru-RU" b="1" dirty="0">
                <a:solidFill>
                  <a:srgbClr val="810000"/>
                </a:solidFill>
                <a:latin typeface="Times New Roman" panose="02020603050405020304" pitchFamily="18" charset="0"/>
                <a:cs typeface="Times New Roman" panose="02020603050405020304" pitchFamily="18" charset="0"/>
              </a:rPr>
              <a:t>НАО «</a:t>
            </a:r>
            <a:r>
              <a:rPr lang="ru-RU" b="1" dirty="0" err="1">
                <a:solidFill>
                  <a:srgbClr val="810000"/>
                </a:solidFill>
                <a:latin typeface="Times New Roman" panose="02020603050405020304" pitchFamily="18" charset="0"/>
                <a:cs typeface="Times New Roman" panose="02020603050405020304" pitchFamily="18" charset="0"/>
              </a:rPr>
              <a:t>Нарьян-Марский</a:t>
            </a:r>
            <a:r>
              <a:rPr lang="ru-RU" b="1" dirty="0">
                <a:solidFill>
                  <a:srgbClr val="810000"/>
                </a:solidFill>
                <a:latin typeface="Times New Roman" panose="02020603050405020304" pitchFamily="18" charset="0"/>
                <a:cs typeface="Times New Roman" panose="02020603050405020304" pitchFamily="18" charset="0"/>
              </a:rPr>
              <a:t> социально-гуманитарный колледж имени И.П. </a:t>
            </a:r>
            <a:r>
              <a:rPr lang="ru-RU" b="1" dirty="0" err="1">
                <a:solidFill>
                  <a:srgbClr val="810000"/>
                </a:solidFill>
                <a:latin typeface="Times New Roman" panose="02020603050405020304" pitchFamily="18" charset="0"/>
                <a:cs typeface="Times New Roman" panose="02020603050405020304" pitchFamily="18" charset="0"/>
              </a:rPr>
              <a:t>Выучейского</a:t>
            </a:r>
            <a:r>
              <a:rPr lang="ru-RU" b="1" dirty="0">
                <a:solidFill>
                  <a:srgbClr val="810000"/>
                </a:solidFill>
                <a:latin typeface="Times New Roman" panose="02020603050405020304" pitchFamily="18" charset="0"/>
                <a:cs typeface="Times New Roman" panose="02020603050405020304" pitchFamily="18" charset="0"/>
              </a:rPr>
              <a:t>». </a:t>
            </a:r>
            <a:r>
              <a:rPr lang="ru-RU" dirty="0">
                <a:solidFill>
                  <a:srgbClr val="810000"/>
                </a:solidFill>
                <a:latin typeface="Times New Roman" panose="02020603050405020304" pitchFamily="18" charset="0"/>
                <a:cs typeface="Times New Roman" panose="02020603050405020304" pitchFamily="18" charset="0"/>
              </a:rPr>
              <a:t>Всего в учреждении опрошено 34 респондента посредством личного анкетирования. Официальный сайт учреждения, который был проанализирован в ходе проведения независимой оценки: </a:t>
            </a:r>
            <a:r>
              <a:rPr lang="ru-RU" dirty="0">
                <a:solidFill>
                  <a:srgbClr val="810000"/>
                </a:solidFill>
                <a:latin typeface="Times New Roman" panose="02020603050405020304" pitchFamily="18" charset="0"/>
                <a:cs typeface="Times New Roman" panose="02020603050405020304" pitchFamily="18" charset="0"/>
                <a:hlinkClick r:id="rId5"/>
              </a:rPr>
              <a:t>http://www.nmsgc.org/</a:t>
            </a:r>
            <a:r>
              <a:rPr lang="ru-RU" dirty="0">
                <a:solidFill>
                  <a:srgbClr val="810000"/>
                </a:solidFill>
                <a:latin typeface="Times New Roman" panose="02020603050405020304" pitchFamily="18" charset="0"/>
                <a:cs typeface="Times New Roman" panose="02020603050405020304" pitchFamily="18" charset="0"/>
              </a:rPr>
              <a:t>. Общие итоговые баллы по учреждению составили: 137,84 балла. </a:t>
            </a:r>
            <a:endParaRPr lang="ru-RU" dirty="0" smtClean="0">
              <a:solidFill>
                <a:srgbClr val="810000"/>
              </a:solidFill>
              <a:latin typeface="Times New Roman" panose="02020603050405020304" pitchFamily="18" charset="0"/>
              <a:cs typeface="Times New Roman" panose="02020603050405020304" pitchFamily="18" charset="0"/>
            </a:endParaRPr>
          </a:p>
          <a:p>
            <a:pPr algn="just"/>
            <a:r>
              <a:rPr lang="ru-RU" b="1" dirty="0" smtClean="0">
                <a:solidFill>
                  <a:srgbClr val="810000"/>
                </a:solidFill>
                <a:latin typeface="Times New Roman" panose="02020603050405020304" pitchFamily="18" charset="0"/>
                <a:cs typeface="Times New Roman" panose="02020603050405020304" pitchFamily="18" charset="0"/>
              </a:rPr>
              <a:t>     По </a:t>
            </a:r>
            <a:r>
              <a:rPr lang="ru-RU" b="1" dirty="0">
                <a:solidFill>
                  <a:srgbClr val="810000"/>
                </a:solidFill>
                <a:latin typeface="Times New Roman" panose="02020603050405020304" pitchFamily="18" charset="0"/>
                <a:cs typeface="Times New Roman" panose="02020603050405020304" pitchFamily="18" charset="0"/>
              </a:rPr>
              <a:t>результатам проведенной независимой оценки по учреждению можно представить следующие рекомендации и пожелания респондентов:</a:t>
            </a:r>
          </a:p>
          <a:p>
            <a:pPr algn="just"/>
            <a:r>
              <a:rPr lang="ru-RU" dirty="0">
                <a:solidFill>
                  <a:srgbClr val="810000"/>
                </a:solidFill>
                <a:latin typeface="Times New Roman" panose="02020603050405020304" pitchFamily="18" charset="0"/>
                <a:cs typeface="Times New Roman" panose="02020603050405020304" pitchFamily="18" charset="0"/>
              </a:rPr>
              <a:t>•	По возможности, построить новое здание учебного заведения. </a:t>
            </a:r>
          </a:p>
          <a:p>
            <a:pPr algn="just"/>
            <a:endParaRPr lang="ru-RU" dirty="0">
              <a:solidFill>
                <a:srgbClr val="810000"/>
              </a:solidFill>
              <a:latin typeface="Times New Roman" panose="02020603050405020304" pitchFamily="18" charset="0"/>
              <a:cs typeface="Times New Roman" panose="02020603050405020304" pitchFamily="18" charset="0"/>
            </a:endParaRPr>
          </a:p>
        </p:txBody>
      </p:sp>
      <p:pic>
        <p:nvPicPr>
          <p:cNvPr id="10" name="Picture 2" descr="ÐºÐ½Ð¸Ð³Ð¸ Ð¡ÑÐµÐº Ð¸Ð· ÑÑÐµÑ ÐÐµÑÐ¿Ð»Ð°ÑÐ½ÑÐµ ÐÐºÐ¾Ð½ÐºÐ¸"/>
          <p:cNvPicPr>
            <a:picLocks noChangeAspect="1" noChangeArrowheads="1"/>
          </p:cNvPicPr>
          <p:nvPr/>
        </p:nvPicPr>
        <p:blipFill>
          <a:blip r:embed="rId6"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80536" y="5388000"/>
            <a:ext cx="1227748" cy="122774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ÐÐ¾ÑÐ¾Ð¶ÐµÐµ Ð¸Ð·Ð¾Ð±ÑÐ°Ð¶ÐµÐ½Ð¸Ðµ"/>
          <p:cNvPicPr>
            <a:picLocks noChangeAspect="1" noChangeArrowheads="1"/>
          </p:cNvPicPr>
          <p:nvPr/>
        </p:nvPicPr>
        <p:blipFill>
          <a:blip r:embed="rId7"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457549" y="5175387"/>
            <a:ext cx="1146450" cy="1313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71571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9</a:t>
            </a:fld>
            <a:endParaRPr lang="en-US" altLang="ru-RU" dirty="0"/>
          </a:p>
        </p:txBody>
      </p:sp>
      <p:cxnSp>
        <p:nvCxnSpPr>
          <p:cNvPr id="12" name="Прямая соединительная линия 11"/>
          <p:cNvCxnSpPr/>
          <p:nvPr/>
        </p:nvCxnSpPr>
        <p:spPr bwMode="auto">
          <a:xfrm>
            <a:off x="9707262" y="965314"/>
            <a:ext cx="0" cy="4866838"/>
          </a:xfrm>
          <a:prstGeom prst="line">
            <a:avLst/>
          </a:prstGeom>
          <a:solidFill>
            <a:schemeClr val="accent1"/>
          </a:solidFill>
          <a:ln w="1905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6" name="Picture 2" descr="ÐÐ°ÑÑÐ¸Ð½ÐºÐ¸ Ð¿Ð¾ Ð·Ð°Ð¿ÑÐ¾ÑÑ ÐºÐ°ÑÑÐ¸Ð½ÐºÐ¸ Ð´Ð»Ñ Ð¿ÑÐµÐ·ÐµÐ½ÑÐ°ÑÐ¸Ð¹"/>
          <p:cNvPicPr>
            <a:picLocks noChangeAspect="1" noChangeArrowheads="1"/>
          </p:cNvPicPr>
          <p:nvPr/>
        </p:nvPicPr>
        <p:blipFill>
          <a:blip r:embed="rId3"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989401" y="134826"/>
            <a:ext cx="717861" cy="717862"/>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8"/>
          <p:cNvSpPr/>
          <p:nvPr/>
        </p:nvSpPr>
        <p:spPr>
          <a:xfrm>
            <a:off x="1808284" y="204184"/>
            <a:ext cx="7734854" cy="646331"/>
          </a:xfrm>
          <a:prstGeom prst="rect">
            <a:avLst/>
          </a:prstGeom>
        </p:spPr>
        <p:txBody>
          <a:bodyPr wrap="square">
            <a:spAutoFit/>
          </a:bodyPr>
          <a:lstStyle/>
          <a:p>
            <a:pPr marL="0" lvl="1" defTabSz="1008358" fontAlgn="auto">
              <a:spcBef>
                <a:spcPts val="0"/>
              </a:spcBef>
              <a:spcAft>
                <a:spcPts val="0"/>
              </a:spcAft>
              <a:defRPr/>
            </a:pPr>
            <a:r>
              <a:rPr lang="ru-RU" b="1" kern="0" dirty="0" smtClean="0">
                <a:solidFill>
                  <a:srgbClr val="F79646">
                    <a:lumMod val="50000"/>
                  </a:srgbClr>
                </a:solidFill>
                <a:latin typeface="Franklin Gothic Book" panose="020B0503020102020204" pitchFamily="34" charset="0"/>
                <a:cs typeface="Times New Roman" panose="02020603050405020304" pitchFamily="18" charset="0"/>
              </a:rPr>
              <a:t>Результаты </a:t>
            </a:r>
            <a:r>
              <a:rPr lang="ru-RU" b="1" kern="0" dirty="0">
                <a:solidFill>
                  <a:srgbClr val="F79646">
                    <a:lumMod val="50000"/>
                  </a:srgbClr>
                </a:solidFill>
                <a:latin typeface="Franklin Gothic Book" panose="020B0503020102020204" pitchFamily="34" charset="0"/>
                <a:cs typeface="Times New Roman" panose="02020603050405020304" pitchFamily="18" charset="0"/>
              </a:rPr>
              <a:t>расчетов по показателям в разрезе образовательных организаций</a:t>
            </a:r>
            <a:endParaRPr lang="ru-RU" kern="0" dirty="0">
              <a:solidFill>
                <a:srgbClr val="FF6600"/>
              </a:solidFill>
              <a:latin typeface="Franklin Gothic Book" panose="020B0503020102020204" pitchFamily="34" charset="0"/>
            </a:endParaRPr>
          </a:p>
        </p:txBody>
      </p:sp>
      <p:sp>
        <p:nvSpPr>
          <p:cNvPr id="7" name="Прямоугольник 6"/>
          <p:cNvSpPr/>
          <p:nvPr/>
        </p:nvSpPr>
        <p:spPr>
          <a:xfrm>
            <a:off x="164122" y="1298487"/>
            <a:ext cx="9543139" cy="3693319"/>
          </a:xfrm>
          <a:prstGeom prst="rect">
            <a:avLst/>
          </a:prstGeom>
        </p:spPr>
        <p:txBody>
          <a:bodyPr wrap="square">
            <a:spAutoFit/>
          </a:bodyPr>
          <a:lstStyle/>
          <a:p>
            <a:pPr marL="285750" indent="-285750" algn="just">
              <a:buFont typeface="Wingdings" panose="05000000000000000000" pitchFamily="2" charset="2"/>
              <a:buChar char="Ø"/>
            </a:pPr>
            <a:r>
              <a:rPr lang="ru-RU" b="1" dirty="0">
                <a:solidFill>
                  <a:srgbClr val="810000"/>
                </a:solidFill>
                <a:latin typeface="Times New Roman" panose="02020603050405020304" pitchFamily="18" charset="0"/>
                <a:cs typeface="Times New Roman" panose="02020603050405020304" pitchFamily="18" charset="0"/>
              </a:rPr>
              <a:t>ГБПОУ НАО «Ненецкий аграрно-экономический техникум им. В.Г. Волкова». </a:t>
            </a:r>
            <a:r>
              <a:rPr lang="ru-RU" dirty="0">
                <a:solidFill>
                  <a:srgbClr val="810000"/>
                </a:solidFill>
                <a:latin typeface="Times New Roman" panose="02020603050405020304" pitchFamily="18" charset="0"/>
                <a:cs typeface="Times New Roman" panose="02020603050405020304" pitchFamily="18" charset="0"/>
              </a:rPr>
              <a:t>Всего в учреждении опрошено 48 респондентов посредством личного анкетирования. Официальный сайт учреждения, который был проанализирован в ходе проведения независимой оценки: </a:t>
            </a:r>
            <a:r>
              <a:rPr lang="ru-RU" dirty="0">
                <a:solidFill>
                  <a:srgbClr val="810000"/>
                </a:solidFill>
                <a:latin typeface="Times New Roman" panose="02020603050405020304" pitchFamily="18" charset="0"/>
                <a:cs typeface="Times New Roman" panose="02020603050405020304" pitchFamily="18" charset="0"/>
                <a:hlinkClick r:id="rId4"/>
              </a:rPr>
              <a:t>http://www.naotex.ru</a:t>
            </a:r>
            <a:r>
              <a:rPr lang="ru-RU" dirty="0" smtClean="0">
                <a:solidFill>
                  <a:srgbClr val="810000"/>
                </a:solidFill>
                <a:latin typeface="Times New Roman" panose="02020603050405020304" pitchFamily="18" charset="0"/>
                <a:cs typeface="Times New Roman" panose="02020603050405020304" pitchFamily="18" charset="0"/>
                <a:hlinkClick r:id="rId4"/>
              </a:rPr>
              <a:t>/</a:t>
            </a:r>
            <a:r>
              <a:rPr lang="ru-RU" dirty="0" smtClean="0">
                <a:solidFill>
                  <a:srgbClr val="810000"/>
                </a:solidFill>
                <a:latin typeface="Times New Roman" panose="02020603050405020304" pitchFamily="18" charset="0"/>
                <a:cs typeface="Times New Roman" panose="02020603050405020304" pitchFamily="18" charset="0"/>
              </a:rPr>
              <a:t>. Общие </a:t>
            </a:r>
            <a:r>
              <a:rPr lang="ru-RU" dirty="0">
                <a:solidFill>
                  <a:srgbClr val="810000"/>
                </a:solidFill>
                <a:latin typeface="Times New Roman" panose="02020603050405020304" pitchFamily="18" charset="0"/>
                <a:cs typeface="Times New Roman" panose="02020603050405020304" pitchFamily="18" charset="0"/>
              </a:rPr>
              <a:t>итоговые баллы по учреждению составили: 133,95 балла. </a:t>
            </a:r>
            <a:r>
              <a:rPr lang="ru-RU" dirty="0" smtClean="0">
                <a:solidFill>
                  <a:srgbClr val="810000"/>
                </a:solidFill>
                <a:latin typeface="Times New Roman" panose="02020603050405020304" pitchFamily="18" charset="0"/>
                <a:cs typeface="Times New Roman" panose="02020603050405020304" pitchFamily="18" charset="0"/>
              </a:rPr>
              <a:t> </a:t>
            </a:r>
          </a:p>
          <a:p>
            <a:pPr algn="just"/>
            <a:r>
              <a:rPr lang="ru-RU" b="1" dirty="0">
                <a:solidFill>
                  <a:srgbClr val="810000"/>
                </a:solidFill>
                <a:latin typeface="Times New Roman" panose="02020603050405020304" pitchFamily="18" charset="0"/>
                <a:cs typeface="Times New Roman" panose="02020603050405020304" pitchFamily="18" charset="0"/>
              </a:rPr>
              <a:t>По результатам проведенной независимой оценки по учреждению можно представить следующие рекомендации и пожелания респондентов:</a:t>
            </a:r>
          </a:p>
          <a:p>
            <a:pPr algn="just"/>
            <a:r>
              <a:rPr lang="ru-RU" dirty="0">
                <a:solidFill>
                  <a:srgbClr val="810000"/>
                </a:solidFill>
                <a:latin typeface="Times New Roman" panose="02020603050405020304" pitchFamily="18" charset="0"/>
                <a:cs typeface="Times New Roman" panose="02020603050405020304" pitchFamily="18" charset="0"/>
              </a:rPr>
              <a:t>•	Поставить банковский терминал в столовую;</a:t>
            </a:r>
          </a:p>
          <a:p>
            <a:pPr algn="just"/>
            <a:r>
              <a:rPr lang="ru-RU" dirty="0">
                <a:solidFill>
                  <a:srgbClr val="810000"/>
                </a:solidFill>
                <a:latin typeface="Times New Roman" panose="02020603050405020304" pitchFamily="18" charset="0"/>
                <a:cs typeface="Times New Roman" panose="02020603050405020304" pitchFamily="18" charset="0"/>
              </a:rPr>
              <a:t>•	Расширить площадь столовой, так как большие очереди;</a:t>
            </a:r>
          </a:p>
          <a:p>
            <a:pPr algn="just"/>
            <a:r>
              <a:rPr lang="ru-RU" dirty="0">
                <a:solidFill>
                  <a:srgbClr val="810000"/>
                </a:solidFill>
                <a:latin typeface="Times New Roman" panose="02020603050405020304" pitchFamily="18" charset="0"/>
                <a:cs typeface="Times New Roman" panose="02020603050405020304" pitchFamily="18" charset="0"/>
              </a:rPr>
              <a:t>•	Обновить материально-техническое оснащение кабинетов;</a:t>
            </a:r>
          </a:p>
          <a:p>
            <a:pPr algn="just"/>
            <a:r>
              <a:rPr lang="ru-RU" dirty="0">
                <a:solidFill>
                  <a:srgbClr val="810000"/>
                </a:solidFill>
                <a:latin typeface="Times New Roman" panose="02020603050405020304" pitchFamily="18" charset="0"/>
                <a:cs typeface="Times New Roman" panose="02020603050405020304" pitchFamily="18" charset="0"/>
              </a:rPr>
              <a:t>•	Провести ремонт спортивного зала;</a:t>
            </a:r>
          </a:p>
          <a:p>
            <a:pPr algn="just"/>
            <a:r>
              <a:rPr lang="ru-RU" dirty="0">
                <a:solidFill>
                  <a:srgbClr val="810000"/>
                </a:solidFill>
                <a:latin typeface="Times New Roman" panose="02020603050405020304" pitchFamily="18" charset="0"/>
                <a:cs typeface="Times New Roman" panose="02020603050405020304" pitchFamily="18" charset="0"/>
              </a:rPr>
              <a:t>•	Организовать постоянную работу в образовательном </a:t>
            </a:r>
            <a:r>
              <a:rPr lang="ru-RU" dirty="0" err="1">
                <a:solidFill>
                  <a:srgbClr val="810000"/>
                </a:solidFill>
                <a:latin typeface="Times New Roman" panose="02020603050405020304" pitchFamily="18" charset="0"/>
                <a:cs typeface="Times New Roman" panose="02020603050405020304" pitchFamily="18" charset="0"/>
              </a:rPr>
              <a:t>учрежде-нии</a:t>
            </a:r>
            <a:r>
              <a:rPr lang="ru-RU" dirty="0">
                <a:solidFill>
                  <a:srgbClr val="810000"/>
                </a:solidFill>
                <a:latin typeface="Times New Roman" panose="02020603050405020304" pitchFamily="18" charset="0"/>
                <a:cs typeface="Times New Roman" panose="02020603050405020304" pitchFamily="18" charset="0"/>
              </a:rPr>
              <a:t> медицинского работника;</a:t>
            </a:r>
          </a:p>
          <a:p>
            <a:pPr algn="just"/>
            <a:r>
              <a:rPr lang="ru-RU" dirty="0">
                <a:solidFill>
                  <a:srgbClr val="810000"/>
                </a:solidFill>
                <a:latin typeface="Times New Roman" panose="02020603050405020304" pitchFamily="18" charset="0"/>
                <a:cs typeface="Times New Roman" panose="02020603050405020304" pitchFamily="18" charset="0"/>
              </a:rPr>
              <a:t>•	Обновить мультимедийное оборудование в кабинетах. </a:t>
            </a:r>
            <a:endParaRPr lang="ru-RU" dirty="0" smtClean="0">
              <a:solidFill>
                <a:srgbClr val="810000"/>
              </a:solidFill>
              <a:latin typeface="Times New Roman" panose="02020603050405020304" pitchFamily="18" charset="0"/>
              <a:cs typeface="Times New Roman" panose="02020603050405020304" pitchFamily="18" charset="0"/>
            </a:endParaRPr>
          </a:p>
        </p:txBody>
      </p:sp>
      <p:pic>
        <p:nvPicPr>
          <p:cNvPr id="13" name="Picture 2" descr="ÐÐ¾ÑÐ¾Ð¶ÐµÐµ Ð¸Ð·Ð¾Ð±ÑÐ°Ð¶ÐµÐ½Ð¸Ðµ"/>
          <p:cNvPicPr>
            <a:picLocks noChangeAspect="1" noChangeArrowheads="1"/>
          </p:cNvPicPr>
          <p:nvPr/>
        </p:nvPicPr>
        <p:blipFill>
          <a:blip r:embed="rId5"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993084" y="5147012"/>
            <a:ext cx="1146450" cy="1313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30096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10</a:t>
            </a:fld>
            <a:endParaRPr lang="en-US" altLang="ru-RU" dirty="0"/>
          </a:p>
        </p:txBody>
      </p:sp>
      <p:cxnSp>
        <p:nvCxnSpPr>
          <p:cNvPr id="12" name="Прямая соединительная линия 11"/>
          <p:cNvCxnSpPr/>
          <p:nvPr/>
        </p:nvCxnSpPr>
        <p:spPr bwMode="auto">
          <a:xfrm>
            <a:off x="9707262" y="965314"/>
            <a:ext cx="0" cy="4866838"/>
          </a:xfrm>
          <a:prstGeom prst="line">
            <a:avLst/>
          </a:prstGeom>
          <a:solidFill>
            <a:schemeClr val="accent1"/>
          </a:solidFill>
          <a:ln w="1905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6" name="Picture 2" descr="ÐÐ°ÑÑÐ¸Ð½ÐºÐ¸ Ð¿Ð¾ Ð·Ð°Ð¿ÑÐ¾ÑÑ ÐºÐ°ÑÑÐ¸Ð½ÐºÐ¸ Ð´Ð»Ñ Ð¿ÑÐµÐ·ÐµÐ½ÑÐ°ÑÐ¸Ð¹"/>
          <p:cNvPicPr>
            <a:picLocks noChangeAspect="1" noChangeArrowheads="1"/>
          </p:cNvPicPr>
          <p:nvPr/>
        </p:nvPicPr>
        <p:blipFill>
          <a:blip r:embed="rId3"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989401" y="134826"/>
            <a:ext cx="717861" cy="717862"/>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8"/>
          <p:cNvSpPr/>
          <p:nvPr/>
        </p:nvSpPr>
        <p:spPr>
          <a:xfrm>
            <a:off x="1808284" y="204184"/>
            <a:ext cx="7734854" cy="646331"/>
          </a:xfrm>
          <a:prstGeom prst="rect">
            <a:avLst/>
          </a:prstGeom>
        </p:spPr>
        <p:txBody>
          <a:bodyPr wrap="square">
            <a:spAutoFit/>
          </a:bodyPr>
          <a:lstStyle/>
          <a:p>
            <a:pPr marL="0" lvl="1" defTabSz="1008358" fontAlgn="auto">
              <a:spcBef>
                <a:spcPts val="0"/>
              </a:spcBef>
              <a:spcAft>
                <a:spcPts val="0"/>
              </a:spcAft>
              <a:defRPr/>
            </a:pPr>
            <a:r>
              <a:rPr lang="ru-RU" b="1" kern="0" dirty="0" smtClean="0">
                <a:solidFill>
                  <a:srgbClr val="F79646">
                    <a:lumMod val="50000"/>
                  </a:srgbClr>
                </a:solidFill>
                <a:latin typeface="Franklin Gothic Book" panose="020B0503020102020204" pitchFamily="34" charset="0"/>
                <a:cs typeface="Times New Roman" panose="02020603050405020304" pitchFamily="18" charset="0"/>
              </a:rPr>
              <a:t>Результаты </a:t>
            </a:r>
            <a:r>
              <a:rPr lang="ru-RU" b="1" kern="0" dirty="0">
                <a:solidFill>
                  <a:srgbClr val="F79646">
                    <a:lumMod val="50000"/>
                  </a:srgbClr>
                </a:solidFill>
                <a:latin typeface="Franklin Gothic Book" panose="020B0503020102020204" pitchFamily="34" charset="0"/>
                <a:cs typeface="Times New Roman" panose="02020603050405020304" pitchFamily="18" charset="0"/>
              </a:rPr>
              <a:t>расчетов по показателям в разрезе образовательных организаций</a:t>
            </a:r>
            <a:endParaRPr lang="ru-RU" kern="0" dirty="0">
              <a:solidFill>
                <a:srgbClr val="FF6600"/>
              </a:solidFill>
              <a:latin typeface="Franklin Gothic Book" panose="020B0503020102020204" pitchFamily="34" charset="0"/>
            </a:endParaRPr>
          </a:p>
        </p:txBody>
      </p:sp>
      <p:sp>
        <p:nvSpPr>
          <p:cNvPr id="7" name="Прямоугольник 6"/>
          <p:cNvSpPr/>
          <p:nvPr/>
        </p:nvSpPr>
        <p:spPr>
          <a:xfrm>
            <a:off x="31685" y="1221034"/>
            <a:ext cx="4505146" cy="369332"/>
          </a:xfrm>
          <a:prstGeom prst="rect">
            <a:avLst/>
          </a:prstGeom>
        </p:spPr>
        <p:txBody>
          <a:bodyPr wrap="square">
            <a:spAutoFit/>
          </a:bodyPr>
          <a:lstStyle/>
          <a:p>
            <a:pPr marL="285750" indent="-285750" algn="just">
              <a:buFont typeface="Wingdings" panose="05000000000000000000" pitchFamily="2" charset="2"/>
              <a:buChar char="Ø"/>
            </a:pPr>
            <a:r>
              <a:rPr lang="ru-RU" b="1" dirty="0" smtClean="0">
                <a:solidFill>
                  <a:srgbClr val="810000"/>
                </a:solidFill>
                <a:latin typeface="Times New Roman" panose="02020603050405020304" pitchFamily="18" charset="0"/>
                <a:cs typeface="Times New Roman" panose="02020603050405020304" pitchFamily="18" charset="0"/>
              </a:rPr>
              <a:t>ГБУ </a:t>
            </a:r>
            <a:r>
              <a:rPr lang="ru-RU" b="1" dirty="0">
                <a:solidFill>
                  <a:srgbClr val="810000"/>
                </a:solidFill>
                <a:latin typeface="Times New Roman" panose="02020603050405020304" pitchFamily="18" charset="0"/>
                <a:cs typeface="Times New Roman" panose="02020603050405020304" pitchFamily="18" charset="0"/>
              </a:rPr>
              <a:t>ДО НАО «Дворец спорта «Норд</a:t>
            </a:r>
            <a:r>
              <a:rPr lang="ru-RU" b="1" dirty="0" smtClean="0">
                <a:solidFill>
                  <a:srgbClr val="810000"/>
                </a:solidFill>
                <a:latin typeface="Times New Roman" panose="02020603050405020304" pitchFamily="18" charset="0"/>
                <a:cs typeface="Times New Roman" panose="02020603050405020304" pitchFamily="18" charset="0"/>
              </a:rPr>
              <a:t>».</a:t>
            </a:r>
            <a:endParaRPr lang="ru-RU" b="1" dirty="0">
              <a:solidFill>
                <a:srgbClr val="810000"/>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448407" y="1960885"/>
            <a:ext cx="5178670" cy="2031325"/>
          </a:xfrm>
          <a:prstGeom prst="rect">
            <a:avLst/>
          </a:prstGeom>
          <a:ln w="19050">
            <a:solidFill>
              <a:srgbClr val="810000"/>
            </a:solidFill>
          </a:ln>
        </p:spPr>
        <p:txBody>
          <a:bodyPr wrap="square">
            <a:spAutoFit/>
          </a:bodyPr>
          <a:lstStyle/>
          <a:p>
            <a:pPr marL="285750" indent="-285750" algn="just">
              <a:buFont typeface="Wingdings" panose="05000000000000000000" pitchFamily="2" charset="2"/>
              <a:buChar char="Ø"/>
            </a:pPr>
            <a:r>
              <a:rPr lang="ru-RU" dirty="0">
                <a:solidFill>
                  <a:srgbClr val="810000"/>
                </a:solidFill>
                <a:latin typeface="Times New Roman" panose="02020603050405020304" pitchFamily="18" charset="0"/>
                <a:cs typeface="Times New Roman" panose="02020603050405020304" pitchFamily="18" charset="0"/>
              </a:rPr>
              <a:t>Всего в учреждении опрошено 196 респондентов посредством личного анкетирования. Официальный сайт учреждения, который был проанализирован в ходе проведения независимой оценки: </a:t>
            </a:r>
            <a:r>
              <a:rPr lang="ru-RU" dirty="0">
                <a:solidFill>
                  <a:srgbClr val="810000"/>
                </a:solidFill>
                <a:latin typeface="Times New Roman" panose="02020603050405020304" pitchFamily="18" charset="0"/>
                <a:cs typeface="Times New Roman" panose="02020603050405020304" pitchFamily="18" charset="0"/>
                <a:hlinkClick r:id="rId4"/>
              </a:rPr>
              <a:t>http://www.sportnord.ru/</a:t>
            </a:r>
            <a:r>
              <a:rPr lang="ru-RU" dirty="0">
                <a:solidFill>
                  <a:srgbClr val="810000"/>
                </a:solidFill>
                <a:latin typeface="Times New Roman" panose="02020603050405020304" pitchFamily="18" charset="0"/>
                <a:cs typeface="Times New Roman" panose="02020603050405020304" pitchFamily="18" charset="0"/>
              </a:rPr>
              <a:t>. Общие итоговые баллы по учреждению составили: 128,35 балла. </a:t>
            </a:r>
          </a:p>
        </p:txBody>
      </p:sp>
      <p:pic>
        <p:nvPicPr>
          <p:cNvPr id="11" name="Рисунок 10"/>
          <p:cNvPicPr>
            <a:picLocks noChangeAspect="1"/>
          </p:cNvPicPr>
          <p:nvPr/>
        </p:nvPicPr>
        <p:blipFill>
          <a:blip r:embed="rId5"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1435101" y="4362729"/>
            <a:ext cx="1602641" cy="1602641"/>
          </a:xfrm>
          <a:prstGeom prst="rect">
            <a:avLst/>
          </a:prstGeom>
        </p:spPr>
      </p:pic>
      <p:pic>
        <p:nvPicPr>
          <p:cNvPr id="13" name="Picture 2" descr="ÐºÐ½Ð¸Ð³Ð¸ Ð¡ÑÐµÐº Ð¸Ð· ÑÑÐµÑ ÐÐµÑÐ¿Ð»Ð°ÑÐ½ÑÐµ ÐÐºÐ¾Ð½ÐºÐ¸"/>
          <p:cNvPicPr>
            <a:picLocks noChangeAspect="1" noChangeArrowheads="1"/>
          </p:cNvPicPr>
          <p:nvPr/>
        </p:nvPicPr>
        <p:blipFill>
          <a:blip r:embed="rId6"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120583" y="5017481"/>
            <a:ext cx="1227748" cy="1227748"/>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ÐÐ°ÑÑÐ¸Ð½ÐºÐ¸ Ð¿Ð¾ Ð·Ð°Ð¿ÑÐ¾ÑÑ ÐºÐ°ÑÑÐ¸Ð½ÐºÐ¸ Ð´Ð»Ñ Ð¿ÑÐµÐ·ÐµÐ½ÑÐ°ÑÐ¸Ð¹ Ð¾Ð±ÑÐ°Ð·Ð¾Ð²Ð°Ð½Ð¸Ðµ"/>
          <p:cNvPicPr>
            <a:picLocks noChangeAspect="1" noChangeArrowheads="1"/>
          </p:cNvPicPr>
          <p:nvPr/>
        </p:nvPicPr>
        <p:blipFill>
          <a:blip r:embed="rId7">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861272" y="1733076"/>
            <a:ext cx="3611794" cy="24018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72397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11</a:t>
            </a:fld>
            <a:endParaRPr lang="en-US" altLang="ru-RU" dirty="0"/>
          </a:p>
        </p:txBody>
      </p:sp>
      <p:cxnSp>
        <p:nvCxnSpPr>
          <p:cNvPr id="12" name="Прямая соединительная линия 11"/>
          <p:cNvCxnSpPr/>
          <p:nvPr/>
        </p:nvCxnSpPr>
        <p:spPr bwMode="auto">
          <a:xfrm>
            <a:off x="9707262" y="965314"/>
            <a:ext cx="0" cy="4866838"/>
          </a:xfrm>
          <a:prstGeom prst="line">
            <a:avLst/>
          </a:prstGeom>
          <a:solidFill>
            <a:schemeClr val="accent1"/>
          </a:solidFill>
          <a:ln w="1905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6" name="Picture 2" descr="ÐÐ°ÑÑÐ¸Ð½ÐºÐ¸ Ð¿Ð¾ Ð·Ð°Ð¿ÑÐ¾ÑÑ ÐºÐ°ÑÑÐ¸Ð½ÐºÐ¸ Ð´Ð»Ñ Ð¿ÑÐµÐ·ÐµÐ½ÑÐ°ÑÐ¸Ð¹"/>
          <p:cNvPicPr>
            <a:picLocks noChangeAspect="1" noChangeArrowheads="1"/>
          </p:cNvPicPr>
          <p:nvPr/>
        </p:nvPicPr>
        <p:blipFill>
          <a:blip r:embed="rId3"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989401" y="134826"/>
            <a:ext cx="717861" cy="717862"/>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8"/>
          <p:cNvSpPr/>
          <p:nvPr/>
        </p:nvSpPr>
        <p:spPr>
          <a:xfrm>
            <a:off x="1808284" y="204184"/>
            <a:ext cx="7734854" cy="646331"/>
          </a:xfrm>
          <a:prstGeom prst="rect">
            <a:avLst/>
          </a:prstGeom>
        </p:spPr>
        <p:txBody>
          <a:bodyPr wrap="square">
            <a:spAutoFit/>
          </a:bodyPr>
          <a:lstStyle/>
          <a:p>
            <a:pPr marL="0" lvl="1" defTabSz="1008358" fontAlgn="auto">
              <a:spcBef>
                <a:spcPts val="0"/>
              </a:spcBef>
              <a:spcAft>
                <a:spcPts val="0"/>
              </a:spcAft>
              <a:defRPr/>
            </a:pPr>
            <a:r>
              <a:rPr lang="ru-RU" b="1" kern="0" dirty="0" smtClean="0">
                <a:solidFill>
                  <a:srgbClr val="F79646">
                    <a:lumMod val="50000"/>
                  </a:srgbClr>
                </a:solidFill>
                <a:latin typeface="Franklin Gothic Book" panose="020B0503020102020204" pitchFamily="34" charset="0"/>
                <a:cs typeface="Times New Roman" panose="02020603050405020304" pitchFamily="18" charset="0"/>
              </a:rPr>
              <a:t>Результаты </a:t>
            </a:r>
            <a:r>
              <a:rPr lang="ru-RU" b="1" kern="0" dirty="0">
                <a:solidFill>
                  <a:srgbClr val="F79646">
                    <a:lumMod val="50000"/>
                  </a:srgbClr>
                </a:solidFill>
                <a:latin typeface="Franklin Gothic Book" panose="020B0503020102020204" pitchFamily="34" charset="0"/>
                <a:cs typeface="Times New Roman" panose="02020603050405020304" pitchFamily="18" charset="0"/>
              </a:rPr>
              <a:t>расчетов по показателям в разрезе образовательных организаций</a:t>
            </a:r>
            <a:endParaRPr lang="ru-RU" kern="0" dirty="0">
              <a:solidFill>
                <a:srgbClr val="FF6600"/>
              </a:solidFill>
              <a:latin typeface="Franklin Gothic Book" panose="020B0503020102020204" pitchFamily="34" charset="0"/>
            </a:endParaRPr>
          </a:p>
        </p:txBody>
      </p:sp>
      <p:sp>
        <p:nvSpPr>
          <p:cNvPr id="2" name="Прямоугольник 1"/>
          <p:cNvSpPr/>
          <p:nvPr/>
        </p:nvSpPr>
        <p:spPr>
          <a:xfrm>
            <a:off x="201955" y="807442"/>
            <a:ext cx="4339737" cy="6155531"/>
          </a:xfrm>
          <a:prstGeom prst="rect">
            <a:avLst/>
          </a:prstGeom>
        </p:spPr>
        <p:txBody>
          <a:bodyPr wrap="square">
            <a:spAutoFit/>
          </a:bodyPr>
          <a:lstStyle/>
          <a:p>
            <a:pPr indent="450215" algn="just">
              <a:spcAft>
                <a:spcPts val="0"/>
              </a:spcAft>
            </a:pPr>
            <a:r>
              <a:rPr lang="ru-RU" b="1" dirty="0">
                <a:solidFill>
                  <a:srgbClr val="810000"/>
                </a:solidFill>
                <a:latin typeface="Times New Roman" panose="02020603050405020304" pitchFamily="18" charset="0"/>
                <a:ea typeface="Times New Roman" panose="02020603050405020304" pitchFamily="18" charset="0"/>
              </a:rPr>
              <a:t>По результатам проведенной независимой оценки по учреждению можно представить следующие рекомендации и пожелания респондентов:</a:t>
            </a:r>
            <a:endParaRPr lang="ru-RU" sz="1600" b="1" dirty="0">
              <a:solidFill>
                <a:srgbClr val="810000"/>
              </a:solidFill>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solidFill>
                  <a:srgbClr val="810000"/>
                </a:solidFill>
                <a:latin typeface="Times New Roman" panose="02020603050405020304" pitchFamily="18" charset="0"/>
                <a:ea typeface="Times New Roman" panose="02020603050405020304" pitchFamily="18" charset="0"/>
              </a:rPr>
              <a:t>Ввести услугу безналичного расчета;</a:t>
            </a:r>
            <a:endParaRPr lang="ru-RU" sz="1600" dirty="0">
              <a:solidFill>
                <a:srgbClr val="810000"/>
              </a:solidFill>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solidFill>
                  <a:srgbClr val="810000"/>
                </a:solidFill>
                <a:latin typeface="Times New Roman" panose="02020603050405020304" pitchFamily="18" charset="0"/>
                <a:ea typeface="Times New Roman" panose="02020603050405020304" pitchFamily="18" charset="0"/>
              </a:rPr>
              <a:t>Провести ремонт вентиляции в бассейне</a:t>
            </a:r>
            <a:r>
              <a:rPr lang="ru-RU" i="1" dirty="0">
                <a:solidFill>
                  <a:srgbClr val="810000"/>
                </a:solidFill>
                <a:latin typeface="Times New Roman" panose="02020603050405020304" pitchFamily="18" charset="0"/>
                <a:ea typeface="Times New Roman" panose="02020603050405020304" pitchFamily="18" charset="0"/>
              </a:rPr>
              <a:t>.</a:t>
            </a:r>
            <a:endParaRPr lang="ru-RU" sz="1600" dirty="0">
              <a:solidFill>
                <a:srgbClr val="810000"/>
              </a:solidFill>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solidFill>
                  <a:srgbClr val="810000"/>
                </a:solidFill>
                <a:latin typeface="Times New Roman" panose="02020603050405020304" pitchFamily="18" charset="0"/>
                <a:ea typeface="Times New Roman" panose="02020603050405020304" pitchFamily="18" charset="0"/>
              </a:rPr>
              <a:t>Увеличить количество диванов и скамеек в холле;</a:t>
            </a:r>
            <a:endParaRPr lang="ru-RU" sz="1600" dirty="0">
              <a:solidFill>
                <a:srgbClr val="810000"/>
              </a:solidFill>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solidFill>
                  <a:srgbClr val="810000"/>
                </a:solidFill>
                <a:latin typeface="Times New Roman" panose="02020603050405020304" pitchFamily="18" charset="0"/>
                <a:ea typeface="Times New Roman" panose="02020603050405020304" pitchFamily="18" charset="0"/>
              </a:rPr>
              <a:t>Открыть секцию по спортивной гимнастике;</a:t>
            </a:r>
            <a:endParaRPr lang="ru-RU" sz="1600" dirty="0">
              <a:solidFill>
                <a:srgbClr val="810000"/>
              </a:solidFill>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solidFill>
                  <a:srgbClr val="810000"/>
                </a:solidFill>
                <a:latin typeface="Times New Roman" panose="02020603050405020304" pitchFamily="18" charset="0"/>
                <a:ea typeface="Times New Roman" panose="02020603050405020304" pitchFamily="18" charset="0"/>
              </a:rPr>
              <a:t>Минимизировать отсутствие занятий при проведении соревнований;</a:t>
            </a:r>
            <a:endParaRPr lang="ru-RU" sz="1600" dirty="0">
              <a:solidFill>
                <a:srgbClr val="810000"/>
              </a:solidFill>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solidFill>
                  <a:srgbClr val="810000"/>
                </a:solidFill>
                <a:latin typeface="Times New Roman" panose="02020603050405020304" pitchFamily="18" charset="0"/>
                <a:ea typeface="Times New Roman" panose="02020603050405020304" pitchFamily="18" charset="0"/>
              </a:rPr>
              <a:t>Для детей сделать занятия бесплатными или ввести плату разово взамен ежемесячной;</a:t>
            </a:r>
            <a:endParaRPr lang="ru-RU" sz="1600" dirty="0">
              <a:solidFill>
                <a:srgbClr val="810000"/>
              </a:solidFill>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solidFill>
                  <a:srgbClr val="810000"/>
                </a:solidFill>
                <a:latin typeface="Times New Roman" panose="02020603050405020304" pitchFamily="18" charset="0"/>
                <a:ea typeface="Times New Roman" panose="02020603050405020304" pitchFamily="18" charset="0"/>
              </a:rPr>
              <a:t>Следить за температурой воздуха зимой в раздевалке девочек маленького бассейна;</a:t>
            </a:r>
            <a:endParaRPr lang="ru-RU" sz="1600" dirty="0">
              <a:solidFill>
                <a:srgbClr val="810000"/>
              </a:solidFill>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endParaRPr lang="ru-RU" sz="1600" dirty="0">
              <a:solidFill>
                <a:srgbClr val="810000"/>
              </a:solidFill>
              <a:latin typeface="Times New Roman" panose="02020603050405020304" pitchFamily="18" charset="0"/>
              <a:ea typeface="Times New Roman" panose="02020603050405020304" pitchFamily="18" charset="0"/>
            </a:endParaRPr>
          </a:p>
          <a:p>
            <a:pPr>
              <a:spcAft>
                <a:spcPts val="0"/>
              </a:spcAft>
            </a:pPr>
            <a:r>
              <a:rPr lang="ru-RU" dirty="0">
                <a:solidFill>
                  <a:srgbClr val="810000"/>
                </a:solidFill>
                <a:latin typeface="Times New Roman" panose="02020603050405020304" pitchFamily="18" charset="0"/>
                <a:ea typeface="Times New Roman" panose="02020603050405020304" pitchFamily="18" charset="0"/>
              </a:rPr>
              <a:t> </a:t>
            </a:r>
            <a:endParaRPr lang="ru-RU" sz="1600" dirty="0">
              <a:solidFill>
                <a:srgbClr val="810000"/>
              </a:solidFill>
              <a:effectLst/>
              <a:latin typeface="Times New Roman" panose="02020603050405020304" pitchFamily="18" charset="0"/>
              <a:ea typeface="Times New Roman" panose="02020603050405020304" pitchFamily="18" charset="0"/>
            </a:endParaRPr>
          </a:p>
        </p:txBody>
      </p:sp>
      <p:sp>
        <p:nvSpPr>
          <p:cNvPr id="4" name="Прямоугольник 3"/>
          <p:cNvSpPr/>
          <p:nvPr/>
        </p:nvSpPr>
        <p:spPr>
          <a:xfrm>
            <a:off x="4886470" y="821901"/>
            <a:ext cx="4738730" cy="5909310"/>
          </a:xfrm>
          <a:prstGeom prst="rect">
            <a:avLst/>
          </a:prstGeom>
        </p:spPr>
        <p:txBody>
          <a:bodyPr wrap="square">
            <a:spAutoFit/>
          </a:bodyPr>
          <a:lstStyle/>
          <a:p>
            <a:pPr marL="342900" lvl="0" indent="-342900" algn="just">
              <a:spcAft>
                <a:spcPts val="0"/>
              </a:spcAft>
              <a:buFont typeface="Symbol" panose="05050102010706020507" pitchFamily="18" charset="2"/>
              <a:buChar char=""/>
            </a:pPr>
            <a:r>
              <a:rPr lang="ru-RU" dirty="0">
                <a:solidFill>
                  <a:srgbClr val="810000"/>
                </a:solidFill>
                <a:latin typeface="Times New Roman" panose="02020603050405020304" pitchFamily="18" charset="0"/>
                <a:ea typeface="Times New Roman" panose="02020603050405020304" pitchFamily="18" charset="0"/>
              </a:rPr>
              <a:t>Пересмотреть режим работы буфета </a:t>
            </a:r>
            <a:r>
              <a:rPr lang="ru-RU" dirty="0" smtClean="0">
                <a:solidFill>
                  <a:srgbClr val="810000"/>
                </a:solidFill>
                <a:latin typeface="Times New Roman" panose="02020603050405020304" pitchFamily="18" charset="0"/>
                <a:ea typeface="Times New Roman" panose="02020603050405020304" pitchFamily="18" charset="0"/>
              </a:rPr>
              <a:t>Приобрести </a:t>
            </a:r>
            <a:r>
              <a:rPr lang="ru-RU" dirty="0">
                <a:solidFill>
                  <a:srgbClr val="810000"/>
                </a:solidFill>
                <a:latin typeface="Times New Roman" panose="02020603050405020304" pitchFamily="18" charset="0"/>
                <a:ea typeface="Times New Roman" panose="02020603050405020304" pitchFamily="18" charset="0"/>
              </a:rPr>
              <a:t>музыкальный центр для учреждения;</a:t>
            </a:r>
            <a:endParaRPr lang="ru-RU" sz="1600" dirty="0">
              <a:solidFill>
                <a:srgbClr val="810000"/>
              </a:solidFill>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solidFill>
                  <a:srgbClr val="810000"/>
                </a:solidFill>
                <a:latin typeface="Times New Roman" panose="02020603050405020304" pitchFamily="18" charset="0"/>
                <a:ea typeface="Times New Roman" panose="02020603050405020304" pitchFamily="18" charset="0"/>
              </a:rPr>
              <a:t>Обновить оборудование;</a:t>
            </a:r>
            <a:endParaRPr lang="ru-RU" sz="1600" dirty="0">
              <a:solidFill>
                <a:srgbClr val="810000"/>
              </a:solidFill>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solidFill>
                  <a:srgbClr val="810000"/>
                </a:solidFill>
                <a:latin typeface="Times New Roman" panose="02020603050405020304" pitchFamily="18" charset="0"/>
                <a:ea typeface="Times New Roman" panose="02020603050405020304" pitchFamily="18" charset="0"/>
              </a:rPr>
              <a:t>Разместить переводы инструкций для пользователей тренажеров в местах их использования или на самих тренажерах;</a:t>
            </a:r>
            <a:endParaRPr lang="ru-RU" sz="1600" dirty="0">
              <a:solidFill>
                <a:srgbClr val="810000"/>
              </a:solidFill>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solidFill>
                  <a:srgbClr val="810000"/>
                </a:solidFill>
                <a:latin typeface="Times New Roman" panose="02020603050405020304" pitchFamily="18" charset="0"/>
                <a:ea typeface="Times New Roman" panose="02020603050405020304" pitchFamily="18" charset="0"/>
              </a:rPr>
              <a:t>Осуществлять пересчет стоимости услуг в случае наличия уважительной причины (болезнь, отпуск);</a:t>
            </a:r>
            <a:endParaRPr lang="ru-RU" sz="1600" dirty="0">
              <a:solidFill>
                <a:srgbClr val="810000"/>
              </a:solidFill>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solidFill>
                  <a:srgbClr val="810000"/>
                </a:solidFill>
                <a:latin typeface="Times New Roman" panose="02020603050405020304" pitchFamily="18" charset="0"/>
                <a:ea typeface="Times New Roman" panose="02020603050405020304" pitchFamily="18" charset="0"/>
              </a:rPr>
              <a:t>Приобрести кулер для посетителей;</a:t>
            </a:r>
            <a:endParaRPr lang="ru-RU" sz="1600" dirty="0">
              <a:solidFill>
                <a:srgbClr val="810000"/>
              </a:solidFill>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solidFill>
                  <a:srgbClr val="810000"/>
                </a:solidFill>
                <a:latin typeface="Times New Roman" panose="02020603050405020304" pitchFamily="18" charset="0"/>
                <a:ea typeface="Times New Roman" panose="02020603050405020304" pitchFamily="18" charset="0"/>
              </a:rPr>
              <a:t>Оборудовать тренажерный зал розетками;</a:t>
            </a:r>
            <a:endParaRPr lang="ru-RU" sz="1600" dirty="0">
              <a:solidFill>
                <a:srgbClr val="810000"/>
              </a:solidFill>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solidFill>
                  <a:srgbClr val="810000"/>
                </a:solidFill>
                <a:latin typeface="Times New Roman" panose="02020603050405020304" pitchFamily="18" charset="0"/>
                <a:ea typeface="Times New Roman" panose="02020603050405020304" pitchFamily="18" charset="0"/>
              </a:rPr>
              <a:t>На стенах повесить фото и плакаты спортсменов по тематике;</a:t>
            </a:r>
            <a:endParaRPr lang="ru-RU" sz="1600" dirty="0">
              <a:solidFill>
                <a:srgbClr val="810000"/>
              </a:solidFill>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solidFill>
                  <a:srgbClr val="810000"/>
                </a:solidFill>
                <a:latin typeface="Times New Roman" panose="02020603050405020304" pitchFamily="18" charset="0"/>
                <a:ea typeface="Times New Roman" panose="02020603050405020304" pitchFamily="18" charset="0"/>
              </a:rPr>
              <a:t>Установить большие электрические часы;</a:t>
            </a:r>
            <a:endParaRPr lang="ru-RU" sz="1600" dirty="0">
              <a:solidFill>
                <a:srgbClr val="810000"/>
              </a:solidFill>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solidFill>
                  <a:srgbClr val="810000"/>
                </a:solidFill>
                <a:latin typeface="Times New Roman" panose="02020603050405020304" pitchFamily="18" charset="0"/>
                <a:ea typeface="Times New Roman" panose="02020603050405020304" pitchFamily="18" charset="0"/>
              </a:rPr>
              <a:t>Ввести семейные и неименные абонементы, также рекомендовано ввести смешенные абонементы, например, тренажерный зал и бассейн;</a:t>
            </a:r>
            <a:endParaRPr lang="ru-RU" sz="1600" dirty="0">
              <a:solidFill>
                <a:srgbClr val="810000"/>
              </a:solidFill>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solidFill>
                  <a:srgbClr val="810000"/>
                </a:solidFill>
                <a:latin typeface="Times New Roman" panose="02020603050405020304" pitchFamily="18" charset="0"/>
                <a:ea typeface="Times New Roman" panose="02020603050405020304" pitchFamily="18" charset="0"/>
              </a:rPr>
              <a:t>Расширить место для ожидания.</a:t>
            </a:r>
            <a:endParaRPr lang="ru-RU" sz="1600" dirty="0">
              <a:solidFill>
                <a:srgbClr val="810000"/>
              </a:solidFill>
              <a:latin typeface="Times New Roman" panose="02020603050405020304" pitchFamily="18" charset="0"/>
              <a:ea typeface="Times New Roman" panose="02020603050405020304" pitchFamily="18" charset="0"/>
            </a:endParaRPr>
          </a:p>
          <a:p>
            <a:pPr>
              <a:spcAft>
                <a:spcPts val="0"/>
              </a:spcAft>
            </a:pPr>
            <a:r>
              <a:rPr lang="ru-RU" dirty="0">
                <a:solidFill>
                  <a:srgbClr val="810000"/>
                </a:solidFill>
                <a:latin typeface="Times New Roman" panose="02020603050405020304" pitchFamily="18" charset="0"/>
                <a:ea typeface="Times New Roman" panose="02020603050405020304" pitchFamily="18" charset="0"/>
              </a:rPr>
              <a:t> </a:t>
            </a:r>
            <a:endParaRPr lang="ru-RU" dirty="0">
              <a:solidFill>
                <a:srgbClr val="810000"/>
              </a:solidFill>
            </a:endParaRPr>
          </a:p>
        </p:txBody>
      </p:sp>
    </p:spTree>
    <p:extLst>
      <p:ext uri="{BB962C8B-B14F-4D97-AF65-F5344CB8AC3E}">
        <p14:creationId xmlns:p14="http://schemas.microsoft.com/office/powerpoint/2010/main" val="4975126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12</a:t>
            </a:fld>
            <a:endParaRPr lang="en-US" altLang="ru-RU" dirty="0"/>
          </a:p>
        </p:txBody>
      </p:sp>
      <p:cxnSp>
        <p:nvCxnSpPr>
          <p:cNvPr id="12" name="Прямая соединительная линия 11"/>
          <p:cNvCxnSpPr/>
          <p:nvPr/>
        </p:nvCxnSpPr>
        <p:spPr bwMode="auto">
          <a:xfrm>
            <a:off x="9707262" y="965314"/>
            <a:ext cx="0" cy="4866838"/>
          </a:xfrm>
          <a:prstGeom prst="line">
            <a:avLst/>
          </a:prstGeom>
          <a:solidFill>
            <a:schemeClr val="accent1"/>
          </a:solidFill>
          <a:ln w="1905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0" name="Рисунок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15560" y="2875255"/>
            <a:ext cx="2243986" cy="1521808"/>
          </a:xfrm>
          <a:prstGeom prst="rect">
            <a:avLst/>
          </a:prstGeom>
        </p:spPr>
      </p:pic>
      <p:pic>
        <p:nvPicPr>
          <p:cNvPr id="2050" name="Picture 2" descr="ÐÐ¾ÑÐ¾Ð¶ÐµÐµ Ð¸Ð·Ð¾Ð±ÑÐ°Ð¶ÐµÐ½Ð¸Ðµ"/>
          <p:cNvPicPr>
            <a:picLocks noChangeAspect="1" noChangeArrowheads="1"/>
          </p:cNvPicPr>
          <p:nvPr/>
        </p:nvPicPr>
        <p:blipFill>
          <a:blip r:embed="rId4"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412097" y="257362"/>
            <a:ext cx="1146450" cy="131353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4596740"/>
            <a:ext cx="9613477" cy="1754326"/>
          </a:xfrm>
          <a:prstGeom prst="rect">
            <a:avLst/>
          </a:prstGeom>
        </p:spPr>
        <p:txBody>
          <a:bodyPr wrap="square">
            <a:spAutoFit/>
          </a:bodyPr>
          <a:lstStyle/>
          <a:p>
            <a:pPr algn="just"/>
            <a:r>
              <a:rPr lang="ru-RU" dirty="0">
                <a:solidFill>
                  <a:srgbClr val="810000"/>
                </a:solidFill>
                <a:latin typeface="Times New Roman" panose="02020603050405020304" pitchFamily="18" charset="0"/>
                <a:ea typeface="Times New Roman" panose="02020603050405020304" pitchFamily="18" charset="0"/>
              </a:rPr>
              <a:t>Максимальные оценки по показателям, по соотношению с другими учреждениями, получили: ГБДОУ НАО «Центр развития ребенка – детский сад «Гнездышко» (139,65 балла); ГБДОУ НАО «Центр развития ребенка – детский сад п. Искателей» (139,5 балла). Низкими показатели можно назвать у следующих учреждений образования: ГБУ ДО НАО «Дворец спорта «Норд» (128,35 балла); ГБОУ НАО «Средняя школа п. Красное» (128,14 балла) и ГБПОУ НАО «Ненецкое профессиональное училище» (122,41 балла</a:t>
            </a:r>
            <a:r>
              <a:rPr lang="ru-RU" dirty="0" smtClean="0">
                <a:solidFill>
                  <a:srgbClr val="810000"/>
                </a:solidFill>
                <a:latin typeface="Times New Roman" panose="02020603050405020304" pitchFamily="18" charset="0"/>
                <a:ea typeface="Times New Roman" panose="02020603050405020304" pitchFamily="18" charset="0"/>
              </a:rPr>
              <a:t>).</a:t>
            </a:r>
            <a:endParaRPr lang="ru-RU" dirty="0">
              <a:solidFill>
                <a:srgbClr val="810000"/>
              </a:solidFill>
            </a:endParaRPr>
          </a:p>
        </p:txBody>
      </p:sp>
      <p:sp>
        <p:nvSpPr>
          <p:cNvPr id="13" name="Заголовок 1"/>
          <p:cNvSpPr txBox="1">
            <a:spLocks/>
          </p:cNvSpPr>
          <p:nvPr/>
        </p:nvSpPr>
        <p:spPr>
          <a:xfrm>
            <a:off x="1762439" y="55532"/>
            <a:ext cx="6945877" cy="570982"/>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2000" b="1" kern="0" dirty="0" smtClean="0">
                <a:solidFill>
                  <a:srgbClr val="F79646">
                    <a:lumMod val="50000"/>
                  </a:srgbClr>
                </a:solidFill>
                <a:latin typeface="Franklin Gothic Book" panose="020B0503020102020204" pitchFamily="34" charset="0"/>
                <a:cs typeface="Times New Roman" panose="02020603050405020304" pitchFamily="18" charset="0"/>
              </a:rPr>
              <a:t>Общие </a:t>
            </a:r>
            <a:r>
              <a:rPr lang="ru-RU" sz="2000" b="1" kern="0" dirty="0">
                <a:solidFill>
                  <a:srgbClr val="F79646">
                    <a:lumMod val="50000"/>
                  </a:srgbClr>
                </a:solidFill>
                <a:latin typeface="Franklin Gothic Book" panose="020B0503020102020204" pitchFamily="34" charset="0"/>
                <a:cs typeface="Times New Roman" panose="02020603050405020304" pitchFamily="18" charset="0"/>
              </a:rPr>
              <a:t>выводы и рейтинги</a:t>
            </a:r>
            <a:endParaRPr lang="ru-RU" sz="2000" kern="0" dirty="0">
              <a:solidFill>
                <a:srgbClr val="FF6600"/>
              </a:solidFill>
              <a:latin typeface="Franklin Gothic Book" panose="020B0503020102020204" pitchFamily="34" charset="0"/>
            </a:endParaRPr>
          </a:p>
        </p:txBody>
      </p:sp>
      <p:graphicFrame>
        <p:nvGraphicFramePr>
          <p:cNvPr id="14" name="Диаграмма 13"/>
          <p:cNvGraphicFramePr/>
          <p:nvPr>
            <p:extLst>
              <p:ext uri="{D42A27DB-BD31-4B8C-83A1-F6EECF244321}">
                <p14:modId xmlns:p14="http://schemas.microsoft.com/office/powerpoint/2010/main" val="1638824481"/>
              </p:ext>
            </p:extLst>
          </p:nvPr>
        </p:nvGraphicFramePr>
        <p:xfrm>
          <a:off x="246185" y="1153770"/>
          <a:ext cx="6820660" cy="3442970"/>
        </p:xfrm>
        <a:graphic>
          <a:graphicData uri="http://schemas.openxmlformats.org/drawingml/2006/chart">
            <c:chart xmlns:c="http://schemas.openxmlformats.org/drawingml/2006/chart" xmlns:r="http://schemas.openxmlformats.org/officeDocument/2006/relationships" r:id="rId5"/>
          </a:graphicData>
        </a:graphic>
      </p:graphicFrame>
      <p:sp>
        <p:nvSpPr>
          <p:cNvPr id="7" name="Прямоугольник 6"/>
          <p:cNvSpPr/>
          <p:nvPr/>
        </p:nvSpPr>
        <p:spPr>
          <a:xfrm>
            <a:off x="501305" y="839749"/>
            <a:ext cx="4953000" cy="336118"/>
          </a:xfrm>
          <a:prstGeom prst="rect">
            <a:avLst/>
          </a:prstGeom>
        </p:spPr>
        <p:txBody>
          <a:bodyPr>
            <a:spAutoFit/>
          </a:bodyPr>
          <a:lstStyle/>
          <a:p>
            <a:pPr indent="450215" algn="ctr">
              <a:lnSpc>
                <a:spcPct val="150000"/>
              </a:lnSpc>
              <a:spcAft>
                <a:spcPts val="0"/>
              </a:spcAft>
            </a:pPr>
            <a:r>
              <a:rPr lang="ru-RU" sz="1200" b="1" dirty="0">
                <a:solidFill>
                  <a:srgbClr val="810000"/>
                </a:solidFill>
                <a:latin typeface="Times New Roman" panose="02020603050405020304" pitchFamily="18" charset="0"/>
                <a:ea typeface="Times New Roman" panose="02020603050405020304" pitchFamily="18" charset="0"/>
              </a:rPr>
              <a:t>Общий итоговый рейтинг образовательных учреждений</a:t>
            </a:r>
            <a:endParaRPr lang="ru-RU" sz="1100" dirty="0">
              <a:solidFill>
                <a:srgbClr val="81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284198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13</a:t>
            </a:fld>
            <a:endParaRPr lang="en-US" altLang="ru-RU" dirty="0"/>
          </a:p>
        </p:txBody>
      </p:sp>
      <p:cxnSp>
        <p:nvCxnSpPr>
          <p:cNvPr id="12" name="Прямая соединительная линия 11"/>
          <p:cNvCxnSpPr/>
          <p:nvPr/>
        </p:nvCxnSpPr>
        <p:spPr bwMode="auto">
          <a:xfrm>
            <a:off x="9707262" y="965314"/>
            <a:ext cx="0" cy="4866838"/>
          </a:xfrm>
          <a:prstGeom prst="line">
            <a:avLst/>
          </a:prstGeom>
          <a:solidFill>
            <a:schemeClr val="accent1"/>
          </a:solidFill>
          <a:ln w="1905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 name="Заголовок 1"/>
          <p:cNvSpPr txBox="1">
            <a:spLocks/>
          </p:cNvSpPr>
          <p:nvPr/>
        </p:nvSpPr>
        <p:spPr>
          <a:xfrm>
            <a:off x="1762439" y="55532"/>
            <a:ext cx="6945877" cy="570982"/>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2000" b="1" kern="0" dirty="0" smtClean="0">
                <a:solidFill>
                  <a:srgbClr val="F79646">
                    <a:lumMod val="50000"/>
                  </a:srgbClr>
                </a:solidFill>
                <a:latin typeface="Franklin Gothic Book" panose="020B0503020102020204" pitchFamily="34" charset="0"/>
                <a:cs typeface="Times New Roman" panose="02020603050405020304" pitchFamily="18" charset="0"/>
              </a:rPr>
              <a:t>Общие </a:t>
            </a:r>
            <a:r>
              <a:rPr lang="ru-RU" sz="2000" b="1" kern="0" dirty="0">
                <a:solidFill>
                  <a:srgbClr val="F79646">
                    <a:lumMod val="50000"/>
                  </a:srgbClr>
                </a:solidFill>
                <a:latin typeface="Franklin Gothic Book" panose="020B0503020102020204" pitchFamily="34" charset="0"/>
                <a:cs typeface="Times New Roman" panose="02020603050405020304" pitchFamily="18" charset="0"/>
              </a:rPr>
              <a:t>выводы и рейтинги</a:t>
            </a:r>
            <a:endParaRPr lang="ru-RU" sz="2000" kern="0" dirty="0">
              <a:solidFill>
                <a:srgbClr val="FF6600"/>
              </a:solidFill>
              <a:latin typeface="Franklin Gothic Book" panose="020B0503020102020204" pitchFamily="34" charset="0"/>
            </a:endParaRPr>
          </a:p>
        </p:txBody>
      </p:sp>
      <p:graphicFrame>
        <p:nvGraphicFramePr>
          <p:cNvPr id="6" name="Диаграмма 5"/>
          <p:cNvGraphicFramePr/>
          <p:nvPr>
            <p:extLst>
              <p:ext uri="{D42A27DB-BD31-4B8C-83A1-F6EECF244321}">
                <p14:modId xmlns:p14="http://schemas.microsoft.com/office/powerpoint/2010/main" val="3333068151"/>
              </p:ext>
            </p:extLst>
          </p:nvPr>
        </p:nvGraphicFramePr>
        <p:xfrm>
          <a:off x="351692" y="1212376"/>
          <a:ext cx="8804031" cy="3302871"/>
        </p:xfrm>
        <a:graphic>
          <a:graphicData uri="http://schemas.openxmlformats.org/drawingml/2006/chart">
            <c:chart xmlns:c="http://schemas.openxmlformats.org/drawingml/2006/chart" xmlns:r="http://schemas.openxmlformats.org/officeDocument/2006/relationships" r:id="rId3"/>
          </a:graphicData>
        </a:graphic>
      </p:graphicFrame>
      <p:sp>
        <p:nvSpPr>
          <p:cNvPr id="2" name="Прямоугольник 1"/>
          <p:cNvSpPr/>
          <p:nvPr/>
        </p:nvSpPr>
        <p:spPr>
          <a:xfrm>
            <a:off x="351692" y="461695"/>
            <a:ext cx="9167446" cy="646331"/>
          </a:xfrm>
          <a:prstGeom prst="rect">
            <a:avLst/>
          </a:prstGeom>
        </p:spPr>
        <p:txBody>
          <a:bodyPr wrap="square">
            <a:spAutoFit/>
          </a:bodyPr>
          <a:lstStyle/>
          <a:p>
            <a:pPr indent="450215" algn="ctr">
              <a:lnSpc>
                <a:spcPct val="150000"/>
              </a:lnSpc>
              <a:spcAft>
                <a:spcPts val="0"/>
              </a:spcAft>
            </a:pPr>
            <a:r>
              <a:rPr lang="ru-RU" sz="1200" b="1" dirty="0">
                <a:solidFill>
                  <a:srgbClr val="810000"/>
                </a:solidFill>
                <a:latin typeface="Times New Roman" panose="02020603050405020304" pitchFamily="18" charset="0"/>
                <a:ea typeface="Times New Roman" panose="02020603050405020304" pitchFamily="18" charset="0"/>
              </a:rPr>
              <a:t>Рейтинг организаций по критерию оценки качества образовательной деятельности образовательных организаций, касающийся открытости и доступности информации об образовательных организациях, балл</a:t>
            </a:r>
            <a:endParaRPr lang="ru-RU" sz="1100" dirty="0">
              <a:solidFill>
                <a:srgbClr val="810000"/>
              </a:solidFill>
              <a:effectLst/>
              <a:latin typeface="Times New Roman" panose="02020603050405020304" pitchFamily="18" charset="0"/>
              <a:ea typeface="Times New Roman" panose="02020603050405020304" pitchFamily="18" charset="0"/>
            </a:endParaRPr>
          </a:p>
        </p:txBody>
      </p:sp>
      <p:sp>
        <p:nvSpPr>
          <p:cNvPr id="4" name="Прямоугольник 3"/>
          <p:cNvSpPr/>
          <p:nvPr/>
        </p:nvSpPr>
        <p:spPr>
          <a:xfrm>
            <a:off x="157707" y="4619598"/>
            <a:ext cx="9508524" cy="1754326"/>
          </a:xfrm>
          <a:prstGeom prst="rect">
            <a:avLst/>
          </a:prstGeom>
        </p:spPr>
        <p:txBody>
          <a:bodyPr wrap="square">
            <a:spAutoFit/>
          </a:bodyPr>
          <a:lstStyle/>
          <a:p>
            <a:pPr algn="just"/>
            <a:r>
              <a:rPr lang="ru-RU" dirty="0" smtClean="0">
                <a:solidFill>
                  <a:srgbClr val="810000"/>
                </a:solidFill>
                <a:latin typeface="Times New Roman" panose="02020603050405020304" pitchFamily="18" charset="0"/>
                <a:ea typeface="Times New Roman" panose="02020603050405020304" pitchFamily="18" charset="0"/>
              </a:rPr>
              <a:t>Наибольшие </a:t>
            </a:r>
            <a:r>
              <a:rPr lang="ru-RU" dirty="0">
                <a:solidFill>
                  <a:srgbClr val="810000"/>
                </a:solidFill>
                <a:latin typeface="Times New Roman" panose="02020603050405020304" pitchFamily="18" charset="0"/>
                <a:ea typeface="Times New Roman" panose="02020603050405020304" pitchFamily="18" charset="0"/>
              </a:rPr>
              <a:t>баллы наблюдаются в следующих организациях: ГБДОУ НАО «Центр развития ребенка – детский сад «Гнездышко» (35,05 балла) и ГБДОУ НАО «Центр развития ребенка – детский сад п. Искателей» (35 баллов). Наименьшие баллы по данному показателю получили следующие учреждения: ГБОУ НАО «Средняя школа п. Искателей» (31,69 балл); ГБОУ НАО «Средняя школа с. Ома» (31,55 балл) и ГБПОУ НАО «Ненецкое профессиональное училище» (30,25 баллов</a:t>
            </a:r>
            <a:r>
              <a:rPr lang="ru-RU" dirty="0" smtClean="0">
                <a:solidFill>
                  <a:srgbClr val="810000"/>
                </a:solidFill>
                <a:latin typeface="Times New Roman" panose="02020603050405020304" pitchFamily="18" charset="0"/>
                <a:ea typeface="Times New Roman" panose="02020603050405020304" pitchFamily="18" charset="0"/>
              </a:rPr>
              <a:t>). </a:t>
            </a:r>
            <a:endParaRPr lang="ru-RU" dirty="0">
              <a:solidFill>
                <a:srgbClr val="810000"/>
              </a:solidFill>
            </a:endParaRPr>
          </a:p>
        </p:txBody>
      </p:sp>
      <p:pic>
        <p:nvPicPr>
          <p:cNvPr id="9" name="Picture 2" descr="ÐÐ¾ÑÐ¾Ð¶ÐµÐµ Ð¸Ð·Ð¾Ð±ÑÐ°Ð¶ÐµÐ½Ð¸Ðµ"/>
          <p:cNvPicPr>
            <a:picLocks noChangeAspect="1" noChangeArrowheads="1"/>
          </p:cNvPicPr>
          <p:nvPr/>
        </p:nvPicPr>
        <p:blipFill>
          <a:blip r:embed="rId4"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75573" y="2754377"/>
            <a:ext cx="978087" cy="11206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74425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14</a:t>
            </a:fld>
            <a:endParaRPr lang="en-US" altLang="ru-RU" dirty="0"/>
          </a:p>
        </p:txBody>
      </p:sp>
      <p:cxnSp>
        <p:nvCxnSpPr>
          <p:cNvPr id="12" name="Прямая соединительная линия 11"/>
          <p:cNvCxnSpPr/>
          <p:nvPr/>
        </p:nvCxnSpPr>
        <p:spPr bwMode="auto">
          <a:xfrm>
            <a:off x="9707262" y="965314"/>
            <a:ext cx="0" cy="4866838"/>
          </a:xfrm>
          <a:prstGeom prst="line">
            <a:avLst/>
          </a:prstGeom>
          <a:solidFill>
            <a:schemeClr val="accent1"/>
          </a:solidFill>
          <a:ln w="1905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 name="Заголовок 1"/>
          <p:cNvSpPr txBox="1">
            <a:spLocks/>
          </p:cNvSpPr>
          <p:nvPr/>
        </p:nvSpPr>
        <p:spPr>
          <a:xfrm>
            <a:off x="1762439" y="55532"/>
            <a:ext cx="6945877" cy="570982"/>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2000" b="1" kern="0" dirty="0" smtClean="0">
                <a:solidFill>
                  <a:srgbClr val="F79646">
                    <a:lumMod val="50000"/>
                  </a:srgbClr>
                </a:solidFill>
                <a:latin typeface="Franklin Gothic Book" panose="020B0503020102020204" pitchFamily="34" charset="0"/>
                <a:cs typeface="Times New Roman" panose="02020603050405020304" pitchFamily="18" charset="0"/>
              </a:rPr>
              <a:t>Общие </a:t>
            </a:r>
            <a:r>
              <a:rPr lang="ru-RU" sz="2000" b="1" kern="0" dirty="0">
                <a:solidFill>
                  <a:srgbClr val="F79646">
                    <a:lumMod val="50000"/>
                  </a:srgbClr>
                </a:solidFill>
                <a:latin typeface="Franklin Gothic Book" panose="020B0503020102020204" pitchFamily="34" charset="0"/>
                <a:cs typeface="Times New Roman" panose="02020603050405020304" pitchFamily="18" charset="0"/>
              </a:rPr>
              <a:t>выводы и рейтинги</a:t>
            </a:r>
            <a:endParaRPr lang="ru-RU" sz="2000" kern="0" dirty="0">
              <a:solidFill>
                <a:srgbClr val="FF6600"/>
              </a:solidFill>
              <a:latin typeface="Franklin Gothic Book" panose="020B0503020102020204" pitchFamily="34" charset="0"/>
            </a:endParaRPr>
          </a:p>
        </p:txBody>
      </p:sp>
      <p:graphicFrame>
        <p:nvGraphicFramePr>
          <p:cNvPr id="6" name="Диаграмма 5"/>
          <p:cNvGraphicFramePr/>
          <p:nvPr>
            <p:extLst>
              <p:ext uri="{D42A27DB-BD31-4B8C-83A1-F6EECF244321}">
                <p14:modId xmlns:p14="http://schemas.microsoft.com/office/powerpoint/2010/main" val="4252635148"/>
              </p:ext>
            </p:extLst>
          </p:nvPr>
        </p:nvGraphicFramePr>
        <p:xfrm>
          <a:off x="785722" y="1173053"/>
          <a:ext cx="8135815" cy="2754690"/>
        </p:xfrm>
        <a:graphic>
          <a:graphicData uri="http://schemas.openxmlformats.org/drawingml/2006/chart">
            <c:chart xmlns:c="http://schemas.openxmlformats.org/drawingml/2006/chart" xmlns:r="http://schemas.openxmlformats.org/officeDocument/2006/relationships" r:id="rId3"/>
          </a:graphicData>
        </a:graphic>
      </p:graphicFrame>
      <p:sp>
        <p:nvSpPr>
          <p:cNvPr id="2" name="Прямоугольник 1"/>
          <p:cNvSpPr/>
          <p:nvPr/>
        </p:nvSpPr>
        <p:spPr>
          <a:xfrm>
            <a:off x="457199" y="502764"/>
            <a:ext cx="8991599" cy="646331"/>
          </a:xfrm>
          <a:prstGeom prst="rect">
            <a:avLst/>
          </a:prstGeom>
        </p:spPr>
        <p:txBody>
          <a:bodyPr wrap="square">
            <a:spAutoFit/>
          </a:bodyPr>
          <a:lstStyle/>
          <a:p>
            <a:pPr marL="450215" algn="ctr">
              <a:lnSpc>
                <a:spcPct val="150000"/>
              </a:lnSpc>
              <a:spcAft>
                <a:spcPts val="0"/>
              </a:spcAft>
            </a:pPr>
            <a:r>
              <a:rPr lang="ru-RU" sz="1200" b="1" dirty="0">
                <a:solidFill>
                  <a:srgbClr val="810000"/>
                </a:solidFill>
                <a:latin typeface="Times New Roman" panose="02020603050405020304" pitchFamily="18" charset="0"/>
                <a:ea typeface="Times New Roman" panose="02020603050405020304" pitchFamily="18" charset="0"/>
              </a:rPr>
              <a:t>Рейтинг организаций по критерию оценки качества образовательной деятельности образовательных организаций, касающийся комфортности условий, в которых осуществляется образовательная деятельность»</a:t>
            </a:r>
            <a:endParaRPr lang="ru-RU" sz="1100" dirty="0">
              <a:solidFill>
                <a:srgbClr val="810000"/>
              </a:solidFill>
              <a:effectLst/>
              <a:latin typeface="Times New Roman" panose="02020603050405020304" pitchFamily="18" charset="0"/>
              <a:ea typeface="Times New Roman" panose="02020603050405020304" pitchFamily="18" charset="0"/>
            </a:endParaRPr>
          </a:p>
        </p:txBody>
      </p:sp>
      <p:sp>
        <p:nvSpPr>
          <p:cNvPr id="4" name="Прямоугольник 3"/>
          <p:cNvSpPr/>
          <p:nvPr/>
        </p:nvSpPr>
        <p:spPr>
          <a:xfrm>
            <a:off x="23719" y="4154413"/>
            <a:ext cx="9554311" cy="2308324"/>
          </a:xfrm>
          <a:prstGeom prst="rect">
            <a:avLst/>
          </a:prstGeom>
        </p:spPr>
        <p:txBody>
          <a:bodyPr wrap="square">
            <a:spAutoFit/>
          </a:bodyPr>
          <a:lstStyle/>
          <a:p>
            <a:pPr algn="just"/>
            <a:r>
              <a:rPr lang="ru-RU" dirty="0">
                <a:solidFill>
                  <a:srgbClr val="810000"/>
                </a:solidFill>
                <a:latin typeface="Times New Roman" panose="02020603050405020304" pitchFamily="18" charset="0"/>
                <a:ea typeface="Times New Roman" panose="02020603050405020304" pitchFamily="18" charset="0"/>
              </a:rPr>
              <a:t>По критерию «</a:t>
            </a:r>
            <a:r>
              <a:rPr lang="ru-RU" dirty="0" smtClean="0">
                <a:solidFill>
                  <a:srgbClr val="810000"/>
                </a:solidFill>
                <a:latin typeface="Times New Roman" panose="02020603050405020304" pitchFamily="18" charset="0"/>
                <a:ea typeface="Times New Roman" panose="02020603050405020304" pitchFamily="18" charset="0"/>
              </a:rPr>
              <a:t>Показатели», </a:t>
            </a:r>
            <a:r>
              <a:rPr lang="ru-RU" dirty="0">
                <a:solidFill>
                  <a:srgbClr val="810000"/>
                </a:solidFill>
                <a:latin typeface="Times New Roman" panose="02020603050405020304" pitchFamily="18" charset="0"/>
                <a:ea typeface="Times New Roman" panose="02020603050405020304" pitchFamily="18" charset="0"/>
              </a:rPr>
              <a:t>характеризующие общий критерий оценки качества образовательной деятельности образовательных </a:t>
            </a:r>
            <a:r>
              <a:rPr lang="ru-RU" dirty="0" smtClean="0">
                <a:solidFill>
                  <a:srgbClr val="810000"/>
                </a:solidFill>
                <a:latin typeface="Times New Roman" panose="02020603050405020304" pitchFamily="18" charset="0"/>
                <a:ea typeface="Times New Roman" panose="02020603050405020304" pitchFamily="18" charset="0"/>
              </a:rPr>
              <a:t>организаций, лидерами </a:t>
            </a:r>
            <a:r>
              <a:rPr lang="ru-RU" dirty="0">
                <a:solidFill>
                  <a:srgbClr val="810000"/>
                </a:solidFill>
                <a:latin typeface="Times New Roman" panose="02020603050405020304" pitchFamily="18" charset="0"/>
                <a:ea typeface="Times New Roman" panose="02020603050405020304" pitchFamily="18" charset="0"/>
              </a:rPr>
              <a:t>среди учреждений являются: ГБОУ НАО «Средняя школа № 5» (55,26 балла); ГБДОУ НАО «Центр развития ребенка – детский сад «Гнездышко» (54,6 балла); ГБДОУ НАО «Центр развития ребенка – детский сад п. Искателей» (54,5 балла) и ГБПОУ НАО «</a:t>
            </a:r>
            <a:r>
              <a:rPr lang="ru-RU" dirty="0" err="1">
                <a:solidFill>
                  <a:srgbClr val="810000"/>
                </a:solidFill>
                <a:latin typeface="Times New Roman" panose="02020603050405020304" pitchFamily="18" charset="0"/>
                <a:ea typeface="Times New Roman" panose="02020603050405020304" pitchFamily="18" charset="0"/>
              </a:rPr>
              <a:t>Нарьян-Марский</a:t>
            </a:r>
            <a:r>
              <a:rPr lang="ru-RU" dirty="0">
                <a:solidFill>
                  <a:srgbClr val="810000"/>
                </a:solidFill>
                <a:latin typeface="Times New Roman" panose="02020603050405020304" pitchFamily="18" charset="0"/>
                <a:ea typeface="Times New Roman" panose="02020603050405020304" pitchFamily="18" charset="0"/>
              </a:rPr>
              <a:t> социально-гуманитарный колледж имени И.П. </a:t>
            </a:r>
            <a:r>
              <a:rPr lang="ru-RU" dirty="0" err="1">
                <a:solidFill>
                  <a:srgbClr val="810000"/>
                </a:solidFill>
                <a:latin typeface="Times New Roman" panose="02020603050405020304" pitchFamily="18" charset="0"/>
                <a:ea typeface="Times New Roman" panose="02020603050405020304" pitchFamily="18" charset="0"/>
              </a:rPr>
              <a:t>Выучейского</a:t>
            </a:r>
            <a:r>
              <a:rPr lang="ru-RU" dirty="0">
                <a:solidFill>
                  <a:srgbClr val="810000"/>
                </a:solidFill>
                <a:latin typeface="Times New Roman" panose="02020603050405020304" pitchFamily="18" charset="0"/>
                <a:ea typeface="Times New Roman" panose="02020603050405020304" pitchFamily="18" charset="0"/>
              </a:rPr>
              <a:t>» (54,17 балла). Наименьшие оценки по данному показателю были зафиксированы в ГБПОУ НАО «Ненецкое профессиональное училище» (42,12 балла)</a:t>
            </a:r>
            <a:endParaRPr lang="ru-RU" dirty="0">
              <a:solidFill>
                <a:srgbClr val="810000"/>
              </a:solidFill>
            </a:endParaRPr>
          </a:p>
        </p:txBody>
      </p:sp>
      <p:pic>
        <p:nvPicPr>
          <p:cNvPr id="9" name="Picture 2" descr="ÐºÐ½Ð¸Ð³Ð¸ Ð¡ÑÐµÐº Ð¸Ð· ÑÑÐµÑ ÐÐµÑÐ¿Ð»Ð°ÑÐ½ÑÐµ ÐÐºÐ¾Ð½ÐºÐ¸"/>
          <p:cNvPicPr>
            <a:picLocks noChangeAspect="1" noChangeArrowheads="1"/>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41322" y="3041834"/>
            <a:ext cx="959568" cy="95956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Ð³ÑÐ°Ð´Ð°ÑÐ¸Ð¸ ÑÐ»ÑÐ¿Ñ Ð¸ Ð´Ð¸Ð¿Ð»Ð¾Ð¼ ÐÐµÑÐ¿Ð»Ð°ÑÐ½ÑÐµ ÐÐºÐ¾Ð½ÐºÐ¸"/>
          <p:cNvPicPr>
            <a:picLocks noChangeAspect="1" noChangeArrowheads="1"/>
          </p:cNvPicPr>
          <p:nvPr/>
        </p:nvPicPr>
        <p:blipFill>
          <a:blip r:embed="rId5"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995084" y="1456833"/>
            <a:ext cx="638631" cy="6386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25660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15</a:t>
            </a:fld>
            <a:endParaRPr lang="en-US" altLang="ru-RU" dirty="0"/>
          </a:p>
        </p:txBody>
      </p:sp>
      <p:cxnSp>
        <p:nvCxnSpPr>
          <p:cNvPr id="12" name="Прямая соединительная линия 11"/>
          <p:cNvCxnSpPr/>
          <p:nvPr/>
        </p:nvCxnSpPr>
        <p:spPr bwMode="auto">
          <a:xfrm>
            <a:off x="9707262" y="965314"/>
            <a:ext cx="0" cy="4866838"/>
          </a:xfrm>
          <a:prstGeom prst="line">
            <a:avLst/>
          </a:prstGeom>
          <a:solidFill>
            <a:schemeClr val="accent1"/>
          </a:solidFill>
          <a:ln w="1905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 name="Заголовок 1"/>
          <p:cNvSpPr txBox="1">
            <a:spLocks/>
          </p:cNvSpPr>
          <p:nvPr/>
        </p:nvSpPr>
        <p:spPr>
          <a:xfrm>
            <a:off x="1762439" y="55532"/>
            <a:ext cx="6945877" cy="570982"/>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2000" b="1" kern="0" dirty="0" smtClean="0">
                <a:solidFill>
                  <a:srgbClr val="F79646">
                    <a:lumMod val="50000"/>
                  </a:srgbClr>
                </a:solidFill>
                <a:latin typeface="Franklin Gothic Book" panose="020B0503020102020204" pitchFamily="34" charset="0"/>
                <a:cs typeface="Times New Roman" panose="02020603050405020304" pitchFamily="18" charset="0"/>
              </a:rPr>
              <a:t>Общие </a:t>
            </a:r>
            <a:r>
              <a:rPr lang="ru-RU" sz="2000" b="1" kern="0" dirty="0">
                <a:solidFill>
                  <a:srgbClr val="F79646">
                    <a:lumMod val="50000"/>
                  </a:srgbClr>
                </a:solidFill>
                <a:latin typeface="Franklin Gothic Book" panose="020B0503020102020204" pitchFamily="34" charset="0"/>
                <a:cs typeface="Times New Roman" panose="02020603050405020304" pitchFamily="18" charset="0"/>
              </a:rPr>
              <a:t>выводы и рейтинги</a:t>
            </a:r>
            <a:endParaRPr lang="ru-RU" sz="2000" kern="0" dirty="0">
              <a:solidFill>
                <a:srgbClr val="FF6600"/>
              </a:solidFill>
              <a:latin typeface="Franklin Gothic Book" panose="020B0503020102020204" pitchFamily="34" charset="0"/>
            </a:endParaRPr>
          </a:p>
        </p:txBody>
      </p:sp>
      <p:graphicFrame>
        <p:nvGraphicFramePr>
          <p:cNvPr id="6" name="Диаграмма 5"/>
          <p:cNvGraphicFramePr/>
          <p:nvPr>
            <p:extLst>
              <p:ext uri="{D42A27DB-BD31-4B8C-83A1-F6EECF244321}">
                <p14:modId xmlns:p14="http://schemas.microsoft.com/office/powerpoint/2010/main" val="3546642399"/>
              </p:ext>
            </p:extLst>
          </p:nvPr>
        </p:nvGraphicFramePr>
        <p:xfrm>
          <a:off x="621323" y="1416618"/>
          <a:ext cx="8639908" cy="3212856"/>
        </p:xfrm>
        <a:graphic>
          <a:graphicData uri="http://schemas.openxmlformats.org/drawingml/2006/chart">
            <c:chart xmlns:c="http://schemas.openxmlformats.org/drawingml/2006/chart" xmlns:r="http://schemas.openxmlformats.org/officeDocument/2006/relationships" r:id="rId3"/>
          </a:graphicData>
        </a:graphic>
      </p:graphicFrame>
      <p:sp>
        <p:nvSpPr>
          <p:cNvPr id="2" name="Прямоугольник 1"/>
          <p:cNvSpPr/>
          <p:nvPr/>
        </p:nvSpPr>
        <p:spPr>
          <a:xfrm>
            <a:off x="668215" y="770287"/>
            <a:ext cx="8546124" cy="646331"/>
          </a:xfrm>
          <a:prstGeom prst="rect">
            <a:avLst/>
          </a:prstGeom>
        </p:spPr>
        <p:txBody>
          <a:bodyPr wrap="square">
            <a:spAutoFit/>
          </a:bodyPr>
          <a:lstStyle/>
          <a:p>
            <a:pPr marL="450215" algn="ctr">
              <a:lnSpc>
                <a:spcPct val="150000"/>
              </a:lnSpc>
              <a:spcAft>
                <a:spcPts val="0"/>
              </a:spcAft>
            </a:pPr>
            <a:r>
              <a:rPr lang="ru-RU" sz="1200" b="1" dirty="0">
                <a:solidFill>
                  <a:srgbClr val="810000"/>
                </a:solidFill>
                <a:latin typeface="Times New Roman" panose="02020603050405020304" pitchFamily="18" charset="0"/>
                <a:ea typeface="Times New Roman" panose="02020603050405020304" pitchFamily="18" charset="0"/>
              </a:rPr>
              <a:t>Рейтинг организаций по критерию оценки качества образовательной деятельности образовательных организаций, касающийся доброжелательности, вежливости, компетентности педагогических работников</a:t>
            </a:r>
            <a:endParaRPr lang="ru-RU" sz="1100" dirty="0">
              <a:solidFill>
                <a:srgbClr val="810000"/>
              </a:solidFill>
              <a:effectLst/>
              <a:latin typeface="Times New Roman" panose="02020603050405020304" pitchFamily="18" charset="0"/>
              <a:ea typeface="Times New Roman" panose="02020603050405020304" pitchFamily="18" charset="0"/>
            </a:endParaRPr>
          </a:p>
        </p:txBody>
      </p:sp>
      <p:sp>
        <p:nvSpPr>
          <p:cNvPr id="4" name="Прямоугольник 3"/>
          <p:cNvSpPr/>
          <p:nvPr/>
        </p:nvSpPr>
        <p:spPr>
          <a:xfrm>
            <a:off x="216600" y="4690313"/>
            <a:ext cx="9449354" cy="1477328"/>
          </a:xfrm>
          <a:prstGeom prst="rect">
            <a:avLst/>
          </a:prstGeom>
        </p:spPr>
        <p:txBody>
          <a:bodyPr wrap="square">
            <a:spAutoFit/>
          </a:bodyPr>
          <a:lstStyle/>
          <a:p>
            <a:pPr algn="just"/>
            <a:r>
              <a:rPr lang="ru-RU" dirty="0">
                <a:solidFill>
                  <a:srgbClr val="810000"/>
                </a:solidFill>
                <a:latin typeface="Times New Roman" panose="02020603050405020304" pitchFamily="18" charset="0"/>
                <a:ea typeface="Times New Roman" panose="02020603050405020304" pitchFamily="18" charset="0"/>
              </a:rPr>
              <a:t>По критерию «Показатели, характеризующие общий критерий оценки качества образовательной деятельности образовательных организаций, касающийся доброжелательности, вежливости, компетентности педагогических работников» все учреждения набирают максимально допустимые оценки, незначительно ниже балл наблюдается ГБПОУ НАО «Ненецкое профессиональное училище» (19,63 балла</a:t>
            </a:r>
            <a:r>
              <a:rPr lang="ru-RU" dirty="0" smtClean="0">
                <a:solidFill>
                  <a:srgbClr val="810000"/>
                </a:solidFill>
                <a:latin typeface="Times New Roman" panose="02020603050405020304" pitchFamily="18" charset="0"/>
                <a:ea typeface="Times New Roman" panose="02020603050405020304" pitchFamily="18" charset="0"/>
              </a:rPr>
              <a:t>). </a:t>
            </a:r>
            <a:endParaRPr lang="ru-RU" dirty="0">
              <a:solidFill>
                <a:srgbClr val="810000"/>
              </a:solidFill>
            </a:endParaRPr>
          </a:p>
        </p:txBody>
      </p:sp>
      <p:pic>
        <p:nvPicPr>
          <p:cNvPr id="9" name="Picture 2" descr="ÐºÐ½Ð¸Ð³Ð¸ Ð¡ÑÐµÐº Ð¸Ð· ÑÑÐµÑ ÐÐµÑÐ¿Ð»Ð°ÑÐ½ÑÐµ ÐÐºÐ¾Ð½ÐºÐ¸"/>
          <p:cNvPicPr>
            <a:picLocks noChangeAspect="1" noChangeArrowheads="1"/>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16600" y="3023046"/>
            <a:ext cx="1103477" cy="110347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Ð³ÑÐ°Ð´Ð°ÑÐ¸Ð¸ ÑÐ»ÑÐ¿Ñ Ð¸ Ð´Ð¸Ð¿Ð»Ð¾Ð¼ ÐÐµÑÐ¿Ð»Ð°ÑÐ½ÑÐµ ÐÐºÐ¾Ð½ÐºÐ¸"/>
          <p:cNvPicPr>
            <a:picLocks noChangeAspect="1" noChangeArrowheads="1"/>
          </p:cNvPicPr>
          <p:nvPr/>
        </p:nvPicPr>
        <p:blipFill>
          <a:blip r:embed="rId5"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63555" y="549818"/>
            <a:ext cx="805961" cy="805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4818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16</a:t>
            </a:fld>
            <a:endParaRPr lang="en-US" altLang="ru-RU" dirty="0"/>
          </a:p>
        </p:txBody>
      </p:sp>
      <p:cxnSp>
        <p:nvCxnSpPr>
          <p:cNvPr id="12" name="Прямая соединительная линия 11"/>
          <p:cNvCxnSpPr/>
          <p:nvPr/>
        </p:nvCxnSpPr>
        <p:spPr bwMode="auto">
          <a:xfrm>
            <a:off x="9707262" y="965314"/>
            <a:ext cx="0" cy="4866838"/>
          </a:xfrm>
          <a:prstGeom prst="line">
            <a:avLst/>
          </a:prstGeom>
          <a:solidFill>
            <a:schemeClr val="accent1"/>
          </a:solidFill>
          <a:ln w="1905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 name="Заголовок 1"/>
          <p:cNvSpPr txBox="1">
            <a:spLocks/>
          </p:cNvSpPr>
          <p:nvPr/>
        </p:nvSpPr>
        <p:spPr>
          <a:xfrm>
            <a:off x="1762439" y="55532"/>
            <a:ext cx="6945877" cy="570982"/>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2000" b="1" kern="0" dirty="0" smtClean="0">
                <a:solidFill>
                  <a:srgbClr val="F79646">
                    <a:lumMod val="50000"/>
                  </a:srgbClr>
                </a:solidFill>
                <a:latin typeface="Franklin Gothic Book" panose="020B0503020102020204" pitchFamily="34" charset="0"/>
                <a:cs typeface="Times New Roman" panose="02020603050405020304" pitchFamily="18" charset="0"/>
              </a:rPr>
              <a:t>Общие </a:t>
            </a:r>
            <a:r>
              <a:rPr lang="ru-RU" sz="2000" b="1" kern="0" dirty="0">
                <a:solidFill>
                  <a:srgbClr val="F79646">
                    <a:lumMod val="50000"/>
                  </a:srgbClr>
                </a:solidFill>
                <a:latin typeface="Franklin Gothic Book" panose="020B0503020102020204" pitchFamily="34" charset="0"/>
                <a:cs typeface="Times New Roman" panose="02020603050405020304" pitchFamily="18" charset="0"/>
              </a:rPr>
              <a:t>выводы и рейтинги</a:t>
            </a:r>
            <a:endParaRPr lang="ru-RU" sz="2000" kern="0" dirty="0">
              <a:solidFill>
                <a:srgbClr val="FF6600"/>
              </a:solidFill>
              <a:latin typeface="Franklin Gothic Book" panose="020B0503020102020204" pitchFamily="34" charset="0"/>
            </a:endParaRPr>
          </a:p>
        </p:txBody>
      </p:sp>
      <p:graphicFrame>
        <p:nvGraphicFramePr>
          <p:cNvPr id="6" name="Диаграмма 5"/>
          <p:cNvGraphicFramePr/>
          <p:nvPr>
            <p:extLst>
              <p:ext uri="{D42A27DB-BD31-4B8C-83A1-F6EECF244321}">
                <p14:modId xmlns:p14="http://schemas.microsoft.com/office/powerpoint/2010/main" val="4194159603"/>
              </p:ext>
            </p:extLst>
          </p:nvPr>
        </p:nvGraphicFramePr>
        <p:xfrm>
          <a:off x="355669" y="1169998"/>
          <a:ext cx="8909539" cy="2961567"/>
        </p:xfrm>
        <a:graphic>
          <a:graphicData uri="http://schemas.openxmlformats.org/drawingml/2006/chart">
            <c:chart xmlns:c="http://schemas.openxmlformats.org/drawingml/2006/chart" xmlns:r="http://schemas.openxmlformats.org/officeDocument/2006/relationships" r:id="rId3"/>
          </a:graphicData>
        </a:graphic>
      </p:graphicFrame>
      <p:sp>
        <p:nvSpPr>
          <p:cNvPr id="2" name="Прямоугольник 1"/>
          <p:cNvSpPr/>
          <p:nvPr/>
        </p:nvSpPr>
        <p:spPr>
          <a:xfrm>
            <a:off x="1483992" y="575091"/>
            <a:ext cx="7502769" cy="646331"/>
          </a:xfrm>
          <a:prstGeom prst="rect">
            <a:avLst/>
          </a:prstGeom>
        </p:spPr>
        <p:txBody>
          <a:bodyPr wrap="square">
            <a:spAutoFit/>
          </a:bodyPr>
          <a:lstStyle/>
          <a:p>
            <a:pPr algn="ctr"/>
            <a:r>
              <a:rPr lang="ru-RU" sz="1200" b="1" dirty="0">
                <a:solidFill>
                  <a:srgbClr val="810000"/>
                </a:solidFill>
                <a:latin typeface="Times New Roman" panose="02020603050405020304" pitchFamily="18" charset="0"/>
                <a:ea typeface="Times New Roman" panose="02020603050405020304" pitchFamily="18" charset="0"/>
              </a:rPr>
              <a:t>Рейтинг организаций по критерию оценки качества образовательной деятельности образовательной организации, касающиеся удовлетворенности качеством образовательной деятельности данной образовательной организации</a:t>
            </a:r>
            <a:endParaRPr lang="ru-RU" sz="1200" dirty="0">
              <a:solidFill>
                <a:srgbClr val="810000"/>
              </a:solidFill>
            </a:endParaRPr>
          </a:p>
        </p:txBody>
      </p:sp>
      <p:sp>
        <p:nvSpPr>
          <p:cNvPr id="4" name="Прямоугольник 3"/>
          <p:cNvSpPr/>
          <p:nvPr/>
        </p:nvSpPr>
        <p:spPr>
          <a:xfrm>
            <a:off x="74315" y="4313627"/>
            <a:ext cx="9472246" cy="2308324"/>
          </a:xfrm>
          <a:prstGeom prst="rect">
            <a:avLst/>
          </a:prstGeom>
        </p:spPr>
        <p:txBody>
          <a:bodyPr wrap="square">
            <a:spAutoFit/>
          </a:bodyPr>
          <a:lstStyle/>
          <a:p>
            <a:pPr algn="just"/>
            <a:r>
              <a:rPr lang="ru-RU" dirty="0">
                <a:solidFill>
                  <a:srgbClr val="810000"/>
                </a:solidFill>
                <a:latin typeface="Times New Roman" panose="02020603050405020304" pitchFamily="18" charset="0"/>
                <a:ea typeface="Times New Roman" panose="02020603050405020304" pitchFamily="18" charset="0"/>
              </a:rPr>
              <a:t>Критерий «Показатели, характеризующие общий критерий оценки качества образовательной деятельности образовательной организации, касающиеся удовлетворенности качеством образовательной деятельности данной образовательной организации», как правило, набирают также максимально высокие баллы, незначительно меньше баллы зафиксированы: ГБПОУ НАО «</a:t>
            </a:r>
            <a:r>
              <a:rPr lang="ru-RU" dirty="0" err="1">
                <a:solidFill>
                  <a:srgbClr val="810000"/>
                </a:solidFill>
                <a:latin typeface="Times New Roman" panose="02020603050405020304" pitchFamily="18" charset="0"/>
                <a:ea typeface="Times New Roman" panose="02020603050405020304" pitchFamily="18" charset="0"/>
              </a:rPr>
              <a:t>Нарьян-Марский</a:t>
            </a:r>
            <a:r>
              <a:rPr lang="ru-RU" dirty="0">
                <a:solidFill>
                  <a:srgbClr val="810000"/>
                </a:solidFill>
                <a:latin typeface="Times New Roman" panose="02020603050405020304" pitchFamily="18" charset="0"/>
                <a:ea typeface="Times New Roman" panose="02020603050405020304" pitchFamily="18" charset="0"/>
              </a:rPr>
              <a:t> социально-гуманитарный колледж имени И.П. </a:t>
            </a:r>
            <a:r>
              <a:rPr lang="ru-RU" dirty="0" err="1">
                <a:solidFill>
                  <a:srgbClr val="810000"/>
                </a:solidFill>
                <a:latin typeface="Times New Roman" panose="02020603050405020304" pitchFamily="18" charset="0"/>
                <a:ea typeface="Times New Roman" panose="02020603050405020304" pitchFamily="18" charset="0"/>
              </a:rPr>
              <a:t>Выучейского</a:t>
            </a:r>
            <a:r>
              <a:rPr lang="ru-RU" dirty="0">
                <a:solidFill>
                  <a:srgbClr val="810000"/>
                </a:solidFill>
                <a:latin typeface="Times New Roman" panose="02020603050405020304" pitchFamily="18" charset="0"/>
                <a:ea typeface="Times New Roman" panose="02020603050405020304" pitchFamily="18" charset="0"/>
              </a:rPr>
              <a:t>» (29,71 балла); ГБУ ДО НАО «Дворец спорта «Норд» (29,7 балла); ГБПОУ НАО «Ненецкое профессиональное училище» (29,66 балла) и ГБОУ НАО «Средняя школа п. Искателей» (29,4 балла) </a:t>
            </a:r>
            <a:endParaRPr lang="ru-RU" dirty="0">
              <a:solidFill>
                <a:srgbClr val="810000"/>
              </a:solidFill>
            </a:endParaRPr>
          </a:p>
        </p:txBody>
      </p:sp>
      <p:pic>
        <p:nvPicPr>
          <p:cNvPr id="9" name="Picture 2" descr="Ð³ÑÐ°Ð´Ð°ÑÐ¸Ð¸ ÑÐ»ÑÐ¿Ñ Ð¸ Ð´Ð¸Ð¿Ð»Ð¾Ð¼ ÐÐµÑÐ¿Ð»Ð°ÑÐ½ÑÐµ ÐÐºÐ¾Ð½ÐºÐ¸"/>
          <p:cNvPicPr>
            <a:picLocks noChangeAspect="1" noChangeArrowheads="1"/>
          </p:cNvPicPr>
          <p:nvPr/>
        </p:nvPicPr>
        <p:blipFill>
          <a:blip r:embed="rId4"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32471" y="575091"/>
            <a:ext cx="805961" cy="805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47823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17</a:t>
            </a:fld>
            <a:endParaRPr lang="en-US" altLang="ru-RU" dirty="0"/>
          </a:p>
        </p:txBody>
      </p:sp>
      <p:cxnSp>
        <p:nvCxnSpPr>
          <p:cNvPr id="12" name="Прямая соединительная линия 11"/>
          <p:cNvCxnSpPr/>
          <p:nvPr/>
        </p:nvCxnSpPr>
        <p:spPr bwMode="auto">
          <a:xfrm>
            <a:off x="9707262" y="965314"/>
            <a:ext cx="0" cy="4866838"/>
          </a:xfrm>
          <a:prstGeom prst="line">
            <a:avLst/>
          </a:prstGeom>
          <a:solidFill>
            <a:schemeClr val="accent1"/>
          </a:solidFill>
          <a:ln w="1905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 name="Заголовок 1"/>
          <p:cNvSpPr txBox="1">
            <a:spLocks/>
          </p:cNvSpPr>
          <p:nvPr/>
        </p:nvSpPr>
        <p:spPr>
          <a:xfrm>
            <a:off x="1762439" y="55532"/>
            <a:ext cx="6945877" cy="570982"/>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2000" b="1" kern="0" dirty="0" smtClean="0">
                <a:solidFill>
                  <a:srgbClr val="F79646">
                    <a:lumMod val="50000"/>
                  </a:srgbClr>
                </a:solidFill>
                <a:latin typeface="Franklin Gothic Book" panose="020B0503020102020204" pitchFamily="34" charset="0"/>
                <a:cs typeface="Times New Roman" panose="02020603050405020304" pitchFamily="18" charset="0"/>
              </a:rPr>
              <a:t>Общие </a:t>
            </a:r>
            <a:r>
              <a:rPr lang="ru-RU" sz="2000" b="1" kern="0" dirty="0">
                <a:solidFill>
                  <a:srgbClr val="F79646">
                    <a:lumMod val="50000"/>
                  </a:srgbClr>
                </a:solidFill>
                <a:latin typeface="Franklin Gothic Book" panose="020B0503020102020204" pitchFamily="34" charset="0"/>
                <a:cs typeface="Times New Roman" panose="02020603050405020304" pitchFamily="18" charset="0"/>
              </a:rPr>
              <a:t>выводы и рейтинги</a:t>
            </a:r>
            <a:endParaRPr lang="ru-RU" sz="2000" kern="0" dirty="0">
              <a:solidFill>
                <a:srgbClr val="FF6600"/>
              </a:solidFill>
              <a:latin typeface="Franklin Gothic Book" panose="020B0503020102020204" pitchFamily="34" charset="0"/>
            </a:endParaRPr>
          </a:p>
        </p:txBody>
      </p:sp>
      <p:graphicFrame>
        <p:nvGraphicFramePr>
          <p:cNvPr id="6" name="Диаграмма 5"/>
          <p:cNvGraphicFramePr/>
          <p:nvPr>
            <p:extLst>
              <p:ext uri="{D42A27DB-BD31-4B8C-83A1-F6EECF244321}">
                <p14:modId xmlns:p14="http://schemas.microsoft.com/office/powerpoint/2010/main" val="1863343170"/>
              </p:ext>
            </p:extLst>
          </p:nvPr>
        </p:nvGraphicFramePr>
        <p:xfrm>
          <a:off x="2559535" y="1534185"/>
          <a:ext cx="5351683" cy="2400300"/>
        </p:xfrm>
        <a:graphic>
          <a:graphicData uri="http://schemas.openxmlformats.org/drawingml/2006/chart">
            <c:chart xmlns:c="http://schemas.openxmlformats.org/drawingml/2006/chart" xmlns:r="http://schemas.openxmlformats.org/officeDocument/2006/relationships" r:id="rId3"/>
          </a:graphicData>
        </a:graphic>
      </p:graphicFrame>
      <p:sp>
        <p:nvSpPr>
          <p:cNvPr id="2" name="Прямоугольник 1"/>
          <p:cNvSpPr/>
          <p:nvPr/>
        </p:nvSpPr>
        <p:spPr>
          <a:xfrm>
            <a:off x="3009522" y="1376757"/>
            <a:ext cx="4451708" cy="276999"/>
          </a:xfrm>
          <a:prstGeom prst="rect">
            <a:avLst/>
          </a:prstGeom>
        </p:spPr>
        <p:txBody>
          <a:bodyPr wrap="square">
            <a:spAutoFit/>
          </a:bodyPr>
          <a:lstStyle/>
          <a:p>
            <a:pPr algn="ctr"/>
            <a:r>
              <a:rPr lang="ru-RU" sz="1200" b="1" dirty="0">
                <a:solidFill>
                  <a:srgbClr val="810000"/>
                </a:solidFill>
                <a:latin typeface="Times New Roman" panose="02020603050405020304" pitchFamily="18" charset="0"/>
                <a:ea typeface="Times New Roman" panose="02020603050405020304" pitchFamily="18" charset="0"/>
              </a:rPr>
              <a:t>Общий итоговый рейтинг детских садов</a:t>
            </a:r>
            <a:endParaRPr lang="ru-RU" sz="1200" dirty="0">
              <a:solidFill>
                <a:srgbClr val="810000"/>
              </a:solidFill>
            </a:endParaRPr>
          </a:p>
        </p:txBody>
      </p:sp>
      <p:sp>
        <p:nvSpPr>
          <p:cNvPr id="4" name="Прямоугольник 3"/>
          <p:cNvSpPr/>
          <p:nvPr/>
        </p:nvSpPr>
        <p:spPr>
          <a:xfrm>
            <a:off x="91831" y="4389792"/>
            <a:ext cx="9615431" cy="1200329"/>
          </a:xfrm>
          <a:prstGeom prst="rect">
            <a:avLst/>
          </a:prstGeom>
        </p:spPr>
        <p:txBody>
          <a:bodyPr wrap="square">
            <a:spAutoFit/>
          </a:bodyPr>
          <a:lstStyle/>
          <a:p>
            <a:pPr algn="just"/>
            <a:r>
              <a:rPr lang="ru-RU" dirty="0">
                <a:solidFill>
                  <a:srgbClr val="810000"/>
                </a:solidFill>
                <a:latin typeface="Times New Roman" panose="02020603050405020304" pitchFamily="18" charset="0"/>
                <a:ea typeface="Times New Roman" panose="02020603050405020304" pitchFamily="18" charset="0"/>
              </a:rPr>
              <a:t>Всего оценивалось 2 детских сада: ГБДОУ НАО «Центр развития ребенка – детский сад «Гнездышко» и ГБДОУ НАО «Центр развития ребенка – детский сад п. Искателей». Стоит отметить, что баллы практически идентичны, однако лидирующую позицию все же занимает ГБДОУ НАО «Центр развития ребенка – детский сад «Гнездышко» (139,65 балла</a:t>
            </a:r>
            <a:r>
              <a:rPr lang="ru-RU" dirty="0" smtClean="0">
                <a:solidFill>
                  <a:srgbClr val="810000"/>
                </a:solidFill>
                <a:latin typeface="Times New Roman" panose="02020603050405020304" pitchFamily="18" charset="0"/>
                <a:ea typeface="Times New Roman" panose="02020603050405020304" pitchFamily="18" charset="0"/>
              </a:rPr>
              <a:t>).</a:t>
            </a:r>
            <a:endParaRPr lang="ru-RU" dirty="0">
              <a:solidFill>
                <a:srgbClr val="810000"/>
              </a:solidFill>
            </a:endParaRPr>
          </a:p>
        </p:txBody>
      </p:sp>
      <p:pic>
        <p:nvPicPr>
          <p:cNvPr id="4098" name="Picture 2" descr="ÐÐµÑÐ¸ Ð¿Ð°ÑÐ° ÐÐµÑÐ¿Ð»Ð°ÑÐ½ÑÐµ ÐÐºÐ¾Ð½ÐºÐ¸"/>
          <p:cNvPicPr>
            <a:picLocks noChangeAspect="1" noChangeArrowheads="1"/>
          </p:cNvPicPr>
          <p:nvPr/>
        </p:nvPicPr>
        <p:blipFill>
          <a:blip r:embed="rId4"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24061" y="1653756"/>
            <a:ext cx="2024917" cy="202491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Ð³ÑÐ°Ð´Ð°ÑÐ¸Ð¸ ÑÐ»ÑÐ¿Ñ Ð¸ Ð´Ð¸Ð¿Ð»Ð¾Ð¼ ÐÐµÑÐ¿Ð»Ð°ÑÐ½ÑÐµ ÐÐºÐ¾Ð½ÐºÐ¸"/>
          <p:cNvPicPr>
            <a:picLocks noChangeAspect="1" noChangeArrowheads="1"/>
          </p:cNvPicPr>
          <p:nvPr/>
        </p:nvPicPr>
        <p:blipFill>
          <a:blip r:embed="rId5"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039619" y="292344"/>
            <a:ext cx="1217655" cy="12176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89157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18</a:t>
            </a:fld>
            <a:endParaRPr lang="en-US" altLang="ru-RU" dirty="0"/>
          </a:p>
        </p:txBody>
      </p:sp>
      <p:cxnSp>
        <p:nvCxnSpPr>
          <p:cNvPr id="12" name="Прямая соединительная линия 11"/>
          <p:cNvCxnSpPr/>
          <p:nvPr/>
        </p:nvCxnSpPr>
        <p:spPr bwMode="auto">
          <a:xfrm>
            <a:off x="9707262" y="965314"/>
            <a:ext cx="0" cy="4866838"/>
          </a:xfrm>
          <a:prstGeom prst="line">
            <a:avLst/>
          </a:prstGeom>
          <a:solidFill>
            <a:schemeClr val="accent1"/>
          </a:solidFill>
          <a:ln w="1905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 name="Заголовок 1"/>
          <p:cNvSpPr txBox="1">
            <a:spLocks/>
          </p:cNvSpPr>
          <p:nvPr/>
        </p:nvSpPr>
        <p:spPr>
          <a:xfrm>
            <a:off x="1762439" y="55532"/>
            <a:ext cx="6945877" cy="570982"/>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2000" b="1" kern="0" dirty="0" smtClean="0">
                <a:solidFill>
                  <a:srgbClr val="F79646">
                    <a:lumMod val="50000"/>
                  </a:srgbClr>
                </a:solidFill>
                <a:latin typeface="Franklin Gothic Book" panose="020B0503020102020204" pitchFamily="34" charset="0"/>
                <a:cs typeface="Times New Roman" panose="02020603050405020304" pitchFamily="18" charset="0"/>
              </a:rPr>
              <a:t>Общие </a:t>
            </a:r>
            <a:r>
              <a:rPr lang="ru-RU" sz="2000" b="1" kern="0" dirty="0">
                <a:solidFill>
                  <a:srgbClr val="F79646">
                    <a:lumMod val="50000"/>
                  </a:srgbClr>
                </a:solidFill>
                <a:latin typeface="Franklin Gothic Book" panose="020B0503020102020204" pitchFamily="34" charset="0"/>
                <a:cs typeface="Times New Roman" panose="02020603050405020304" pitchFamily="18" charset="0"/>
              </a:rPr>
              <a:t>выводы и рейтинги</a:t>
            </a:r>
            <a:endParaRPr lang="ru-RU" sz="2000" kern="0" dirty="0">
              <a:solidFill>
                <a:srgbClr val="FF6600"/>
              </a:solidFill>
              <a:latin typeface="Franklin Gothic Book" panose="020B0503020102020204" pitchFamily="34" charset="0"/>
            </a:endParaRPr>
          </a:p>
        </p:txBody>
      </p:sp>
      <p:graphicFrame>
        <p:nvGraphicFramePr>
          <p:cNvPr id="6" name="Диаграмма 5"/>
          <p:cNvGraphicFramePr/>
          <p:nvPr>
            <p:extLst>
              <p:ext uri="{D42A27DB-BD31-4B8C-83A1-F6EECF244321}">
                <p14:modId xmlns:p14="http://schemas.microsoft.com/office/powerpoint/2010/main" val="3232550955"/>
              </p:ext>
            </p:extLst>
          </p:nvPr>
        </p:nvGraphicFramePr>
        <p:xfrm>
          <a:off x="1762439" y="1078906"/>
          <a:ext cx="6619561"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2" name="Прямоугольник 1"/>
          <p:cNvSpPr/>
          <p:nvPr/>
        </p:nvSpPr>
        <p:spPr>
          <a:xfrm>
            <a:off x="3378261" y="879812"/>
            <a:ext cx="3387915" cy="276999"/>
          </a:xfrm>
          <a:prstGeom prst="rect">
            <a:avLst/>
          </a:prstGeom>
        </p:spPr>
        <p:txBody>
          <a:bodyPr wrap="none">
            <a:spAutoFit/>
          </a:bodyPr>
          <a:lstStyle/>
          <a:p>
            <a:pPr algn="ctr"/>
            <a:r>
              <a:rPr lang="ru-RU" sz="1200" b="1" dirty="0">
                <a:solidFill>
                  <a:srgbClr val="810000"/>
                </a:solidFill>
                <a:latin typeface="Times New Roman" panose="02020603050405020304" pitchFamily="18" charset="0"/>
                <a:ea typeface="Times New Roman" panose="02020603050405020304" pitchFamily="18" charset="0"/>
              </a:rPr>
              <a:t>Общий итоговый рейтинг средних школ НАО</a:t>
            </a:r>
            <a:endParaRPr lang="ru-RU" sz="1200" dirty="0">
              <a:solidFill>
                <a:srgbClr val="810000"/>
              </a:solidFill>
            </a:endParaRPr>
          </a:p>
        </p:txBody>
      </p:sp>
      <p:sp>
        <p:nvSpPr>
          <p:cNvPr id="4" name="Прямоугольник 3"/>
          <p:cNvSpPr/>
          <p:nvPr/>
        </p:nvSpPr>
        <p:spPr>
          <a:xfrm>
            <a:off x="105509" y="4213904"/>
            <a:ext cx="8827476" cy="2031325"/>
          </a:xfrm>
          <a:prstGeom prst="rect">
            <a:avLst/>
          </a:prstGeom>
        </p:spPr>
        <p:txBody>
          <a:bodyPr wrap="square">
            <a:spAutoFit/>
          </a:bodyPr>
          <a:lstStyle/>
          <a:p>
            <a:pPr algn="just"/>
            <a:r>
              <a:rPr lang="ru-RU" dirty="0">
                <a:solidFill>
                  <a:srgbClr val="810000"/>
                </a:solidFill>
                <a:latin typeface="Times New Roman" panose="02020603050405020304" pitchFamily="18" charset="0"/>
                <a:ea typeface="Times New Roman" panose="02020603050405020304" pitchFamily="18" charset="0"/>
              </a:rPr>
              <a:t>Всего оценивалось 4 школы: ГБОУ НАО «Средняя школа № 5», ГБОУ НАО «Средняя школа п. Искателей», ГБОУ НАО «Средняя школа с. Ома» и ГБОУ НАО «Средняя школа п. Красное». Максимальный балл зафиксирован в ГБОУ НАО «Средняя школа № 5» (138,42 балла). Средними можно назвать баллы ГБОУ НАО «Средняя школа </a:t>
            </a:r>
            <a:r>
              <a:rPr lang="ru-RU" dirty="0" err="1">
                <a:solidFill>
                  <a:srgbClr val="810000"/>
                </a:solidFill>
                <a:latin typeface="Times New Roman" panose="02020603050405020304" pitchFamily="18" charset="0"/>
                <a:ea typeface="Times New Roman" panose="02020603050405020304" pitchFamily="18" charset="0"/>
              </a:rPr>
              <a:t>п.Искателей</a:t>
            </a:r>
            <a:r>
              <a:rPr lang="ru-RU" dirty="0">
                <a:solidFill>
                  <a:srgbClr val="810000"/>
                </a:solidFill>
                <a:latin typeface="Times New Roman" panose="02020603050405020304" pitchFamily="18" charset="0"/>
                <a:ea typeface="Times New Roman" panose="02020603050405020304" pitchFamily="18" charset="0"/>
              </a:rPr>
              <a:t>» (134,04 балла), ГБОУ НАО «Средняя школа с. Ома» (131,7 балла). Самый низкий балл, относительно остальных школ, был зафиксирован в ГБОУ НАО «Средняя школа п. Красное» (128,14 балла</a:t>
            </a:r>
            <a:r>
              <a:rPr lang="ru-RU" dirty="0" smtClean="0">
                <a:solidFill>
                  <a:srgbClr val="810000"/>
                </a:solidFill>
                <a:latin typeface="Times New Roman" panose="02020603050405020304" pitchFamily="18" charset="0"/>
                <a:ea typeface="Times New Roman" panose="02020603050405020304" pitchFamily="18" charset="0"/>
              </a:rPr>
              <a:t>).</a:t>
            </a:r>
            <a:endParaRPr lang="ru-RU" dirty="0">
              <a:solidFill>
                <a:srgbClr val="810000"/>
              </a:solidFill>
            </a:endParaRPr>
          </a:p>
        </p:txBody>
      </p:sp>
      <p:pic>
        <p:nvPicPr>
          <p:cNvPr id="7170" name="Picture 2" descr="ÐÐµÑÐ¸ Ð¿Ð°ÑÐ° ÐÐµÑÐ¿Ð»Ð°ÑÐ½ÑÐµ ÐÐºÐ¾Ð½ÐºÐ¸"/>
          <p:cNvPicPr>
            <a:picLocks noChangeAspect="1" noChangeArrowheads="1"/>
          </p:cNvPicPr>
          <p:nvPr/>
        </p:nvPicPr>
        <p:blipFill>
          <a:blip r:embed="rId4"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6615" y="626514"/>
            <a:ext cx="1374991" cy="137499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ÐºÐ½Ð¸Ð³Ð¸ Ð¡ÑÐµÐº Ð¸Ð· ÑÑÐµÑ ÐÐµÑÐ¿Ð»Ð°ÑÐ½ÑÐµ ÐÐºÐ¾Ð½ÐºÐ¸"/>
          <p:cNvPicPr>
            <a:picLocks noChangeAspect="1" noChangeArrowheads="1"/>
          </p:cNvPicPr>
          <p:nvPr/>
        </p:nvPicPr>
        <p:blipFill>
          <a:blip r:embed="rId5"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329296" y="3058437"/>
            <a:ext cx="959568" cy="959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770026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19</a:t>
            </a:fld>
            <a:endParaRPr lang="en-US" altLang="ru-RU" dirty="0"/>
          </a:p>
        </p:txBody>
      </p:sp>
      <p:cxnSp>
        <p:nvCxnSpPr>
          <p:cNvPr id="12" name="Прямая соединительная линия 11"/>
          <p:cNvCxnSpPr/>
          <p:nvPr/>
        </p:nvCxnSpPr>
        <p:spPr bwMode="auto">
          <a:xfrm>
            <a:off x="9707262" y="965314"/>
            <a:ext cx="0" cy="4866838"/>
          </a:xfrm>
          <a:prstGeom prst="line">
            <a:avLst/>
          </a:prstGeom>
          <a:solidFill>
            <a:schemeClr val="accent1"/>
          </a:solidFill>
          <a:ln w="1905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 name="Заголовок 1"/>
          <p:cNvSpPr txBox="1">
            <a:spLocks/>
          </p:cNvSpPr>
          <p:nvPr/>
        </p:nvSpPr>
        <p:spPr>
          <a:xfrm>
            <a:off x="1762439" y="55532"/>
            <a:ext cx="6945877" cy="570982"/>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2000" b="1" kern="0" dirty="0" smtClean="0">
                <a:solidFill>
                  <a:srgbClr val="F79646">
                    <a:lumMod val="50000"/>
                  </a:srgbClr>
                </a:solidFill>
                <a:latin typeface="Franklin Gothic Book" panose="020B0503020102020204" pitchFamily="34" charset="0"/>
                <a:cs typeface="Times New Roman" panose="02020603050405020304" pitchFamily="18" charset="0"/>
              </a:rPr>
              <a:t>Общие </a:t>
            </a:r>
            <a:r>
              <a:rPr lang="ru-RU" sz="2000" b="1" kern="0" dirty="0">
                <a:solidFill>
                  <a:srgbClr val="F79646">
                    <a:lumMod val="50000"/>
                  </a:srgbClr>
                </a:solidFill>
                <a:latin typeface="Franklin Gothic Book" panose="020B0503020102020204" pitchFamily="34" charset="0"/>
                <a:cs typeface="Times New Roman" panose="02020603050405020304" pitchFamily="18" charset="0"/>
              </a:rPr>
              <a:t>выводы и рейтинги</a:t>
            </a:r>
            <a:endParaRPr lang="ru-RU" sz="2000" kern="0" dirty="0">
              <a:solidFill>
                <a:srgbClr val="FF6600"/>
              </a:solidFill>
              <a:latin typeface="Franklin Gothic Book" panose="020B0503020102020204" pitchFamily="34" charset="0"/>
            </a:endParaRPr>
          </a:p>
        </p:txBody>
      </p:sp>
      <p:graphicFrame>
        <p:nvGraphicFramePr>
          <p:cNvPr id="6" name="Диаграмма 5"/>
          <p:cNvGraphicFramePr/>
          <p:nvPr>
            <p:extLst>
              <p:ext uri="{D42A27DB-BD31-4B8C-83A1-F6EECF244321}">
                <p14:modId xmlns:p14="http://schemas.microsoft.com/office/powerpoint/2010/main" val="1736013609"/>
              </p:ext>
            </p:extLst>
          </p:nvPr>
        </p:nvGraphicFramePr>
        <p:xfrm>
          <a:off x="1108384" y="1286266"/>
          <a:ext cx="7713785"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2" name="Прямоугольник 1"/>
          <p:cNvSpPr/>
          <p:nvPr/>
        </p:nvSpPr>
        <p:spPr>
          <a:xfrm>
            <a:off x="2758877" y="742272"/>
            <a:ext cx="4953000" cy="461665"/>
          </a:xfrm>
          <a:prstGeom prst="rect">
            <a:avLst/>
          </a:prstGeom>
        </p:spPr>
        <p:txBody>
          <a:bodyPr>
            <a:spAutoFit/>
          </a:bodyPr>
          <a:lstStyle/>
          <a:p>
            <a:pPr algn="ctr"/>
            <a:r>
              <a:rPr lang="ru-RU" sz="1200" b="1" dirty="0">
                <a:solidFill>
                  <a:srgbClr val="810000"/>
                </a:solidFill>
                <a:latin typeface="Times New Roman" panose="02020603050405020304" pitchFamily="18" charset="0"/>
                <a:ea typeface="Times New Roman" panose="02020603050405020304" pitchFamily="18" charset="0"/>
              </a:rPr>
              <a:t>Общий итоговый рейтинг средних профессиональных образовательных учреждений</a:t>
            </a:r>
            <a:endParaRPr lang="ru-RU" sz="1200" dirty="0">
              <a:solidFill>
                <a:srgbClr val="810000"/>
              </a:solidFill>
            </a:endParaRPr>
          </a:p>
        </p:txBody>
      </p:sp>
      <p:sp>
        <p:nvSpPr>
          <p:cNvPr id="4" name="Прямоугольник 3"/>
          <p:cNvSpPr/>
          <p:nvPr/>
        </p:nvSpPr>
        <p:spPr>
          <a:xfrm>
            <a:off x="0" y="4111795"/>
            <a:ext cx="9707262" cy="2308324"/>
          </a:xfrm>
          <a:prstGeom prst="rect">
            <a:avLst/>
          </a:prstGeom>
        </p:spPr>
        <p:txBody>
          <a:bodyPr wrap="square">
            <a:spAutoFit/>
          </a:bodyPr>
          <a:lstStyle/>
          <a:p>
            <a:pPr algn="just"/>
            <a:r>
              <a:rPr lang="ru-RU" dirty="0">
                <a:solidFill>
                  <a:srgbClr val="810000"/>
                </a:solidFill>
                <a:latin typeface="Times New Roman" panose="02020603050405020304" pitchFamily="18" charset="0"/>
                <a:ea typeface="Times New Roman" panose="02020603050405020304" pitchFamily="18" charset="0"/>
              </a:rPr>
              <a:t>В оценке учувствовало 3 организации: ГБПОУ НАО «</a:t>
            </a:r>
            <a:r>
              <a:rPr lang="ru-RU" dirty="0" err="1">
                <a:solidFill>
                  <a:srgbClr val="810000"/>
                </a:solidFill>
                <a:latin typeface="Times New Roman" panose="02020603050405020304" pitchFamily="18" charset="0"/>
                <a:ea typeface="Times New Roman" panose="02020603050405020304" pitchFamily="18" charset="0"/>
              </a:rPr>
              <a:t>Нарьян-Марский</a:t>
            </a:r>
            <a:r>
              <a:rPr lang="ru-RU" dirty="0">
                <a:solidFill>
                  <a:srgbClr val="810000"/>
                </a:solidFill>
                <a:latin typeface="Times New Roman" panose="02020603050405020304" pitchFamily="18" charset="0"/>
                <a:ea typeface="Times New Roman" panose="02020603050405020304" pitchFamily="18" charset="0"/>
              </a:rPr>
              <a:t> социально-гуманитарный колледж имени И.П. </a:t>
            </a:r>
            <a:r>
              <a:rPr lang="ru-RU" dirty="0" err="1">
                <a:solidFill>
                  <a:srgbClr val="810000"/>
                </a:solidFill>
                <a:latin typeface="Times New Roman" panose="02020603050405020304" pitchFamily="18" charset="0"/>
                <a:ea typeface="Times New Roman" panose="02020603050405020304" pitchFamily="18" charset="0"/>
              </a:rPr>
              <a:t>Выучейского</a:t>
            </a:r>
            <a:r>
              <a:rPr lang="ru-RU" dirty="0">
                <a:solidFill>
                  <a:srgbClr val="810000"/>
                </a:solidFill>
                <a:latin typeface="Times New Roman" panose="02020603050405020304" pitchFamily="18" charset="0"/>
                <a:ea typeface="Times New Roman" panose="02020603050405020304" pitchFamily="18" charset="0"/>
              </a:rPr>
              <a:t>», ГБПОУ НАО «Ненецкий аграрно-экономический техникум им. В.Г. Волкова» и ГБПОУ НАО «Ненецкое профессиональное училище». Самая высокая оценка была зафиксирована в ГБПОУ НАО «</a:t>
            </a:r>
            <a:r>
              <a:rPr lang="ru-RU" dirty="0" err="1">
                <a:solidFill>
                  <a:srgbClr val="810000"/>
                </a:solidFill>
                <a:latin typeface="Times New Roman" panose="02020603050405020304" pitchFamily="18" charset="0"/>
                <a:ea typeface="Times New Roman" panose="02020603050405020304" pitchFamily="18" charset="0"/>
              </a:rPr>
              <a:t>Нарьян-Марский</a:t>
            </a:r>
            <a:r>
              <a:rPr lang="ru-RU" dirty="0">
                <a:solidFill>
                  <a:srgbClr val="810000"/>
                </a:solidFill>
                <a:latin typeface="Times New Roman" panose="02020603050405020304" pitchFamily="18" charset="0"/>
                <a:ea typeface="Times New Roman" panose="02020603050405020304" pitchFamily="18" charset="0"/>
              </a:rPr>
              <a:t> социально-гуманитарный колледж имени И.П. </a:t>
            </a:r>
            <a:r>
              <a:rPr lang="ru-RU" dirty="0" err="1">
                <a:solidFill>
                  <a:srgbClr val="810000"/>
                </a:solidFill>
                <a:latin typeface="Times New Roman" panose="02020603050405020304" pitchFamily="18" charset="0"/>
                <a:ea typeface="Times New Roman" panose="02020603050405020304" pitchFamily="18" charset="0"/>
              </a:rPr>
              <a:t>Выучейского</a:t>
            </a:r>
            <a:r>
              <a:rPr lang="ru-RU" dirty="0">
                <a:solidFill>
                  <a:srgbClr val="810000"/>
                </a:solidFill>
                <a:latin typeface="Times New Roman" panose="02020603050405020304" pitchFamily="18" charset="0"/>
                <a:ea typeface="Times New Roman" panose="02020603050405020304" pitchFamily="18" charset="0"/>
              </a:rPr>
              <a:t>» (137,84 балла), средним можно назвать балл ГБПОУ НАО «Ненецкий аграрно-экономический техникум им. В.Г. Волкова» (133,95 балла) и низкий бал, относительно остальных учреждений, зафиксирован в ГБПОУ НАО «Ненецкое профессиональное училище» (122,41 балла</a:t>
            </a:r>
            <a:r>
              <a:rPr lang="ru-RU" dirty="0" smtClean="0">
                <a:solidFill>
                  <a:srgbClr val="810000"/>
                </a:solidFill>
                <a:latin typeface="Times New Roman" panose="02020603050405020304" pitchFamily="18" charset="0"/>
                <a:ea typeface="Times New Roman" panose="02020603050405020304" pitchFamily="18" charset="0"/>
              </a:rPr>
              <a:t>). </a:t>
            </a:r>
            <a:endParaRPr lang="ru-RU" dirty="0">
              <a:solidFill>
                <a:srgbClr val="810000"/>
              </a:solidFill>
            </a:endParaRPr>
          </a:p>
        </p:txBody>
      </p:sp>
      <p:pic>
        <p:nvPicPr>
          <p:cNvPr id="9" name="Picture 2" descr="Ð³ÑÐ°Ð´Ð°ÑÐ¸Ð¸ ÑÐ»ÑÐ¿Ñ Ð¸ Ð´Ð¸Ð¿Ð»Ð¾Ð¼ ÐÐµÑÐ¿Ð»Ð°ÑÐ½ÑÐµ ÐÐºÐ¾Ð½ÐºÐ¸"/>
          <p:cNvPicPr>
            <a:picLocks noChangeAspect="1" noChangeArrowheads="1"/>
          </p:cNvPicPr>
          <p:nvPr/>
        </p:nvPicPr>
        <p:blipFill>
          <a:blip r:embed="rId4"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23291" y="973104"/>
            <a:ext cx="805961" cy="80596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ÐºÐ½Ð¸Ð³Ð¸ Ð¡ÑÐµÐº Ð¸Ð· ÑÑÐµÑ ÐÐµÑÐ¿Ð»Ð°ÑÐ½ÑÐµ ÐÐºÐ¾Ð½ÐºÐ¸"/>
          <p:cNvPicPr>
            <a:picLocks noChangeAspect="1" noChangeArrowheads="1"/>
          </p:cNvPicPr>
          <p:nvPr/>
        </p:nvPicPr>
        <p:blipFill>
          <a:blip r:embed="rId5"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421517" y="3069898"/>
            <a:ext cx="959568" cy="959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086246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20</a:t>
            </a:fld>
            <a:endParaRPr lang="en-US" altLang="ru-RU" dirty="0"/>
          </a:p>
        </p:txBody>
      </p:sp>
      <p:cxnSp>
        <p:nvCxnSpPr>
          <p:cNvPr id="12" name="Прямая соединительная линия 11"/>
          <p:cNvCxnSpPr/>
          <p:nvPr/>
        </p:nvCxnSpPr>
        <p:spPr bwMode="auto">
          <a:xfrm>
            <a:off x="9707262" y="965314"/>
            <a:ext cx="0" cy="4866838"/>
          </a:xfrm>
          <a:prstGeom prst="line">
            <a:avLst/>
          </a:prstGeom>
          <a:solidFill>
            <a:schemeClr val="accent1"/>
          </a:solidFill>
          <a:ln w="1905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 name="Заголовок 1"/>
          <p:cNvSpPr txBox="1">
            <a:spLocks/>
          </p:cNvSpPr>
          <p:nvPr/>
        </p:nvSpPr>
        <p:spPr>
          <a:xfrm>
            <a:off x="1762439" y="55532"/>
            <a:ext cx="6945877" cy="570982"/>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2000" b="1" kern="0" dirty="0" smtClean="0">
                <a:solidFill>
                  <a:srgbClr val="F79646">
                    <a:lumMod val="50000"/>
                  </a:srgbClr>
                </a:solidFill>
                <a:latin typeface="Franklin Gothic Book" panose="020B0503020102020204" pitchFamily="34" charset="0"/>
                <a:cs typeface="Times New Roman" panose="02020603050405020304" pitchFamily="18" charset="0"/>
              </a:rPr>
              <a:t>Общие </a:t>
            </a:r>
            <a:r>
              <a:rPr lang="ru-RU" sz="2000" b="1" kern="0" dirty="0">
                <a:solidFill>
                  <a:srgbClr val="F79646">
                    <a:lumMod val="50000"/>
                  </a:srgbClr>
                </a:solidFill>
                <a:latin typeface="Franklin Gothic Book" panose="020B0503020102020204" pitchFamily="34" charset="0"/>
                <a:cs typeface="Times New Roman" panose="02020603050405020304" pitchFamily="18" charset="0"/>
              </a:rPr>
              <a:t>выводы и рейтинги</a:t>
            </a:r>
            <a:endParaRPr lang="ru-RU" sz="2000" kern="0" dirty="0">
              <a:solidFill>
                <a:srgbClr val="FF6600"/>
              </a:solidFill>
              <a:latin typeface="Franklin Gothic Book" panose="020B0503020102020204" pitchFamily="34" charset="0"/>
            </a:endParaRPr>
          </a:p>
        </p:txBody>
      </p:sp>
      <p:graphicFrame>
        <p:nvGraphicFramePr>
          <p:cNvPr id="6" name="Диаграмма 5"/>
          <p:cNvGraphicFramePr/>
          <p:nvPr>
            <p:extLst>
              <p:ext uri="{D42A27DB-BD31-4B8C-83A1-F6EECF244321}">
                <p14:modId xmlns:p14="http://schemas.microsoft.com/office/powerpoint/2010/main" val="3557156181"/>
              </p:ext>
            </p:extLst>
          </p:nvPr>
        </p:nvGraphicFramePr>
        <p:xfrm>
          <a:off x="2356338" y="862079"/>
          <a:ext cx="54864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2" name="Прямоугольник 1"/>
          <p:cNvSpPr/>
          <p:nvPr/>
        </p:nvSpPr>
        <p:spPr>
          <a:xfrm>
            <a:off x="2476500" y="631247"/>
            <a:ext cx="4953000" cy="461665"/>
          </a:xfrm>
          <a:prstGeom prst="rect">
            <a:avLst/>
          </a:prstGeom>
        </p:spPr>
        <p:txBody>
          <a:bodyPr>
            <a:spAutoFit/>
          </a:bodyPr>
          <a:lstStyle/>
          <a:p>
            <a:pPr algn="ctr"/>
            <a:r>
              <a:rPr lang="ru-RU" sz="1200" b="1" dirty="0">
                <a:solidFill>
                  <a:srgbClr val="810000"/>
                </a:solidFill>
                <a:latin typeface="Times New Roman" panose="02020603050405020304" pitchFamily="18" charset="0"/>
                <a:ea typeface="Times New Roman" panose="02020603050405020304" pitchFamily="18" charset="0"/>
              </a:rPr>
              <a:t>Общий итоговый рейтинг учреждений дополнительного образования</a:t>
            </a:r>
            <a:endParaRPr lang="ru-RU" sz="1200" dirty="0">
              <a:solidFill>
                <a:srgbClr val="810000"/>
              </a:solidFill>
            </a:endParaRPr>
          </a:p>
        </p:txBody>
      </p:sp>
      <p:sp>
        <p:nvSpPr>
          <p:cNvPr id="4" name="Прямоугольник 3"/>
          <p:cNvSpPr/>
          <p:nvPr/>
        </p:nvSpPr>
        <p:spPr>
          <a:xfrm>
            <a:off x="129976" y="3584283"/>
            <a:ext cx="9128323" cy="873572"/>
          </a:xfrm>
          <a:prstGeom prst="rect">
            <a:avLst/>
          </a:prstGeom>
        </p:spPr>
        <p:txBody>
          <a:bodyPr wrap="square">
            <a:spAutoFit/>
          </a:bodyPr>
          <a:lstStyle/>
          <a:p>
            <a:pPr indent="449580" algn="just">
              <a:lnSpc>
                <a:spcPct val="150000"/>
              </a:lnSpc>
              <a:spcAft>
                <a:spcPts val="0"/>
              </a:spcAft>
            </a:pPr>
            <a:r>
              <a:rPr lang="ru-RU" dirty="0">
                <a:solidFill>
                  <a:srgbClr val="810000"/>
                </a:solidFill>
                <a:latin typeface="Times New Roman" panose="02020603050405020304" pitchFamily="18" charset="0"/>
                <a:ea typeface="Times New Roman" panose="02020603050405020304" pitchFamily="18" charset="0"/>
              </a:rPr>
              <a:t>Также независимой оценке подлежало 1 учреждение дополнительного образования: ГБУ ДО НАО «Дворец спорта «Норд» (128,35 балла).</a:t>
            </a:r>
            <a:endParaRPr lang="ru-RU" sz="1600" dirty="0">
              <a:solidFill>
                <a:srgbClr val="810000"/>
              </a:solidFill>
              <a:effectLst/>
              <a:latin typeface="Times New Roman" panose="02020603050405020304" pitchFamily="18" charset="0"/>
              <a:ea typeface="Times New Roman" panose="02020603050405020304" pitchFamily="18" charset="0"/>
            </a:endParaRPr>
          </a:p>
        </p:txBody>
      </p:sp>
      <p:pic>
        <p:nvPicPr>
          <p:cNvPr id="8194" name="Picture 2" descr="Ð¤ÑÑÐ±Ð¾Ð» ÐÐµÑÐ¿Ð»Ð°ÑÐ½ÑÐµ ÐÐºÐ¾Ð½ÐºÐ¸"/>
          <p:cNvPicPr>
            <a:picLocks noChangeAspect="1" noChangeArrowheads="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43239" y="1926529"/>
            <a:ext cx="1219200" cy="1219201"/>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ÐÐ°ÑÑÐ¸Ð½ÐºÐ¸ Ð¿Ð¾ Ð·Ð°Ð¿ÑÐ¾ÑÑ ÐºÐ°ÑÑÐ¸Ð½ÐºÐ¸ Ð´Ð»Ñ Ð¿ÑÐµÐ·ÐµÐ½ÑÐ°ÑÐ¸Ð¹ ÑÐµÐ»Ð¾Ð²ÐµÑÐºÐ¸ ÑÐ¿Ð¾ÑÑ"/>
          <p:cNvPicPr>
            <a:picLocks noChangeAspect="1" noChangeArrowheads="1"/>
          </p:cNvPicPr>
          <p:nvPr/>
        </p:nvPicPr>
        <p:blipFill>
          <a:blip r:embed="rId5">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688544" y="4681325"/>
            <a:ext cx="2821987" cy="1646158"/>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ÐÐ°ÑÑÐ¸Ð½ÐºÐ¸ Ð¿Ð¾ Ð·Ð°Ð¿ÑÐ¾ÑÑ ÐºÐ°ÑÑÐ¸Ð½ÐºÐ¸ Ð´Ð»Ñ Ð¿ÑÐµÐ·ÐµÐ½ÑÐ°ÑÐ¸Ð¹ ÑÐµÐ»Ð¾Ð²ÐµÑÐºÐ¸ ÑÐ¿Ð¾ÑÑ"/>
          <p:cNvPicPr>
            <a:picLocks noChangeAspect="1" noChangeArrowheads="1"/>
          </p:cNvPicPr>
          <p:nvPr/>
        </p:nvPicPr>
        <p:blipFill>
          <a:blip r:embed="rId6">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842738" y="341023"/>
            <a:ext cx="1720501" cy="171554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262332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21</a:t>
            </a:fld>
            <a:endParaRPr lang="en-US" altLang="ru-RU" dirty="0"/>
          </a:p>
        </p:txBody>
      </p:sp>
      <p:cxnSp>
        <p:nvCxnSpPr>
          <p:cNvPr id="12" name="Прямая соединительная линия 11"/>
          <p:cNvCxnSpPr/>
          <p:nvPr/>
        </p:nvCxnSpPr>
        <p:spPr bwMode="auto">
          <a:xfrm>
            <a:off x="9707262" y="965314"/>
            <a:ext cx="0" cy="4866838"/>
          </a:xfrm>
          <a:prstGeom prst="line">
            <a:avLst/>
          </a:prstGeom>
          <a:solidFill>
            <a:schemeClr val="accent1"/>
          </a:solidFill>
          <a:ln w="1905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 name="Заголовок 1"/>
          <p:cNvSpPr txBox="1">
            <a:spLocks/>
          </p:cNvSpPr>
          <p:nvPr/>
        </p:nvSpPr>
        <p:spPr>
          <a:xfrm>
            <a:off x="1762439" y="55532"/>
            <a:ext cx="6945877" cy="570982"/>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2000" b="1" kern="0" dirty="0" smtClean="0">
                <a:solidFill>
                  <a:srgbClr val="F79646">
                    <a:lumMod val="50000"/>
                  </a:srgbClr>
                </a:solidFill>
                <a:latin typeface="Franklin Gothic Book" panose="020B0503020102020204" pitchFamily="34" charset="0"/>
                <a:cs typeface="Times New Roman" panose="02020603050405020304" pitchFamily="18" charset="0"/>
              </a:rPr>
              <a:t>Общие </a:t>
            </a:r>
            <a:r>
              <a:rPr lang="ru-RU" sz="2000" b="1" kern="0" dirty="0">
                <a:solidFill>
                  <a:srgbClr val="F79646">
                    <a:lumMod val="50000"/>
                  </a:srgbClr>
                </a:solidFill>
                <a:latin typeface="Franklin Gothic Book" panose="020B0503020102020204" pitchFamily="34" charset="0"/>
                <a:cs typeface="Times New Roman" panose="02020603050405020304" pitchFamily="18" charset="0"/>
              </a:rPr>
              <a:t>выводы и рейтинги</a:t>
            </a:r>
            <a:endParaRPr lang="ru-RU" sz="2000" kern="0" dirty="0">
              <a:solidFill>
                <a:srgbClr val="FF6600"/>
              </a:solidFill>
              <a:latin typeface="Franklin Gothic Book" panose="020B0503020102020204" pitchFamily="34" charset="0"/>
            </a:endParaRPr>
          </a:p>
        </p:txBody>
      </p:sp>
      <p:sp>
        <p:nvSpPr>
          <p:cNvPr id="2" name="Прямоугольник 1"/>
          <p:cNvSpPr/>
          <p:nvPr/>
        </p:nvSpPr>
        <p:spPr>
          <a:xfrm>
            <a:off x="126023" y="802360"/>
            <a:ext cx="9284677" cy="4247317"/>
          </a:xfrm>
          <a:prstGeom prst="rect">
            <a:avLst/>
          </a:prstGeom>
        </p:spPr>
        <p:txBody>
          <a:bodyPr wrap="square">
            <a:spAutoFit/>
          </a:bodyPr>
          <a:lstStyle/>
          <a:p>
            <a:pPr indent="450215" algn="just">
              <a:lnSpc>
                <a:spcPct val="150000"/>
              </a:lnSpc>
              <a:spcAft>
                <a:spcPts val="0"/>
              </a:spcAft>
            </a:pPr>
            <a:r>
              <a:rPr lang="ru-RU" dirty="0">
                <a:solidFill>
                  <a:srgbClr val="810000"/>
                </a:solidFill>
                <a:latin typeface="Times New Roman" panose="02020603050405020304" pitchFamily="18" charset="0"/>
                <a:ea typeface="Times New Roman" panose="02020603050405020304" pitchFamily="18" charset="0"/>
              </a:rPr>
              <a:t>В целом, принимая условия, что высокими считаются итоговые рейтинговые баллы в пределах от 160 до 130 баллов, средними от 130 до 100 и низкими от 100 до 0, отмечается, что практически все образовательные организации, принявшие участие в независимой оценке на территории Ненецкого автономного округа, получают высокие рейтинговые баллы: 7 учреждений из 10. 3 образовательные организации получили средние рейтинговые баллы. Проведенная независимая оценка показала, что на территории Ненецкого автономного округа довольно высокий уровень качества оказания услуг образовательными организациями.</a:t>
            </a:r>
          </a:p>
          <a:p>
            <a:pPr>
              <a:spcAft>
                <a:spcPts val="0"/>
              </a:spcAft>
            </a:pPr>
            <a:r>
              <a:rPr lang="ru-RU"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a:spcAft>
                <a:spcPts val="0"/>
              </a:spcAft>
            </a:pPr>
            <a:r>
              <a:rPr lang="ru-RU"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a:spcAft>
                <a:spcPts val="0"/>
              </a:spcAft>
            </a:pPr>
            <a:r>
              <a:rPr lang="ru-RU" dirty="0">
                <a:latin typeface="Times New Roman" panose="02020603050405020304" pitchFamily="18" charset="0"/>
                <a:ea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p:txBody>
      </p:sp>
      <p:pic>
        <p:nvPicPr>
          <p:cNvPr id="15362" name="Picture 2" descr="ÐÐ°ÑÑÐ¸Ð½ÐºÐ¸ Ð¿Ð¾ Ð·Ð°Ð¿ÑÐ¾ÑÑ ÐºÐ°ÑÑÐ¸Ð½ÐºÐ¸ Ð´Ð»Ñ Ð¿ÑÐµÐ·ÐµÐ½ÑÐ°ÑÐ¸Ð¹ ÑÐµÐ»Ð¾Ð²ÐµÑÐºÐ¸ Ð²ÑÐ²Ð¾Ð´Ñ"/>
          <p:cNvPicPr>
            <a:picLocks noChangeAspect="1" noChangeArrowheads="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794787" y="3834593"/>
            <a:ext cx="2259378" cy="27818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06425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869044" y="2610893"/>
            <a:ext cx="8067895" cy="668423"/>
          </a:xfrm>
          <a:prstGeom prst="rect">
            <a:avLst/>
          </a:prstGeom>
        </p:spPr>
        <p:txBody>
          <a:bodyPr vert="horz" lIns="100836" tIns="50419" rIns="100836" bIns="50419"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algn="ctr" defTabSz="1008358" fontAlgn="auto">
              <a:spcBef>
                <a:spcPts val="0"/>
              </a:spcBef>
              <a:spcAft>
                <a:spcPts val="0"/>
              </a:spcAft>
              <a:defRPr/>
            </a:pPr>
            <a:r>
              <a:rPr lang="ru-RU" sz="4400" b="1" dirty="0">
                <a:solidFill>
                  <a:srgbClr val="C00000"/>
                </a:solidFill>
                <a:latin typeface="Times New Roman" panose="02020603050405020304" pitchFamily="18" charset="0"/>
                <a:cs typeface="Times New Roman" panose="02020603050405020304" pitchFamily="18" charset="0"/>
              </a:rPr>
              <a:t>СПАСИБО ЗА ВНИМАНИЕ!</a:t>
            </a:r>
            <a:endParaRPr lang="ru-RU" sz="4400" kern="0" dirty="0">
              <a:solidFill>
                <a:srgbClr val="FF6600"/>
              </a:solidFill>
              <a:latin typeface="Franklin Gothic Book" panose="020B0503020102020204" pitchFamily="34" charset="0"/>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22</a:t>
            </a:fld>
            <a:endParaRPr lang="en-US" altLang="ru-RU" dirty="0"/>
          </a:p>
        </p:txBody>
      </p:sp>
      <p:cxnSp>
        <p:nvCxnSpPr>
          <p:cNvPr id="12" name="Прямая соединительная линия 11"/>
          <p:cNvCxnSpPr/>
          <p:nvPr/>
        </p:nvCxnSpPr>
        <p:spPr bwMode="auto">
          <a:xfrm>
            <a:off x="9390270" y="1038798"/>
            <a:ext cx="0" cy="4866838"/>
          </a:xfrm>
          <a:prstGeom prst="line">
            <a:avLst/>
          </a:prstGeom>
          <a:solidFill>
            <a:schemeClr val="accent1"/>
          </a:solidFill>
          <a:ln w="1905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68592102"/>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2">
      <a:dk1>
        <a:srgbClr val="000000"/>
      </a:dk1>
      <a:lt1>
        <a:srgbClr val="FFFFFF"/>
      </a:lt1>
      <a:dk2>
        <a:srgbClr val="000000"/>
      </a:dk2>
      <a:lt2>
        <a:srgbClr val="808080"/>
      </a:lt2>
      <a:accent1>
        <a:srgbClr val="7DB6EF"/>
      </a:accent1>
      <a:accent2>
        <a:srgbClr val="C0504D"/>
      </a:accent2>
      <a:accent3>
        <a:srgbClr val="FFFFFF"/>
      </a:accent3>
      <a:accent4>
        <a:srgbClr val="000000"/>
      </a:accent4>
      <a:accent5>
        <a:srgbClr val="BFD7F6"/>
      </a:accent5>
      <a:accent6>
        <a:srgbClr val="AE4845"/>
      </a:accent6>
      <a:hlink>
        <a:srgbClr val="0066CC"/>
      </a:hlink>
      <a:folHlink>
        <a:srgbClr val="800080"/>
      </a:folHlink>
    </a:clrScheme>
    <a:fontScheme name="Default Design">
      <a:majorFont>
        <a:latin typeface="Arial"/>
        <a:ea typeface=""/>
        <a:cs typeface="Arial"/>
      </a:majorFont>
      <a:minorFont>
        <a:latin typeface="Arial"/>
        <a:ea typeface=""/>
        <a:cs typeface="Arial"/>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Default Design 1">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6">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7">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8">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9">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0">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1">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2">
        <a:dk1>
          <a:srgbClr val="000000"/>
        </a:dk1>
        <a:lt1>
          <a:srgbClr val="FFFFFF"/>
        </a:lt1>
        <a:dk2>
          <a:srgbClr val="000000"/>
        </a:dk2>
        <a:lt2>
          <a:srgbClr val="808080"/>
        </a:lt2>
        <a:accent1>
          <a:srgbClr val="7DB6EF"/>
        </a:accent1>
        <a:accent2>
          <a:srgbClr val="C0504D"/>
        </a:accent2>
        <a:accent3>
          <a:srgbClr val="FFFFFF"/>
        </a:accent3>
        <a:accent4>
          <a:srgbClr val="000000"/>
        </a:accent4>
        <a:accent5>
          <a:srgbClr val="BFD7F6"/>
        </a:accent5>
        <a:accent6>
          <a:srgbClr val="AE4845"/>
        </a:accent6>
        <a:hlink>
          <a:srgbClr val="0066CC"/>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7253</TotalTime>
  <Pages>0</Pages>
  <Words>2150</Words>
  <Characters>0</Characters>
  <Application>Microsoft Office PowerPoint</Application>
  <DocSecurity>0</DocSecurity>
  <PresentationFormat>Лист A4 (210x297 мм)</PresentationFormat>
  <Lines>0</Lines>
  <Paragraphs>212</Paragraphs>
  <Slides>22</Slides>
  <Notes>22</Notes>
  <HiddenSlides>0</HiddenSlides>
  <MMClips>0</MMClips>
  <ScaleCrop>false</ScaleCrop>
  <HeadingPairs>
    <vt:vector size="4" baseType="variant">
      <vt:variant>
        <vt:lpstr>Тема</vt:lpstr>
      </vt:variant>
      <vt:variant>
        <vt:i4>1</vt:i4>
      </vt:variant>
      <vt:variant>
        <vt:lpstr>Заголовки слайдов</vt:lpstr>
      </vt:variant>
      <vt:variant>
        <vt:i4>22</vt:i4>
      </vt:variant>
    </vt:vector>
  </HeadingPairs>
  <TitlesOfParts>
    <vt:vector size="23" baseType="lpstr">
      <vt:lpstr>Default Design</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CharactersWithSpaces>0</CharactersWithSpaces>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Denis</dc:creator>
  <cp:lastModifiedBy>Коткина </cp:lastModifiedBy>
  <cp:revision>672</cp:revision>
  <cp:lastPrinted>2018-12-19T08:52:34Z</cp:lastPrinted>
  <dcterms:created xsi:type="dcterms:W3CDTF">2013-11-15T06:11:31Z</dcterms:created>
  <dcterms:modified xsi:type="dcterms:W3CDTF">2018-12-27T06:51:28Z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1033-9.1.0.4746</vt:lpwstr>
  </property>
</Properties>
</file>