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257" r:id="rId3"/>
    <p:sldId id="296" r:id="rId4"/>
    <p:sldId id="301" r:id="rId5"/>
    <p:sldId id="315" r:id="rId6"/>
    <p:sldId id="316" r:id="rId7"/>
    <p:sldId id="299" r:id="rId8"/>
    <p:sldId id="317" r:id="rId9"/>
    <p:sldId id="318" r:id="rId10"/>
    <p:sldId id="319" r:id="rId11"/>
    <p:sldId id="320" r:id="rId12"/>
    <p:sldId id="321" r:id="rId13"/>
    <p:sldId id="322" r:id="rId14"/>
    <p:sldId id="323" r:id="rId15"/>
    <p:sldId id="324" r:id="rId16"/>
    <p:sldId id="325" r:id="rId17"/>
    <p:sldId id="326" r:id="rId18"/>
    <p:sldId id="327" r:id="rId19"/>
    <p:sldId id="328" r:id="rId20"/>
    <p:sldId id="329" r:id="rId21"/>
    <p:sldId id="330" r:id="rId22"/>
    <p:sldId id="331" r:id="rId23"/>
    <p:sldId id="332" r:id="rId24"/>
    <p:sldId id="333" r:id="rId25"/>
    <p:sldId id="334" r:id="rId26"/>
    <p:sldId id="347" r:id="rId27"/>
    <p:sldId id="344" r:id="rId28"/>
    <p:sldId id="345" r:id="rId29"/>
    <p:sldId id="339" r:id="rId30"/>
    <p:sldId id="348" r:id="rId31"/>
    <p:sldId id="340" r:id="rId32"/>
    <p:sldId id="341" r:id="rId33"/>
    <p:sldId id="342" r:id="rId34"/>
    <p:sldId id="335" r:id="rId35"/>
    <p:sldId id="336" r:id="rId36"/>
    <p:sldId id="337" r:id="rId37"/>
    <p:sldId id="346" r:id="rId38"/>
    <p:sldId id="338" r:id="rId39"/>
    <p:sldId id="294" r:id="rId40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006600"/>
    <a:srgbClr val="000099"/>
    <a:srgbClr val="008000"/>
    <a:srgbClr val="FF9900"/>
    <a:srgbClr val="FF0000"/>
    <a:srgbClr val="AEDCEC"/>
    <a:srgbClr val="87D1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383" autoAdjust="0"/>
    <p:restoredTop sz="95332" autoAdjust="0"/>
  </p:normalViewPr>
  <p:slideViewPr>
    <p:cSldViewPr>
      <p:cViewPr varScale="1">
        <p:scale>
          <a:sx n="116" d="100"/>
          <a:sy n="116" d="100"/>
        </p:scale>
        <p:origin x="1248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png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png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png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png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png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png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png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3F3C9D4-0490-4DED-9D62-F7A004804D31}" type="datetimeFigureOut">
              <a:rPr lang="ru-RU"/>
              <a:pPr>
                <a:defRPr/>
              </a:pPr>
              <a:t>21.12.2021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9FE83D32-3A96-433C-ABAE-3B3D790DB23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130847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02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5D49110-D987-4708-B1CC-F6A8FD43E067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1604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22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7E6622A-E85D-4269-B4E0-273021C9DB2E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8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02886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C2AB4DA-F513-4FD0-AD75-0A9FC763850B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83865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63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A0A04B0-E54A-4DD4-A85A-E6182D2C87CE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5926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84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FE696E3-BEE8-4DAE-80E8-4D12544A3023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9281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9CB49AE-A0C7-461E-A0A8-811B813B3FAB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12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728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25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84E2928-D561-4D28-A225-189AF5CFF693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13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249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6D08134-36D3-4855-8725-A67323E8344B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14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32893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66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C61DC17-F844-47CC-BF45-EF8D003FE572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15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8506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86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EF2837E-E6ED-46C3-B836-8F4798CB2B38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16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26460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166CE4E-A770-4E09-9726-879C9E97B0B7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17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9043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39F7BCD-A4BB-4298-84C2-B1675D86C3A4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18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9509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48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CA96A9E-3509-4240-848A-36D8A536C7E1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19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33859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68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1C8E2A9-6853-433A-8F82-DCB3D264C7AA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20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87524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CF04A00-5CC6-49E1-B870-514E2BB7E342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21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73997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409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E571AE3-DB3E-42D5-A0A4-D032C570C76E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22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7599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0AC1DDB-B156-4E33-988A-7B27AEBBF474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23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92933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450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25B2D6A-3A2E-4DA7-A167-D9A174AC1C77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24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5860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471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C6DB4D2-4C2F-4E52-A8D8-F4C59F10D229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25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48272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491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280EC60-75DB-40CC-B2A8-BE8896068F09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26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367160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512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434E453-49A4-4F58-9929-14BDD555EABB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27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18010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532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9750C8F-2734-4D86-8E41-BE825C9E9512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28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82094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553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5C637DA-328E-4C0F-8192-079EBAB025D6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29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415450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0E96AE2-91D6-48FF-B1B9-11962E86C292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30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67957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593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26544A2-59B7-4D84-AD45-D9436C652F0D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31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88576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614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6707B44-A908-4EA2-B424-B34E864F5874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32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994014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634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CFA08DB-6214-4369-A633-E60A619D32FD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33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105499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655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BE8A74F-18DD-4577-ABF9-3B1FD26FF2E7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34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188649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675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6449D56-5818-483B-861D-DCD228313008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35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85482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696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7298392-2D26-4F15-B8F5-1BB9C867593F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36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24867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716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3C65FD8-3772-4641-BA52-5102986649D8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37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092827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143F42D-6E51-4DC5-9D1E-82E91AF00EF5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38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2019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267D4F-09C5-4B7D-8AEC-A8569B07AEE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89006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505B99-9060-43BD-8050-9D5B379359F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62275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7BFA4C-CA75-4D0A-B90B-ED06EBA6129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43985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7A726-5335-420E-8FE5-EEEFEC40156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01043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C8258C-55FD-4C41-8D4D-614188FCFA0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75218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C20B25-504B-4E88-9482-C3186969D6C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79658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5D3F9A-453B-46FE-95A6-25D6B692CB5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87092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34E13F-1632-4D5C-9E8E-4F5A996C2D5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78909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A879D2-A6E7-4ABE-A42B-81F0C09A639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75140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4F1DBD-370C-4A3E-B784-56B42E2D3DE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16231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AD68B8-11F3-4097-9E42-C62C98BF030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141716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9F3E9B-D96B-4855-83DB-63FFD1D73E9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357749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2EB85B-A278-420E-A067-178DBF10C5A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28572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50000">
              <a:srgbClr val="CCFFFF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FC39E7DF-710C-4D80-8895-1AB708AB7E1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gepicentr.ru/JavaScript'%20type='text/javascript'%3e%20%3c!--%20var%20prefix%20=%20'ma'%20+%20'il'%20+%20'to';%20var%20path%20=%20'hr'%20+%20'ef'%20+%20'=';%20var%20addy76320%20=%20'asgard2'%20+%20'@';%20addy76320%20=%20addy76320%20+%20'sibintercom'%20+%20'.'%20+%20'ru';%20document.write(%20'%3ca%20'%20+%20path%20+%20'/''%20+%20prefix%20+%20':'%20+%20addy76320%20+%20'/'%3e'%20);%20document.write(%20addy76320%20);%20document.write(%20'%3c/a%3e'%20);%20/--%3e/n%20%3c/script%3e%3cscript%20language='JavaScript'%20type='text/javascript'%3e%20%3c!--%20document.write(%20'%3cspan%20style=/'display:%20none;/'%3e'%20);%20/--%3e%20%3c/script%3e&#1069;&#1090;&#1086;&#1090;%20e-mail%20&#1072;&#1076;&#1088;&#1077;&#1089;%20&#1079;&#1072;&#1097;&#1080;&#1097;&#1077;&#1085;%20&#1086;&#1090;%20&#1089;&#1087;&#1072;&#1084;&#1073;&#1086;&#1090;&#1086;&#1074;,%20&#1085;&#1077;&#1086;&#1073;&#1093;&#1086;&#1076;&#1080;&#1084;&#1086;%20&#1088;&#1072;&#1079;&#1088;&#1077;&#1096;&#1080;&#1090;&#1100;%20JavaScript%20&#1076;&#1083;&#1103;%20&#1077;&#1075;&#1086;%20&#1087;&#1088;&#1086;&#1089;&#1084;&#1086;&#1090;&#1088;&#1072;%20%3cscript%20language='JavaScript'%20type='text/javascript'%3e%20%3c!--%20document.write(%20'%3c/'%20);%20document.write(%20'span%3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bus.gov.ru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__________Microsoft_Excel1.xls"/><Relationship Id="rId5" Type="http://schemas.openxmlformats.org/officeDocument/2006/relationships/oleObject" Target="../embeddings/oleObject1.bin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__________Microsoft_Excel2.xls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__________Microsoft_Excel3.xls"/><Relationship Id="rId5" Type="http://schemas.openxmlformats.org/officeDocument/2006/relationships/oleObject" Target="../embeddings/oleObject3.bin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__________Microsoft_Excel4.xls"/><Relationship Id="rId5" Type="http://schemas.openxmlformats.org/officeDocument/2006/relationships/oleObject" Target="../embeddings/oleObject4.bin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__________Microsoft_Excel5.xls"/><Relationship Id="rId5" Type="http://schemas.openxmlformats.org/officeDocument/2006/relationships/oleObject" Target="../embeddings/oleObject5.bin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__________Microsoft_Excel6.xls"/><Relationship Id="rId5" Type="http://schemas.openxmlformats.org/officeDocument/2006/relationships/oleObject" Target="../embeddings/oleObject6.bin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__________Microsoft_Excel7.xls"/><Relationship Id="rId5" Type="http://schemas.openxmlformats.org/officeDocument/2006/relationships/oleObject" Target="../embeddings/oleObject7.bin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__________Microsoft_Excel8.xls"/><Relationship Id="rId5" Type="http://schemas.openxmlformats.org/officeDocument/2006/relationships/oleObject" Target="../embeddings/oleObject8.bin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__________Microsoft_Excel9.xls"/><Relationship Id="rId5" Type="http://schemas.openxmlformats.org/officeDocument/2006/relationships/oleObject" Target="../embeddings/oleObject9.bin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__________Microsoft_Excel10.xls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__________Microsoft_Excel11.xls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20.png"/><Relationship Id="rId5" Type="http://schemas.openxmlformats.org/officeDocument/2006/relationships/oleObject" Target="../embeddings/__________Microsoft_Excel12.xls"/><Relationship Id="rId10" Type="http://schemas.openxmlformats.org/officeDocument/2006/relationships/image" Target="../media/image21.png"/><Relationship Id="rId4" Type="http://schemas.openxmlformats.org/officeDocument/2006/relationships/oleObject" Target="../embeddings/oleObject12.bin"/><Relationship Id="rId9" Type="http://schemas.openxmlformats.org/officeDocument/2006/relationships/oleObject" Target="../embeddings/__________Microsoft_Excel13.xls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__________Microsoft_Excel14.xls"/><Relationship Id="rId5" Type="http://schemas.openxmlformats.org/officeDocument/2006/relationships/oleObject" Target="../embeddings/oleObject14.bin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__________Microsoft_Excel15.xls"/><Relationship Id="rId5" Type="http://schemas.openxmlformats.org/officeDocument/2006/relationships/oleObject" Target="../embeddings/oleObject15.bin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__________Microsoft_Excel16.xls"/><Relationship Id="rId5" Type="http://schemas.openxmlformats.org/officeDocument/2006/relationships/oleObject" Target="../embeddings/oleObject16.bin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__________Microsoft_Excel17.xls"/><Relationship Id="rId5" Type="http://schemas.openxmlformats.org/officeDocument/2006/relationships/oleObject" Target="../embeddings/oleObject17.bin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__________Microsoft_Excel18.xls"/><Relationship Id="rId5" Type="http://schemas.openxmlformats.org/officeDocument/2006/relationships/oleObject" Target="../embeddings/oleObject18.bin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__________Microsoft_Excel19.xls"/><Relationship Id="rId5" Type="http://schemas.openxmlformats.org/officeDocument/2006/relationships/oleObject" Target="../embeddings/oleObject19.bin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__________Microsoft_Excel20.xls"/><Relationship Id="rId5" Type="http://schemas.openxmlformats.org/officeDocument/2006/relationships/oleObject" Target="../embeddings/oleObject20.bin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__________Microsoft_Excel21.xls"/><Relationship Id="rId5" Type="http://schemas.openxmlformats.org/officeDocument/2006/relationships/oleObject" Target="../embeddings/oleObject21.bin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__________Microsoft_Excel22.xls"/><Relationship Id="rId5" Type="http://schemas.openxmlformats.org/officeDocument/2006/relationships/oleObject" Target="../embeddings/oleObject22.bin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__________Microsoft_Excel23.xls"/><Relationship Id="rId5" Type="http://schemas.openxmlformats.org/officeDocument/2006/relationships/oleObject" Target="../embeddings/oleObject23.bin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__________Microsoft_Excel24.xls"/><Relationship Id="rId5" Type="http://schemas.openxmlformats.org/officeDocument/2006/relationships/oleObject" Target="../embeddings/oleObject24.bin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__________Microsoft_Excel25.xls"/><Relationship Id="rId5" Type="http://schemas.openxmlformats.org/officeDocument/2006/relationships/oleObject" Target="../embeddings/oleObject25.bin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35"/>
          <p:cNvGrpSpPr>
            <a:grpSpLocks/>
          </p:cNvGrpSpPr>
          <p:nvPr/>
        </p:nvGrpSpPr>
        <p:grpSpPr bwMode="auto">
          <a:xfrm>
            <a:off x="0" y="288925"/>
            <a:ext cx="9144000" cy="6569075"/>
            <a:chOff x="0" y="182"/>
            <a:chExt cx="5760" cy="4138"/>
          </a:xfrm>
        </p:grpSpPr>
        <p:grpSp>
          <p:nvGrpSpPr>
            <p:cNvPr id="3081" name="Group 27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3084" name="Picture 20" descr="Обрезанный флаг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5" name="Picture 22" descr="Обрезанный флаг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6" name="Picture 24" descr="Обрезанный флаг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7" name="Picture 25" descr="Обрезанный флаг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078" name="Text Box 30"/>
            <p:cNvSpPr txBox="1">
              <a:spLocks noChangeArrowheads="1"/>
            </p:cNvSpPr>
            <p:nvPr/>
          </p:nvSpPr>
          <p:spPr bwMode="auto">
            <a:xfrm>
              <a:off x="1156" y="182"/>
              <a:ext cx="4536" cy="35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defRPr/>
              </a:pPr>
              <a:r>
                <a:rPr lang="ru-RU" sz="2800" b="1" dirty="0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  <a:cs typeface="Arial" charset="0"/>
                </a:rPr>
                <a:t>РЕЗУЛЬТАТЫ НЕЗАВИСИМОЙ </a:t>
              </a:r>
            </a:p>
            <a:p>
              <a:pPr eaLnBrk="1" hangingPunct="1">
                <a:defRPr/>
              </a:pPr>
              <a:r>
                <a:rPr lang="ru-RU" sz="2800" b="1" dirty="0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  <a:cs typeface="Arial" charset="0"/>
                </a:rPr>
                <a:t>ОЦЕНКИ КАЧЕСТВА УСЛОВИЙ ОКАЗАНИЯ УСЛУГ ГОСУДАРСТВЕННЫМИ ОРГАНИЗАЦИЯМИ В СФЕРЕ КУЛЬТУРЫ, ЗДРАВООХРАНЕНИЯ, СОЦИАЛЬНОГО ОБСЛУЖИВАНИЯ </a:t>
              </a:r>
              <a:br>
                <a:rPr lang="ru-RU" sz="2800" b="1" dirty="0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  <a:cs typeface="Arial" charset="0"/>
                </a:rPr>
              </a:br>
              <a:r>
                <a:rPr lang="ru-RU" sz="2800" b="1" dirty="0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  <a:cs typeface="Arial" charset="0"/>
                </a:rPr>
                <a:t>И ОБРАЗОВАНИЯ</a:t>
              </a:r>
              <a:endParaRPr lang="ru-RU" sz="2800" b="1" i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endParaRPr>
            </a:p>
            <a:p>
              <a:pPr eaLnBrk="1" hangingPunct="1">
                <a:defRPr/>
              </a:pPr>
              <a:endParaRPr lang="ru-RU" b="1" i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endParaRPr>
            </a:p>
            <a:p>
              <a:pPr eaLnBrk="1" hangingPunct="1">
                <a:defRPr/>
              </a:pPr>
              <a:endParaRPr lang="ru-RU" sz="11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endParaRPr>
            </a:p>
            <a:p>
              <a:pPr eaLnBrk="1" hangingPunct="1">
                <a:defRPr/>
              </a:pPr>
              <a:endParaRPr lang="ru-RU" sz="22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endParaRPr>
            </a:p>
            <a:p>
              <a:pPr eaLnBrk="1" hangingPunct="1">
                <a:defRPr/>
              </a:pPr>
              <a:r>
                <a:rPr lang="ru-RU" sz="2200" b="1" dirty="0">
                  <a:solidFill>
                    <a:srgbClr val="000099"/>
                  </a:solidFill>
                  <a:latin typeface="Arial" charset="0"/>
                  <a:cs typeface="Arial" charset="0"/>
                </a:rPr>
                <a:t>Исследование проведено </a:t>
              </a:r>
            </a:p>
            <a:p>
              <a:pPr eaLnBrk="1" hangingPunct="1">
                <a:defRPr/>
              </a:pPr>
              <a:r>
                <a:rPr lang="ru-RU" sz="2200" b="1" dirty="0">
                  <a:solidFill>
                    <a:srgbClr val="000099"/>
                  </a:solidFill>
                  <a:latin typeface="Arial" charset="0"/>
                  <a:cs typeface="Arial" charset="0"/>
                </a:rPr>
                <a:t>в августе – ноябре 2021 года </a:t>
              </a:r>
            </a:p>
            <a:p>
              <a:pPr eaLnBrk="1" hangingPunct="1">
                <a:defRPr/>
              </a:pPr>
              <a:r>
                <a:rPr lang="ru-RU" sz="2200" b="1" dirty="0">
                  <a:solidFill>
                    <a:srgbClr val="000099"/>
                  </a:solidFill>
                  <a:latin typeface="Arial" charset="0"/>
                  <a:cs typeface="Arial" charset="0"/>
                </a:rPr>
                <a:t>в населенных пунктах </a:t>
              </a:r>
            </a:p>
            <a:p>
              <a:pPr eaLnBrk="1" hangingPunct="1">
                <a:defRPr/>
              </a:pPr>
              <a:r>
                <a:rPr lang="ru-RU" sz="2200" b="1" dirty="0">
                  <a:solidFill>
                    <a:srgbClr val="000099"/>
                  </a:solidFill>
                  <a:latin typeface="Arial" charset="0"/>
                  <a:cs typeface="Arial" charset="0"/>
                </a:rPr>
                <a:t>Ненецкого автономного округа</a:t>
              </a:r>
            </a:p>
          </p:txBody>
        </p:sp>
        <p:sp>
          <p:nvSpPr>
            <p:cNvPr id="3083" name="Rectangle 33"/>
            <p:cNvSpPr>
              <a:spLocks noChangeArrowheads="1"/>
            </p:cNvSpPr>
            <p:nvPr/>
          </p:nvSpPr>
          <p:spPr bwMode="auto">
            <a:xfrm>
              <a:off x="158" y="3884"/>
              <a:ext cx="5398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ООО «ГЭПИЦентр-1» по заказу Департамента внутренней политики Ненецкого автономного округа.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Нарьян-Мар - 2021</a:t>
              </a:r>
              <a:endParaRPr lang="ru-RU" altLang="ru-RU" sz="1200"/>
            </a:p>
          </p:txBody>
        </p:sp>
      </p:grpSp>
      <p:pic>
        <p:nvPicPr>
          <p:cNvPr id="3075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675" y="-57150"/>
            <a:ext cx="1965325" cy="240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6" name="Группа 16"/>
          <p:cNvGrpSpPr>
            <a:grpSpLocks/>
          </p:cNvGrpSpPr>
          <p:nvPr/>
        </p:nvGrpSpPr>
        <p:grpSpPr bwMode="auto">
          <a:xfrm>
            <a:off x="107950" y="103188"/>
            <a:ext cx="1727200" cy="5314950"/>
            <a:chOff x="179511" y="188641"/>
            <a:chExt cx="1819149" cy="5464946"/>
          </a:xfrm>
        </p:grpSpPr>
        <p:pic>
          <p:nvPicPr>
            <p:cNvPr id="3077" name="Рисунок 1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5" t="4839" r="3111" b="3236"/>
            <a:stretch>
              <a:fillRect/>
            </a:stretch>
          </p:blipFill>
          <p:spPr bwMode="auto">
            <a:xfrm>
              <a:off x="179512" y="188641"/>
              <a:ext cx="1819148" cy="1152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8" name="Рисунок 1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5" t="6232" r="3111" b="6734"/>
            <a:stretch>
              <a:fillRect/>
            </a:stretch>
          </p:blipFill>
          <p:spPr bwMode="auto">
            <a:xfrm>
              <a:off x="179511" y="1494906"/>
              <a:ext cx="1819149" cy="13340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9" name="Рисунок 19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01" t="6030" r="3905" b="9641"/>
            <a:stretch>
              <a:fillRect/>
            </a:stretch>
          </p:blipFill>
          <p:spPr bwMode="auto">
            <a:xfrm>
              <a:off x="179511" y="3027386"/>
              <a:ext cx="1819149" cy="1152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0" name="Рисунок 20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67" t="4179" r="2078" b="8350"/>
            <a:stretch>
              <a:fillRect/>
            </a:stretch>
          </p:blipFill>
          <p:spPr bwMode="auto">
            <a:xfrm>
              <a:off x="193101" y="4369634"/>
              <a:ext cx="1805559" cy="12839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4103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4105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106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107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108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4104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sp>
        <p:nvSpPr>
          <p:cNvPr id="4099" name="Rectangle 12"/>
          <p:cNvSpPr>
            <a:spLocks noChangeArrowheads="1"/>
          </p:cNvSpPr>
          <p:nvPr/>
        </p:nvSpPr>
        <p:spPr bwMode="auto">
          <a:xfrm>
            <a:off x="179388" y="376238"/>
            <a:ext cx="5321300" cy="230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449263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В соответствии с государственным контрактом № 6 от 16 августа 2021 по заказу Департамента внутренней политики Ненецкого автономного округа в августе-ноябре 2021 г. ООО «ГЭПИЦентр-1» провело независимую оценку качества условий оказания услуг государственными организациями в сфере культуры, образования, социального обслуживания и здравоохранения.</a:t>
            </a:r>
          </a:p>
        </p:txBody>
      </p:sp>
      <p:sp>
        <p:nvSpPr>
          <p:cNvPr id="4100" name="Rectangle 12"/>
          <p:cNvSpPr>
            <a:spLocks noChangeArrowheads="1"/>
          </p:cNvSpPr>
          <p:nvPr/>
        </p:nvSpPr>
        <p:spPr bwMode="auto">
          <a:xfrm>
            <a:off x="3929063" y="2519363"/>
            <a:ext cx="4818062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449263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Независимая оценка качества условий оказания услуг организациями социальной сферы является одной из форм общественного контроля и проводится в целях определения результативности деятельности организаций указанной сферы, принятия своевременных мер по повышению эффективности их деятельности, обеспечения получателей социальных услуг дополнительной информацией о качестве работы организаций культуры, образования, социального обслуживания и здравоохранения. </a:t>
            </a:r>
          </a:p>
        </p:txBody>
      </p:sp>
      <p:pic>
        <p:nvPicPr>
          <p:cNvPr id="4101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88" y="419100"/>
            <a:ext cx="3103562" cy="207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033713"/>
            <a:ext cx="3605213" cy="258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5131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5133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134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135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136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132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ООО «ГЭПИЦентр-2» Россия, 644099, г. Омск, ул. Ленина, 8а. Телефон (3812) 25-04-72, 21-30-11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en-US" altLang="ru-RU" sz="1200">
                  <a:solidFill>
                    <a:schemeClr val="bg1"/>
                  </a:solidFill>
                </a:rPr>
                <a:t>E-mail asgard@gepicentr.ru</a:t>
              </a:r>
              <a:r>
                <a:rPr lang="ru-RU" altLang="ru-RU" sz="1200">
                  <a:solidFill>
                    <a:schemeClr val="bg1"/>
                  </a:solidFill>
                </a:rPr>
                <a:t>,</a:t>
              </a:r>
              <a:r>
                <a:rPr lang="ru-RU" altLang="ru-RU" sz="1200">
                  <a:solidFill>
                    <a:schemeClr val="bg1"/>
                  </a:solidFill>
                  <a:hlinkClick r:id="rId3"/>
                </a:rPr>
                <a:t> </a:t>
              </a:r>
              <a:r>
                <a:rPr lang="ru-RU" altLang="ru-RU" sz="1200">
                  <a:solidFill>
                    <a:schemeClr val="bg1"/>
                  </a:solidFill>
                </a:rPr>
                <a:t>http://gepicentr.ru/ </a:t>
              </a:r>
            </a:p>
          </p:txBody>
        </p:sp>
      </p:grpSp>
      <p:sp>
        <p:nvSpPr>
          <p:cNvPr id="5123" name="Rectangle 1"/>
          <p:cNvSpPr>
            <a:spLocks noChangeArrowheads="1"/>
          </p:cNvSpPr>
          <p:nvPr/>
        </p:nvSpPr>
        <p:spPr bwMode="auto">
          <a:xfrm>
            <a:off x="288925" y="146050"/>
            <a:ext cx="8678863" cy="594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Цели исследования: </a:t>
            </a:r>
            <a:endParaRPr lang="ru-RU" altLang="ru-RU" sz="160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/>
              <a:t>- предоставление получателям услуг информации о качестве условий оказания услуг организациями в сфере культуры, образования, социального обслуживания и здравоохранения;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/>
              <a:t>- повышение качества деятельности организациями в сфере культуры, образования, социального обслуживания и здравоохранения. 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ru-RU" altLang="ru-RU" sz="1200" b="1">
              <a:solidFill>
                <a:srgbClr val="FF0000"/>
              </a:solidFill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Задачи исследования: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/>
              <a:t>1) определение значения показателей, характеризующих общие критерии оценки качества условий оказания услуг организациями в сфере культуры, образования, социального обслуживания и здравоохранения, а именно: 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/>
              <a:t>- показателей, характеризующих открытость и доступность информации об организации;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/>
              <a:t>- показателей, характеризующих комфортность условий предоставления услуг, в том числе время ожидания предоставления услуг;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/>
              <a:t>- показателей, характеризующих доступность услуг для инвалидов;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/>
              <a:t>- показателей, характеризующих доброжелательность, вежливость работников организации;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/>
              <a:t>- показателей, характеризующих удовлетворенность условиями оказания услуг;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/>
              <a:t>2) обобщение и анализ полученных значений показателей, характеризующих общие критерии оценки качества условий оказания услуг организациями в сфере культуры, образования, социального обслуживания и здравоохранения;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/>
              <a:t>3) разработка предложений по повышению качества условий оказания социальных услуг организациями.</a:t>
            </a:r>
          </a:p>
        </p:txBody>
      </p:sp>
      <p:grpSp>
        <p:nvGrpSpPr>
          <p:cNvPr id="5124" name="Group 10"/>
          <p:cNvGrpSpPr>
            <a:grpSpLocks/>
          </p:cNvGrpSpPr>
          <p:nvPr/>
        </p:nvGrpSpPr>
        <p:grpSpPr bwMode="auto">
          <a:xfrm>
            <a:off x="17463" y="5986463"/>
            <a:ext cx="9144000" cy="890587"/>
            <a:chOff x="0" y="3759"/>
            <a:chExt cx="5760" cy="561"/>
          </a:xfrm>
        </p:grpSpPr>
        <p:grpSp>
          <p:nvGrpSpPr>
            <p:cNvPr id="5125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5127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128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129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130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126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6"/>
          <p:cNvSpPr>
            <a:spLocks noChangeArrowheads="1"/>
          </p:cNvSpPr>
          <p:nvPr/>
        </p:nvSpPr>
        <p:spPr bwMode="auto">
          <a:xfrm>
            <a:off x="250825" y="304800"/>
            <a:ext cx="8605838" cy="637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География исследования: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600"/>
              <a:t>муниципальные образования городского округа город Нарьян-Мар и Заполярного муниципального района Ненецкого автономного округа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ru-RU" altLang="ru-RU" sz="1400"/>
          </a:p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Объект исследования: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600"/>
              <a:t>- организации культуры, образования и здравоохранения НАО;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600"/>
              <a:t>- граждане, являющиеся получателями услуг в организациях в сфере культуры, образования, социального обслуживания и здравоохранения.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ru-RU" altLang="ru-RU" sz="1400"/>
          </a:p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Предмет исследования: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600"/>
              <a:t>значения показателей, характеризующих общие критерии оценки качества условий оказания услуг организациями культуры, образования, социального обслуживания и здравоохранения.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ru-RU" altLang="ru-RU" sz="1600"/>
          </a:p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Методы исследования: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/>
              <a:t>1) опрос получателей услуг: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/>
              <a:t>- анкетирование получателей услуг;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/>
              <a:t>-  интервьюирование получателей услуг;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/>
              <a:t>2) наблюдение - сбор информации о деятельности учреждений, размещенной на</a:t>
            </a:r>
            <a:r>
              <a:rPr lang="ru-RU" altLang="ru-RU" sz="1600" b="1"/>
              <a:t> </a:t>
            </a:r>
            <a:r>
              <a:rPr lang="ru-RU" altLang="ru-RU" sz="1600"/>
              <a:t>общедоступных информационных ресурсах (на официальном сайте для размещения информации о государственных учреждениях (</a:t>
            </a:r>
            <a:r>
              <a:rPr lang="ru-RU" altLang="ru-RU" sz="1600" u="sng">
                <a:hlinkClick r:id="rId2"/>
              </a:rPr>
              <a:t>www.bus.gov.ru</a:t>
            </a:r>
            <a:r>
              <a:rPr lang="ru-RU" altLang="ru-RU" sz="1600"/>
              <a:t>), на официальных сайтах органов государственной власти региона, на сайтах и информационных стендах обследуемых организаций.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ru-RU" altLang="ru-RU" sz="1600"/>
          </a:p>
          <a:p>
            <a:pPr algn="just">
              <a:spcBef>
                <a:spcPct val="0"/>
              </a:spcBef>
              <a:buFontTx/>
              <a:buNone/>
            </a:pPr>
            <a:endParaRPr lang="ru-RU" altLang="ru-RU" sz="1400"/>
          </a:p>
          <a:p>
            <a:pPr algn="just">
              <a:spcBef>
                <a:spcPct val="0"/>
              </a:spcBef>
              <a:buFontTx/>
              <a:buNone/>
            </a:pPr>
            <a:endParaRPr lang="ru-RU" altLang="ru-RU" sz="1400"/>
          </a:p>
        </p:txBody>
      </p:sp>
      <p:grpSp>
        <p:nvGrpSpPr>
          <p:cNvPr id="6147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6148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6150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151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152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153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149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6"/>
          <p:cNvSpPr>
            <a:spLocks noChangeArrowheads="1"/>
          </p:cNvSpPr>
          <p:nvPr/>
        </p:nvSpPr>
        <p:spPr bwMode="auto">
          <a:xfrm>
            <a:off x="357188" y="428625"/>
            <a:ext cx="8429625" cy="623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fontAlgn="b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Сбор и обобщение информации о качестве условий оказания услуг организациями социальной сферы на территории РФ регламентированы: </a:t>
            </a:r>
          </a:p>
          <a:p>
            <a:pPr algn="just" eaLnBrk="1" fontAlgn="b" hangingPunct="1">
              <a:spcBef>
                <a:spcPct val="0"/>
              </a:spcBef>
              <a:buFontTx/>
              <a:buNone/>
            </a:pPr>
            <a:endParaRPr lang="ru-RU" altLang="ru-RU" sz="1600" b="1"/>
          </a:p>
          <a:p>
            <a:pPr algn="just" eaLnBrk="1" fontAlgn="b" hangingPunct="1">
              <a:spcBef>
                <a:spcPct val="0"/>
              </a:spcBef>
              <a:buFontTx/>
              <a:buChar char="-"/>
            </a:pPr>
            <a:r>
              <a:rPr lang="ru-RU" altLang="ru-RU" sz="1600"/>
              <a:t> Постановление Правительства Российской Федерации от 31 мая 2018 г. № 638 «Об утверждении Правил сбора и обобщения информации о качестве условий оказания услуг организациями в сфере культуры, охраны здоровья, образования, социального обслуживания и федеральными учреждениями медико-социальной экспертизы».</a:t>
            </a:r>
          </a:p>
          <a:p>
            <a:pPr algn="just" eaLnBrk="1" fontAlgn="b" hangingPunct="1">
              <a:spcBef>
                <a:spcPct val="0"/>
              </a:spcBef>
              <a:buFontTx/>
              <a:buChar char="-"/>
            </a:pPr>
            <a:endParaRPr lang="ru-RU" altLang="ru-RU" sz="1600"/>
          </a:p>
          <a:p>
            <a:pPr algn="just" eaLnBrk="1" fontAlgn="b" hangingPunct="1">
              <a:spcBef>
                <a:spcPct val="0"/>
              </a:spcBef>
              <a:buFontTx/>
              <a:buChar char="-"/>
            </a:pPr>
            <a:r>
              <a:rPr lang="ru-RU" altLang="ru-RU" sz="1600"/>
              <a:t> Приказ Министерства труда и социальной защиты Российской Федерации от 31 мая 2018 г. № 344н «Об утверждении Единого порядка расчета показателей, характеризующих общие критерии оценки качества условий оказания услуг организациями в сфере культуры, охраны здоровья, образования, социального обслуживания и федеральными учреждениями медико-социальной экспертизы».</a:t>
            </a:r>
          </a:p>
          <a:p>
            <a:pPr algn="just" eaLnBrk="1" fontAlgn="b" hangingPunct="1">
              <a:spcBef>
                <a:spcPct val="0"/>
              </a:spcBef>
              <a:buFontTx/>
              <a:buChar char="-"/>
            </a:pPr>
            <a:endParaRPr lang="ru-RU" altLang="ru-RU" sz="1600"/>
          </a:p>
          <a:p>
            <a:pPr algn="just" eaLnBrk="1" fontAlgn="b" hangingPunct="1">
              <a:spcBef>
                <a:spcPct val="0"/>
              </a:spcBef>
              <a:buFontTx/>
              <a:buChar char="-"/>
            </a:pPr>
            <a:r>
              <a:rPr lang="ru-RU" altLang="ru-RU" sz="1600"/>
              <a:t> Приказ Министерства труда и социальной защиты Российской Федерации от 30 октября 2018 г. № 675н «Об утверждении Методики выявления и обобщения мнения граждан о качестве условий оказания услуг организациями в сфере культуры, охраны здоровья, образования, социального обслуживания и федеральными учреждениями медико-социальной экспертизы».</a:t>
            </a:r>
          </a:p>
          <a:p>
            <a:pPr algn="just" eaLnBrk="1" fontAlgn="b" hangingPunct="1">
              <a:spcBef>
                <a:spcPct val="0"/>
              </a:spcBef>
              <a:buFontTx/>
              <a:buChar char="-"/>
            </a:pPr>
            <a:endParaRPr lang="ru-RU" altLang="ru-RU" sz="1600"/>
          </a:p>
          <a:p>
            <a:pPr eaLnBrk="1" fontAlgn="b" hangingPunct="1">
              <a:spcBef>
                <a:spcPct val="0"/>
              </a:spcBef>
              <a:buFontTx/>
              <a:buNone/>
            </a:pPr>
            <a:r>
              <a:rPr lang="ru-RU" altLang="ru-RU" sz="1600"/>
              <a:t>- Федеральный закон от 27 июля 2006 г. № 152-ФЗ «О персональных данных».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ru-RU" altLang="ru-RU" sz="1600" b="1">
              <a:solidFill>
                <a:srgbClr val="000099"/>
              </a:solidFill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ru-RU" altLang="ru-RU" sz="1600"/>
          </a:p>
          <a:p>
            <a:pPr algn="just">
              <a:spcBef>
                <a:spcPct val="0"/>
              </a:spcBef>
              <a:buFontTx/>
              <a:buNone/>
            </a:pPr>
            <a:endParaRPr lang="ru-RU" altLang="ru-RU" sz="1400"/>
          </a:p>
          <a:p>
            <a:pPr algn="just">
              <a:spcBef>
                <a:spcPct val="0"/>
              </a:spcBef>
              <a:buFontTx/>
              <a:buNone/>
            </a:pPr>
            <a:endParaRPr lang="ru-RU" altLang="ru-RU" sz="1400"/>
          </a:p>
        </p:txBody>
      </p:sp>
      <p:grpSp>
        <p:nvGrpSpPr>
          <p:cNvPr id="7171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7172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7174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175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176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177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173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6"/>
          <p:cNvSpPr>
            <a:spLocks noChangeArrowheads="1"/>
          </p:cNvSpPr>
          <p:nvPr/>
        </p:nvSpPr>
        <p:spPr bwMode="auto">
          <a:xfrm>
            <a:off x="357188" y="214313"/>
            <a:ext cx="8429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fontAlgn="b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Критерии и показатели оценки качества условий оказания услуг организациями социальной сферы: 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214313" y="785813"/>
          <a:ext cx="8643937" cy="5165725"/>
        </p:xfrm>
        <a:graphic>
          <a:graphicData uri="http://schemas.openxmlformats.org/drawingml/2006/table">
            <a:tbl>
              <a:tblPr/>
              <a:tblGrid>
                <a:gridCol w="354012">
                  <a:extLst>
                    <a:ext uri="{9D8B030D-6E8A-4147-A177-3AD203B41FA5}"/>
                  </a:extLst>
                </a:gridCol>
                <a:gridCol w="1990725">
                  <a:extLst>
                    <a:ext uri="{9D8B030D-6E8A-4147-A177-3AD203B41FA5}"/>
                  </a:extLst>
                </a:gridCol>
                <a:gridCol w="6299200">
                  <a:extLst>
                    <a:ext uri="{9D8B030D-6E8A-4147-A177-3AD203B41FA5}"/>
                  </a:extLst>
                </a:gridCol>
              </a:tblGrid>
              <a:tr h="15555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Критерии</a:t>
                      </a: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Показатели</a:t>
                      </a: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468266"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Открытость и доступность информации об организации </a:t>
                      </a: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1.1. Соответствие информации о деятельности организации, размещенной на общедоступных информационных ресурсах, ее содержанию и порядку (форме), установленным законодательными и иными НПА РФ</a:t>
                      </a: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127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1.2. Наличие на официальном сайте организации информация о дистанционных способах обратной связи и взаимодействия с получателями услуг и их функционирование</a:t>
                      </a: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127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1.3. Доля получателей услуг, удовлетворенных открытостью, полнотой и доступностью информации о деятельности организации</a:t>
                      </a: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55559"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2. </a:t>
                      </a: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Комфортность условий предоставления услуг, в том числе время ожидания предоставления услуг</a:t>
                      </a: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2.1. </a:t>
                      </a: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Обеспечение в организации комфортных условий для предоставления услуг </a:t>
                      </a: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127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2.2. Время ожидания предоставления услуги. </a:t>
                      </a:r>
                      <a:r>
                        <a:rPr kumimoji="0" lang="ru-RU" altLang="ru-RU" sz="1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(показатель не установлен для организаций культуры и образования)</a:t>
                      </a: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687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2.3. Доля получателей услуг, удовлетворенных комфортностью предоставления услуг</a:t>
                      </a: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12708"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3. </a:t>
                      </a: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Доступность услуг для инвалидов </a:t>
                      </a:r>
                      <a:endParaRPr kumimoji="0" lang="ru-RU" alt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3.1. Оборудование помещений организации социальной сферы и прилегающей к ней территории с учетом доступности для инвалидов</a:t>
                      </a: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127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3.2. </a:t>
                      </a: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Обеспечение в организации социальной сферы условий доступности, позволяющих инвалидам получать услуги наравне с другими</a:t>
                      </a: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5555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3.3. Доля получателей услуг, удовлетворенных доступностью услуг для инвалидов</a:t>
                      </a: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468266"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4. </a:t>
                      </a: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Доброжелательность, вежливость работников организаций </a:t>
                      </a: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4.1. Доля получателей услуг, удовлетворенных доброжелательностью, вежливостью работников организации социальной сферы, обеспечивающих первичный контакт и информирование получателя услуги при непосредственном обращении в организацию </a:t>
                      </a: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4682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4.2. Доля получателей услуг, удовлетворенных доброжелательностью, вежливостью работников организации социальной сферы, обеспечивающих непосредственное оказание услуги при обращении в организацию </a:t>
                      </a: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127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4.3. Доля получателей услуг, удовлетворенных доброжелательностью, вежливостью работников организации социальной сферы при использовании дистанционных форм взаимодействия</a:t>
                      </a: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468266"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Удовлетворенность</a:t>
                      </a:r>
                      <a:r>
                        <a:rPr kumimoji="0" lang="ru-RU" altLang="ru-RU" sz="11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условиями оказания услуг </a:t>
                      </a: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5.1. Доля получателей услуг, которые готовы рекомендовать организацию социальной сферы родственникам и знакомым (могли бы ее рекомендовать, если бы была возможность выбора организации социальной сферы)</a:t>
                      </a: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4682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5.2. Доля получателей услуг, удовлетворенных организационными условиями предоставления услуг (удовлетворенность графиком работы организации/ структурного подразделения/ отдельных специалистов, периодичностью прихода социального работника на дом и прочее)</a:t>
                      </a: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127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5.3. Доля получателей услуг, удовлетворенных в целом условиями оказания услуг в организации социальной сферы</a:t>
                      </a:r>
                    </a:p>
                  </a:txBody>
                  <a:tcPr marL="31955" marR="3195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grpSp>
        <p:nvGrpSpPr>
          <p:cNvPr id="8245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8246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8248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249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250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251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8247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16"/>
          <p:cNvSpPr>
            <a:spLocks noChangeArrowheads="1"/>
          </p:cNvSpPr>
          <p:nvPr/>
        </p:nvSpPr>
        <p:spPr bwMode="auto">
          <a:xfrm>
            <a:off x="217488" y="842963"/>
            <a:ext cx="85693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Обследованные организации культуры: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культуры</a:t>
            </a:r>
          </a:p>
        </p:txBody>
      </p:sp>
      <p:grpSp>
        <p:nvGrpSpPr>
          <p:cNvPr id="9220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9288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9290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291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292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293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9289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23850" y="1517650"/>
          <a:ext cx="8229600" cy="3725863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538175">
                  <a:extLst>
                    <a:ext uri="{9D8B030D-6E8A-4147-A177-3AD203B41FA5}"/>
                  </a:extLst>
                </a:gridCol>
                <a:gridCol w="3666320">
                  <a:extLst>
                    <a:ext uri="{9D8B030D-6E8A-4147-A177-3AD203B41FA5}"/>
                  </a:extLst>
                </a:gridCol>
                <a:gridCol w="1121199">
                  <a:extLst>
                    <a:ext uri="{9D8B030D-6E8A-4147-A177-3AD203B41FA5}"/>
                  </a:extLst>
                </a:gridCol>
                <a:gridCol w="1356651">
                  <a:extLst>
                    <a:ext uri="{9D8B030D-6E8A-4147-A177-3AD203B41FA5}"/>
                  </a:extLst>
                </a:gridCol>
                <a:gridCol w="1547254">
                  <a:extLst>
                    <a:ext uri="{9D8B030D-6E8A-4147-A177-3AD203B41FA5}"/>
                  </a:extLst>
                </a:gridCol>
              </a:tblGrid>
              <a:tr h="12872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№ п/п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Наименование организации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Численность получателей услуг в 2020 году, чел.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Численность выборочной совокупности, чел., с учетом рекомендаций Минтруда России (планируемая)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Численность выборочной совокупности, чел., (фактическая)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extLst>
                  <a:ext uri="{0D108BD9-81ED-4DB2-BD59-A6C34878D82A}"/>
                </a:extLst>
              </a:tr>
              <a:tr h="189658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Независимая оценка качества условий оказания услуг государственными организациями в сфере культуры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1896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1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ГБУК «Этнокультурный центр НАО»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44389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600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628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extLst>
                  <a:ext uri="{0D108BD9-81ED-4DB2-BD59-A6C34878D82A}"/>
                </a:extLst>
              </a:tr>
              <a:tr h="3725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2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ГБУК НАО «Великовисочный центральный Дом культуры»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1076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108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266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extLst>
                  <a:ext uri="{0D108BD9-81ED-4DB2-BD59-A6C34878D82A}"/>
                </a:extLst>
              </a:tr>
              <a:tr h="1896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3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ГБУК НАО «Дом культуры поселка Красное»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1570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157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159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extLst>
                  <a:ext uri="{0D108BD9-81ED-4DB2-BD59-A6C34878D82A}"/>
                </a:extLst>
              </a:tr>
              <a:tr h="1896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4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ГБУК НАО «Клуб «Созвездие» поселка Искателей»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7250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600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649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extLst>
                  <a:ext uri="{0D108BD9-81ED-4DB2-BD59-A6C34878D82A}"/>
                </a:extLst>
              </a:tr>
              <a:tr h="3725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5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ГБУК НАО «Ненецкая центральная библиотека имени А.И. Пичкова»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44389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600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608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extLst>
                  <a:ext uri="{0D108BD9-81ED-4DB2-BD59-A6C34878D82A}"/>
                </a:extLst>
              </a:tr>
              <a:tr h="3725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6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ГБУК НАО «Пустозерский центральный Дом культуры»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796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80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94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extLst>
                  <a:ext uri="{0D108BD9-81ED-4DB2-BD59-A6C34878D82A}"/>
                </a:extLst>
              </a:tr>
              <a:tr h="3725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7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ГБУК НАО «Тельвисочный социально-культурный центр «Престиж»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865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87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117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extLst>
                  <a:ext uri="{0D108BD9-81ED-4DB2-BD59-A6C34878D82A}"/>
                </a:extLst>
              </a:tr>
              <a:tr h="189658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Всего по организациям культуры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100335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2232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2521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727" marR="6727" marT="6729" marB="0" anchor="ctr"/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16"/>
          <p:cNvSpPr>
            <a:spLocks noChangeArrowheads="1"/>
          </p:cNvSpPr>
          <p:nvPr/>
        </p:nvSpPr>
        <p:spPr bwMode="auto">
          <a:xfrm>
            <a:off x="214313" y="928688"/>
            <a:ext cx="8569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Рейтинг организаций культуры по критерию: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«Открытость и доступность информации об организациях культуры»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культуры</a:t>
            </a:r>
          </a:p>
        </p:txBody>
      </p:sp>
      <p:grpSp>
        <p:nvGrpSpPr>
          <p:cNvPr id="11268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11270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11272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73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74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75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1271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11269" name="Диаграмма 4"/>
          <p:cNvGraphicFramePr>
            <a:graphicFrameLocks/>
          </p:cNvGraphicFramePr>
          <p:nvPr/>
        </p:nvGraphicFramePr>
        <p:xfrm>
          <a:off x="1473200" y="1346200"/>
          <a:ext cx="61976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6" name="Диаграмма" r:id="rId6" imgW="6206266" imgH="4176122" progId="Excel.Chart.8">
                  <p:embed/>
                </p:oleObj>
              </mc:Choice>
              <mc:Fallback>
                <p:oleObj name="Диаграмма" r:id="rId6" imgW="6206266" imgH="4176122" progId="Excel.Char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3200" y="1346200"/>
                        <a:ext cx="61976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16"/>
          <p:cNvSpPr>
            <a:spLocks noChangeArrowheads="1"/>
          </p:cNvSpPr>
          <p:nvPr/>
        </p:nvSpPr>
        <p:spPr bwMode="auto">
          <a:xfrm>
            <a:off x="214313" y="928688"/>
            <a:ext cx="8569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Рейтинг организаций культуры по критерию: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«Комфортность условий предоставления услуг»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культуры</a:t>
            </a:r>
          </a:p>
        </p:txBody>
      </p:sp>
      <p:grpSp>
        <p:nvGrpSpPr>
          <p:cNvPr id="13316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13318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13320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21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22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23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3319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13317" name="Диаграмма 4"/>
          <p:cNvGraphicFramePr>
            <a:graphicFrameLocks/>
          </p:cNvGraphicFramePr>
          <p:nvPr/>
        </p:nvGraphicFramePr>
        <p:xfrm>
          <a:off x="1539875" y="1481138"/>
          <a:ext cx="61976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4" name="Диаграмма" r:id="rId6" imgW="6206266" imgH="4170025" progId="Excel.Chart.8">
                  <p:embed/>
                </p:oleObj>
              </mc:Choice>
              <mc:Fallback>
                <p:oleObj name="Диаграмма" r:id="rId6" imgW="6206266" imgH="4170025" progId="Excel.Char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9875" y="1481138"/>
                        <a:ext cx="61976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16"/>
          <p:cNvSpPr>
            <a:spLocks noChangeArrowheads="1"/>
          </p:cNvSpPr>
          <p:nvPr/>
        </p:nvSpPr>
        <p:spPr bwMode="auto">
          <a:xfrm>
            <a:off x="214313" y="928688"/>
            <a:ext cx="8569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Рейтинг организаций культуры по критерию: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«Доступность услуг для инвалидов»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культуры</a:t>
            </a:r>
          </a:p>
        </p:txBody>
      </p:sp>
      <p:grpSp>
        <p:nvGrpSpPr>
          <p:cNvPr id="15364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15366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15368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369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370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371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5367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15365" name="Диаграмма 5"/>
          <p:cNvGraphicFramePr>
            <a:graphicFrameLocks/>
          </p:cNvGraphicFramePr>
          <p:nvPr/>
        </p:nvGraphicFramePr>
        <p:xfrm>
          <a:off x="1473200" y="1346200"/>
          <a:ext cx="61976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2" name="Диаграмма" r:id="rId6" imgW="6206266" imgH="4176122" progId="Excel.Chart.8">
                  <p:embed/>
                </p:oleObj>
              </mc:Choice>
              <mc:Fallback>
                <p:oleObj name="Диаграмма" r:id="rId6" imgW="6206266" imgH="4176122" progId="Excel.Char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3200" y="1346200"/>
                        <a:ext cx="61976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ольник 16"/>
          <p:cNvSpPr>
            <a:spLocks noChangeArrowheads="1"/>
          </p:cNvSpPr>
          <p:nvPr/>
        </p:nvSpPr>
        <p:spPr bwMode="auto">
          <a:xfrm>
            <a:off x="214313" y="928688"/>
            <a:ext cx="8569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Рейтинг организаций культуры по критерию: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«Доброжелательность, вежливость работников организаций культуры»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культуры</a:t>
            </a:r>
          </a:p>
        </p:txBody>
      </p:sp>
      <p:grpSp>
        <p:nvGrpSpPr>
          <p:cNvPr id="17412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17414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17416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417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418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419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7415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17413" name="Диаграмма 4"/>
          <p:cNvGraphicFramePr>
            <a:graphicFrameLocks/>
          </p:cNvGraphicFramePr>
          <p:nvPr/>
        </p:nvGraphicFramePr>
        <p:xfrm>
          <a:off x="1585913" y="1601788"/>
          <a:ext cx="61976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0" name="Диаграмма" r:id="rId6" imgW="6200169" imgH="4176122" progId="Excel.Chart.8">
                  <p:embed/>
                </p:oleObj>
              </mc:Choice>
              <mc:Fallback>
                <p:oleObj name="Диаграмма" r:id="rId6" imgW="6200169" imgH="4176122" progId="Excel.Char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5913" y="1601788"/>
                        <a:ext cx="61976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ольник 16"/>
          <p:cNvSpPr>
            <a:spLocks noChangeArrowheads="1"/>
          </p:cNvSpPr>
          <p:nvPr/>
        </p:nvSpPr>
        <p:spPr bwMode="auto">
          <a:xfrm>
            <a:off x="214313" y="928688"/>
            <a:ext cx="8569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Рейтинг организаций культуры по критерию: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«Удовлетворенность условиями оказания услуг»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культуры</a:t>
            </a:r>
          </a:p>
        </p:txBody>
      </p:sp>
      <p:grpSp>
        <p:nvGrpSpPr>
          <p:cNvPr id="19460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19462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19464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9465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9466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9467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9463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19461" name="Диаграмма 4"/>
          <p:cNvGraphicFramePr>
            <a:graphicFrameLocks/>
          </p:cNvGraphicFramePr>
          <p:nvPr/>
        </p:nvGraphicFramePr>
        <p:xfrm>
          <a:off x="1550988" y="1585913"/>
          <a:ext cx="61976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8" name="Диаграмма" r:id="rId6" imgW="6206266" imgH="4170025" progId="Excel.Chart.8">
                  <p:embed/>
                </p:oleObj>
              </mc:Choice>
              <mc:Fallback>
                <p:oleObj name="Диаграмма" r:id="rId6" imgW="6206266" imgH="4170025" progId="Excel.Char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0988" y="1585913"/>
                        <a:ext cx="61976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Прямоугольник 16"/>
          <p:cNvSpPr>
            <a:spLocks noChangeArrowheads="1"/>
          </p:cNvSpPr>
          <p:nvPr/>
        </p:nvSpPr>
        <p:spPr bwMode="auto">
          <a:xfrm>
            <a:off x="214313" y="928688"/>
            <a:ext cx="85693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Общий рейтинг по средней оценке организаций культуры: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культуры</a:t>
            </a:r>
          </a:p>
        </p:txBody>
      </p:sp>
      <p:grpSp>
        <p:nvGrpSpPr>
          <p:cNvPr id="21508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21510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21512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13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14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15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1511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21509" name="Диаграмма 4"/>
          <p:cNvGraphicFramePr>
            <a:graphicFrameLocks/>
          </p:cNvGraphicFramePr>
          <p:nvPr/>
        </p:nvGraphicFramePr>
        <p:xfrm>
          <a:off x="1473200" y="1346200"/>
          <a:ext cx="61976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6" name="Диаграмма" r:id="rId6" imgW="6206266" imgH="4176122" progId="Excel.Chart.8">
                  <p:embed/>
                </p:oleObj>
              </mc:Choice>
              <mc:Fallback>
                <p:oleObj name="Диаграмма" r:id="rId6" imgW="6206266" imgH="4176122" progId="Excel.Char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3200" y="1346200"/>
                        <a:ext cx="61976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Прямоугольник 16"/>
          <p:cNvSpPr>
            <a:spLocks noChangeArrowheads="1"/>
          </p:cNvSpPr>
          <p:nvPr/>
        </p:nvSpPr>
        <p:spPr bwMode="auto">
          <a:xfrm>
            <a:off x="357188" y="928688"/>
            <a:ext cx="84264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Выводы: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культуры</a:t>
            </a:r>
          </a:p>
        </p:txBody>
      </p:sp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357188" y="1306513"/>
            <a:ext cx="8429625" cy="461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450850" algn="just">
              <a:defRPr/>
            </a:pPr>
            <a:r>
              <a:rPr lang="ru-RU" sz="1600" spc="-30" dirty="0">
                <a:solidFill>
                  <a:srgbClr val="008000"/>
                </a:solidFill>
                <a:latin typeface="Arial" charset="0"/>
                <a:cs typeface="Arial" charset="0"/>
              </a:rPr>
              <a:t>Максимальное значение показателей </a:t>
            </a:r>
            <a:r>
              <a:rPr lang="ru-RU" sz="1600" spc="-30" dirty="0">
                <a:latin typeface="Arial" charset="0"/>
                <a:cs typeface="Arial" charset="0"/>
              </a:rPr>
              <a:t>(99,7 балла из 100 возможных), характеризующих общие критерии оценки качества условий оказания услуг организациями в сфере культуры, получено ГБУК НАО «</a:t>
            </a:r>
            <a:r>
              <a:rPr lang="ru-RU" sz="1600" spc="-30" dirty="0" err="1">
                <a:latin typeface="Arial" charset="0"/>
                <a:cs typeface="Arial" charset="0"/>
              </a:rPr>
              <a:t>Тельвисочный</a:t>
            </a:r>
            <a:r>
              <a:rPr lang="ru-RU" sz="1600" spc="-30" dirty="0">
                <a:latin typeface="Arial" charset="0"/>
                <a:cs typeface="Arial" charset="0"/>
              </a:rPr>
              <a:t> социально-культурный центр «Престиж». </a:t>
            </a:r>
            <a:endParaRPr lang="ru-RU" sz="1200" spc="-30" dirty="0">
              <a:latin typeface="Arial" charset="0"/>
              <a:cs typeface="Arial" charset="0"/>
            </a:endParaRPr>
          </a:p>
          <a:p>
            <a:pPr indent="450850" algn="just">
              <a:defRPr/>
            </a:pPr>
            <a:r>
              <a:rPr lang="ru-RU" sz="1600" spc="-30" dirty="0">
                <a:solidFill>
                  <a:srgbClr val="FF9900"/>
                </a:solidFill>
                <a:latin typeface="Arial" charset="0"/>
                <a:cs typeface="Arial" charset="0"/>
              </a:rPr>
              <a:t>Аутсайдером рейтинга </a:t>
            </a:r>
            <a:r>
              <a:rPr lang="ru-RU" sz="1600" spc="-30" dirty="0">
                <a:latin typeface="Arial" charset="0"/>
                <a:cs typeface="Arial" charset="0"/>
              </a:rPr>
              <a:t>2021 года стало ГБУК НАО «Дом культуры поселка Красное», получив 89,5 балла из 100 возможных.</a:t>
            </a:r>
          </a:p>
          <a:p>
            <a:pPr indent="450850" algn="just">
              <a:defRPr/>
            </a:pPr>
            <a:r>
              <a:rPr lang="ru-RU" sz="1600" b="1" dirty="0">
                <a:solidFill>
                  <a:srgbClr val="000099"/>
                </a:solidFill>
                <a:latin typeface="Arial" charset="0"/>
                <a:cs typeface="Arial" charset="0"/>
              </a:rPr>
              <a:t>Рекомендации:</a:t>
            </a:r>
          </a:p>
          <a:p>
            <a:pPr indent="450850" algn="just">
              <a:defRPr/>
            </a:pPr>
            <a:endParaRPr lang="ru-RU" sz="600" b="1" dirty="0">
              <a:solidFill>
                <a:srgbClr val="000099"/>
              </a:solidFill>
              <a:latin typeface="Arial" charset="0"/>
              <a:cs typeface="Arial" charset="0"/>
            </a:endParaRPr>
          </a:p>
          <a:p>
            <a:pPr indent="450850" algn="just">
              <a:defRPr/>
            </a:pPr>
            <a:r>
              <a:rPr lang="ru-RU" sz="1600" spc="-30" dirty="0">
                <a:latin typeface="Arial" charset="0"/>
                <a:cs typeface="Arial" charset="0"/>
              </a:rPr>
              <a:t>Повысить уровень доброжелательности, вежливости работников организаций в отношении получателей услуг .</a:t>
            </a:r>
          </a:p>
          <a:p>
            <a:pPr indent="450850" algn="just">
              <a:defRPr/>
            </a:pPr>
            <a:r>
              <a:rPr lang="ru-RU" sz="1600" spc="-30" dirty="0">
                <a:latin typeface="Arial" charset="0"/>
                <a:cs typeface="Arial" charset="0"/>
              </a:rPr>
              <a:t>Повысить уровень доступности услуг для инвалидов и возможностей  получать их наравне с другими.</a:t>
            </a:r>
          </a:p>
          <a:p>
            <a:pPr indent="450850" algn="just">
              <a:defRPr/>
            </a:pPr>
            <a:r>
              <a:rPr lang="ru-RU" sz="1600" spc="-30" dirty="0">
                <a:latin typeface="Arial" charset="0"/>
                <a:cs typeface="Arial" charset="0"/>
              </a:rPr>
              <a:t>Повысить уровень комфортности условий предоставления услуг в организациях.</a:t>
            </a:r>
          </a:p>
          <a:p>
            <a:pPr indent="450850" algn="just">
              <a:defRPr/>
            </a:pPr>
            <a:r>
              <a:rPr lang="ru-RU" sz="1600" spc="-30" dirty="0">
                <a:latin typeface="Arial" charset="0"/>
                <a:cs typeface="Arial" charset="0"/>
              </a:rPr>
              <a:t>Содействовать повышению уровня общей удовлетворенности условиями оказания услуг в организациях, в частности организационными условиями предоставления услуг (график работы, навигация в организации и пр.).</a:t>
            </a:r>
          </a:p>
          <a:p>
            <a:pPr indent="450850" algn="just">
              <a:defRPr/>
            </a:pPr>
            <a:r>
              <a:rPr lang="ru-RU" sz="1600" spc="-30" dirty="0">
                <a:latin typeface="Arial" charset="0"/>
                <a:cs typeface="Arial" charset="0"/>
              </a:rPr>
              <a:t>Устранить несоответствие информации о деятельности организаций, размещенной на общедоступных информационных ресурсах, требованиям к ее перечню и содержанию в НПА.</a:t>
            </a:r>
          </a:p>
        </p:txBody>
      </p:sp>
      <p:grpSp>
        <p:nvGrpSpPr>
          <p:cNvPr id="23557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23558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23560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561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562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563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559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Прямоугольник 16"/>
          <p:cNvSpPr>
            <a:spLocks noChangeArrowheads="1"/>
          </p:cNvSpPr>
          <p:nvPr/>
        </p:nvSpPr>
        <p:spPr bwMode="auto">
          <a:xfrm>
            <a:off x="214313" y="682625"/>
            <a:ext cx="8569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Обследованные организации образования: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образования</a:t>
            </a:r>
          </a:p>
        </p:txBody>
      </p:sp>
      <p:grpSp>
        <p:nvGrpSpPr>
          <p:cNvPr id="25604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25684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25686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5687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5688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5689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5685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84188" y="1020763"/>
          <a:ext cx="8175625" cy="4775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419263">
                  <a:extLst>
                    <a:ext uri="{9D8B030D-6E8A-4147-A177-3AD203B41FA5}"/>
                  </a:extLst>
                </a:gridCol>
                <a:gridCol w="4179525">
                  <a:extLst>
                    <a:ext uri="{9D8B030D-6E8A-4147-A177-3AD203B41FA5}"/>
                  </a:extLst>
                </a:gridCol>
                <a:gridCol w="1192279">
                  <a:extLst>
                    <a:ext uri="{9D8B030D-6E8A-4147-A177-3AD203B41FA5}"/>
                  </a:extLst>
                </a:gridCol>
                <a:gridCol w="1192279">
                  <a:extLst>
                    <a:ext uri="{9D8B030D-6E8A-4147-A177-3AD203B41FA5}"/>
                  </a:extLst>
                </a:gridCol>
                <a:gridCol w="1192279">
                  <a:extLst>
                    <a:ext uri="{9D8B030D-6E8A-4147-A177-3AD203B41FA5}"/>
                  </a:extLst>
                </a:gridCol>
              </a:tblGrid>
              <a:tr h="61597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№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Полное наименование организации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Численность обучающихся, чел.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Численность выборочной совокупности, чел. (план)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Количество респондентов, чел. (факт)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extLst>
                  <a:ext uri="{0D108BD9-81ED-4DB2-BD59-A6C34878D82A}"/>
                </a:extLst>
              </a:tr>
              <a:tr h="46356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1.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государственное бюджетное дошкольное образовательное учреждение Ненецкого автономного округа «Центр развития ребенка – детский сад п. Искателей»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213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21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35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extLst>
                  <a:ext uri="{0D108BD9-81ED-4DB2-BD59-A6C34878D82A}"/>
                </a:extLst>
              </a:tr>
              <a:tr h="46356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2.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государственное бюджетное дошкольное образовательное учреждение Ненецкого автономного округа «Центр развития ребенка – детский сад «Гнездышко»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240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24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194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extLst>
                  <a:ext uri="{0D108BD9-81ED-4DB2-BD59-A6C34878D82A}"/>
                </a:extLst>
              </a:tr>
              <a:tr h="3111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3.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государственное бюджетное общеобразовательное учреждение Ненецкого автономного округа «Средняя школа № 5»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556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56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334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extLst>
                  <a:ext uri="{0D108BD9-81ED-4DB2-BD59-A6C34878D82A}"/>
                </a:extLst>
              </a:tr>
              <a:tr h="3111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4.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государственное бюджетное общеобразовательное учреждение Ненецкого автономного округа «Средняя школа п. Искателей»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914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91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215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extLst>
                  <a:ext uri="{0D108BD9-81ED-4DB2-BD59-A6C34878D82A}"/>
                </a:extLst>
              </a:tr>
              <a:tr h="3111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5.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государственное бюджетное общеобразовательное учреждение Ненецкого автономного округа «Средняя школа с. Ома»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122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12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24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extLst>
                  <a:ext uri="{0D108BD9-81ED-4DB2-BD59-A6C34878D82A}"/>
                </a:extLst>
              </a:tr>
              <a:tr h="3111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6.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государственное бюджетное общеобразовательное учреждение Ненецкого автономного округа «Средняя школа п. Красное»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208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21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126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extLst>
                  <a:ext uri="{0D108BD9-81ED-4DB2-BD59-A6C34878D82A}"/>
                </a:extLst>
              </a:tr>
              <a:tr h="46356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7.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государственное бюджетное профессиональное образовательное учреждение Ненецкого автономного округа «Ненецкое профессиональное училище»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321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32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32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extLst>
                  <a:ext uri="{0D108BD9-81ED-4DB2-BD59-A6C34878D82A}"/>
                </a:extLst>
              </a:tr>
              <a:tr h="46356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8.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государственное бюджетное профессиональное образовательное учреждение Ненецкого автономного округа «Нарьян-Марский социально-гуманитарный колледж имени И.П. Выучейского»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423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42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149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extLst>
                  <a:ext uri="{0D108BD9-81ED-4DB2-BD59-A6C34878D82A}"/>
                </a:extLst>
              </a:tr>
              <a:tr h="46356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9.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государственное бюджетное профессиональное образовательное учреждение Ненецкого автономного округа «Ненецкий аграрно-экономический техникум имени В.Г. Волкова»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456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46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181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extLst>
                  <a:ext uri="{0D108BD9-81ED-4DB2-BD59-A6C34878D82A}"/>
                </a:extLst>
              </a:tr>
              <a:tr h="4380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10.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государственное бюджетное учреждение дополнительного образования Ненецкого автономного округа «Дворец спорта «Норд»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1382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138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260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extLst>
                  <a:ext uri="{0D108BD9-81ED-4DB2-BD59-A6C34878D82A}"/>
                </a:extLst>
              </a:tr>
              <a:tr h="158754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Всего: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4835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483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1550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49" marR="6349" marT="6348" marB="0" anchor="ctr"/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образования</a:t>
            </a:r>
          </a:p>
        </p:txBody>
      </p:sp>
      <p:sp>
        <p:nvSpPr>
          <p:cNvPr id="27651" name="Прямоугольник 16"/>
          <p:cNvSpPr>
            <a:spLocks noChangeArrowheads="1"/>
          </p:cNvSpPr>
          <p:nvPr/>
        </p:nvSpPr>
        <p:spPr bwMode="auto">
          <a:xfrm>
            <a:off x="285750" y="785813"/>
            <a:ext cx="8569325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Рейтинг организаций образования по критерию:</a:t>
            </a: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«Открытость и доступность информации об организации образования»</a:t>
            </a:r>
          </a:p>
        </p:txBody>
      </p:sp>
      <p:grpSp>
        <p:nvGrpSpPr>
          <p:cNvPr id="27652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27654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27656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7657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7658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7659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7655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27653" name="Диаграмма 4"/>
          <p:cNvGraphicFramePr>
            <a:graphicFrameLocks/>
          </p:cNvGraphicFramePr>
          <p:nvPr/>
        </p:nvGraphicFramePr>
        <p:xfrm>
          <a:off x="1473200" y="1346200"/>
          <a:ext cx="61976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0" name="Диаграмма" r:id="rId6" imgW="6206266" imgH="4176122" progId="Excel.Chart.8">
                  <p:embed/>
                </p:oleObj>
              </mc:Choice>
              <mc:Fallback>
                <p:oleObj name="Диаграмма" r:id="rId6" imgW="6206266" imgH="4176122" progId="Excel.Char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3200" y="1346200"/>
                        <a:ext cx="61976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образования</a:t>
            </a:r>
          </a:p>
        </p:txBody>
      </p:sp>
      <p:sp>
        <p:nvSpPr>
          <p:cNvPr id="29699" name="Прямоугольник 16"/>
          <p:cNvSpPr>
            <a:spLocks noChangeArrowheads="1"/>
          </p:cNvSpPr>
          <p:nvPr/>
        </p:nvSpPr>
        <p:spPr bwMode="auto">
          <a:xfrm>
            <a:off x="285750" y="785813"/>
            <a:ext cx="8569325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Рейтинг организаций образования по критерию:</a:t>
            </a: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«Комфортность условий предоставления услуг»</a:t>
            </a:r>
          </a:p>
        </p:txBody>
      </p:sp>
      <p:grpSp>
        <p:nvGrpSpPr>
          <p:cNvPr id="29700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29702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29704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9705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9706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9707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9703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29701" name="Диаграмма 4"/>
          <p:cNvGraphicFramePr>
            <a:graphicFrameLocks/>
          </p:cNvGraphicFramePr>
          <p:nvPr/>
        </p:nvGraphicFramePr>
        <p:xfrm>
          <a:off x="1473200" y="1346200"/>
          <a:ext cx="61976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8" name="Диаграмма" r:id="rId6" imgW="6206266" imgH="4176122" progId="Excel.Chart.8">
                  <p:embed/>
                </p:oleObj>
              </mc:Choice>
              <mc:Fallback>
                <p:oleObj name="Диаграмма" r:id="rId6" imgW="6206266" imgH="4176122" progId="Excel.Char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3200" y="1346200"/>
                        <a:ext cx="61976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образования</a:t>
            </a:r>
          </a:p>
        </p:txBody>
      </p:sp>
      <p:sp>
        <p:nvSpPr>
          <p:cNvPr id="31747" name="Прямоугольник 16"/>
          <p:cNvSpPr>
            <a:spLocks noChangeArrowheads="1"/>
          </p:cNvSpPr>
          <p:nvPr/>
        </p:nvSpPr>
        <p:spPr bwMode="auto">
          <a:xfrm>
            <a:off x="285750" y="785813"/>
            <a:ext cx="8569325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Рейтинг организаций образования по критерию:</a:t>
            </a: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«Доступность услуг для инвалидов»</a:t>
            </a:r>
          </a:p>
        </p:txBody>
      </p:sp>
      <p:grpSp>
        <p:nvGrpSpPr>
          <p:cNvPr id="31748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31750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31752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1753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1754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1755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31751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31749" name="Диаграмма 4"/>
          <p:cNvGraphicFramePr>
            <a:graphicFrameLocks/>
          </p:cNvGraphicFramePr>
          <p:nvPr/>
        </p:nvGraphicFramePr>
        <p:xfrm>
          <a:off x="1473200" y="1346200"/>
          <a:ext cx="6894513" cy="4640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6" name="Диаграмма" r:id="rId6" imgW="6901270" imgH="4651651" progId="Excel.Chart.8">
                  <p:embed/>
                </p:oleObj>
              </mc:Choice>
              <mc:Fallback>
                <p:oleObj name="Диаграмма" r:id="rId6" imgW="6901270" imgH="4651651" progId="Excel.Char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3200" y="1346200"/>
                        <a:ext cx="6894513" cy="4640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образования</a:t>
            </a:r>
          </a:p>
        </p:txBody>
      </p:sp>
      <p:sp>
        <p:nvSpPr>
          <p:cNvPr id="33795" name="Прямоугольник 16"/>
          <p:cNvSpPr>
            <a:spLocks noChangeArrowheads="1"/>
          </p:cNvSpPr>
          <p:nvPr/>
        </p:nvSpPr>
        <p:spPr bwMode="auto">
          <a:xfrm>
            <a:off x="285750" y="785813"/>
            <a:ext cx="8569325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Рейтинг организаций образования по критерию:</a:t>
            </a: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«Доброжелательность, вежливость работников организаций образования»</a:t>
            </a:r>
          </a:p>
        </p:txBody>
      </p:sp>
      <p:grpSp>
        <p:nvGrpSpPr>
          <p:cNvPr id="33796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33798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33800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3801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3802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3803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33799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33797" name="Диаграмма 4"/>
          <p:cNvGraphicFramePr>
            <a:graphicFrameLocks/>
          </p:cNvGraphicFramePr>
          <p:nvPr/>
        </p:nvGraphicFramePr>
        <p:xfrm>
          <a:off x="1473200" y="1346200"/>
          <a:ext cx="61976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4" name="Диаграмма" r:id="rId6" imgW="6206266" imgH="4176122" progId="Excel.Chart.8">
                  <p:embed/>
                </p:oleObj>
              </mc:Choice>
              <mc:Fallback>
                <p:oleObj name="Диаграмма" r:id="rId6" imgW="6206266" imgH="4176122" progId="Excel.Char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3200" y="1346200"/>
                        <a:ext cx="61976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образования</a:t>
            </a:r>
          </a:p>
        </p:txBody>
      </p:sp>
      <p:sp>
        <p:nvSpPr>
          <p:cNvPr id="35843" name="Прямоугольник 16"/>
          <p:cNvSpPr>
            <a:spLocks noChangeArrowheads="1"/>
          </p:cNvSpPr>
          <p:nvPr/>
        </p:nvSpPr>
        <p:spPr bwMode="auto">
          <a:xfrm>
            <a:off x="285750" y="785813"/>
            <a:ext cx="8569325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Рейтинг организаций образования по критерию:</a:t>
            </a: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«Удовлетворенность условиями оказания услуг»</a:t>
            </a:r>
          </a:p>
        </p:txBody>
      </p:sp>
      <p:grpSp>
        <p:nvGrpSpPr>
          <p:cNvPr id="35844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35846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35848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5849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5850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5851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35847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35845" name="Диаграмма 4"/>
          <p:cNvGraphicFramePr>
            <a:graphicFrameLocks/>
          </p:cNvGraphicFramePr>
          <p:nvPr/>
        </p:nvGraphicFramePr>
        <p:xfrm>
          <a:off x="1473200" y="1346200"/>
          <a:ext cx="61976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2" name="Диаграмма" r:id="rId6" imgW="6206266" imgH="4176122" progId="Excel.Chart.8">
                  <p:embed/>
                </p:oleObj>
              </mc:Choice>
              <mc:Fallback>
                <p:oleObj name="Диаграмма" r:id="rId6" imgW="6206266" imgH="4176122" progId="Excel.Char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3200" y="1346200"/>
                        <a:ext cx="61976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образования</a:t>
            </a:r>
          </a:p>
        </p:txBody>
      </p:sp>
      <p:sp>
        <p:nvSpPr>
          <p:cNvPr id="37891" name="Прямоугольник 16"/>
          <p:cNvSpPr>
            <a:spLocks noChangeArrowheads="1"/>
          </p:cNvSpPr>
          <p:nvPr/>
        </p:nvSpPr>
        <p:spPr bwMode="auto">
          <a:xfrm>
            <a:off x="285750" y="785813"/>
            <a:ext cx="85693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Общий рейтинг по средней оценке организаций образования:</a:t>
            </a:r>
          </a:p>
        </p:txBody>
      </p:sp>
      <p:graphicFrame>
        <p:nvGraphicFramePr>
          <p:cNvPr id="37892" name="Диаграмма 4"/>
          <p:cNvGraphicFramePr>
            <a:graphicFrameLocks/>
          </p:cNvGraphicFramePr>
          <p:nvPr/>
        </p:nvGraphicFramePr>
        <p:xfrm>
          <a:off x="104775" y="1073150"/>
          <a:ext cx="8910638" cy="504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1" name="Диаграмма" r:id="rId5" imgW="8913124" imgH="5047925" progId="Excel.Chart.8">
                  <p:embed/>
                </p:oleObj>
              </mc:Choice>
              <mc:Fallback>
                <p:oleObj name="Диаграмма" r:id="rId5" imgW="8913124" imgH="5047925" progId="Excel.Char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" y="1073150"/>
                        <a:ext cx="8910638" cy="5045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7893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37895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37897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898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899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900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37896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37894" name="Диаграмма 4"/>
          <p:cNvGraphicFramePr>
            <a:graphicFrameLocks/>
          </p:cNvGraphicFramePr>
          <p:nvPr/>
        </p:nvGraphicFramePr>
        <p:xfrm>
          <a:off x="1473200" y="1346200"/>
          <a:ext cx="61976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2" name="Диаграмма" r:id="rId9" imgW="6206266" imgH="4176122" progId="Excel.Chart.8">
                  <p:embed/>
                </p:oleObj>
              </mc:Choice>
              <mc:Fallback>
                <p:oleObj name="Диаграмма" r:id="rId9" imgW="6206266" imgH="4176122" progId="Excel.Char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3200" y="1346200"/>
                        <a:ext cx="61976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Прямоугольник 16"/>
          <p:cNvSpPr>
            <a:spLocks noChangeArrowheads="1"/>
          </p:cNvSpPr>
          <p:nvPr/>
        </p:nvSpPr>
        <p:spPr bwMode="auto">
          <a:xfrm>
            <a:off x="357188" y="785813"/>
            <a:ext cx="84264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Выводы: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образования</a:t>
            </a:r>
          </a:p>
        </p:txBody>
      </p:sp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357188" y="1174750"/>
            <a:ext cx="8429625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450850" algn="just">
              <a:lnSpc>
                <a:spcPct val="90000"/>
              </a:lnSpc>
              <a:defRPr/>
            </a:pPr>
            <a:r>
              <a:rPr lang="ru-RU" sz="1600" spc="-30" dirty="0">
                <a:solidFill>
                  <a:srgbClr val="008000"/>
                </a:solidFill>
                <a:latin typeface="Arial" charset="0"/>
                <a:cs typeface="Arial" charset="0"/>
              </a:rPr>
              <a:t>Максимальное значение показателей </a:t>
            </a:r>
            <a:r>
              <a:rPr lang="ru-RU" sz="1600" spc="-30" dirty="0">
                <a:latin typeface="Arial" charset="0"/>
                <a:cs typeface="Arial" charset="0"/>
              </a:rPr>
              <a:t>(95,5 балла из 100 возможных), характеризующих общие критерии оценки качества условий оказания услуг организациями в сфере образования, получено ГБУДО НАО «Дворец спорта «Норд».</a:t>
            </a:r>
          </a:p>
          <a:p>
            <a:pPr indent="450850" algn="just">
              <a:lnSpc>
                <a:spcPct val="90000"/>
              </a:lnSpc>
              <a:defRPr/>
            </a:pPr>
            <a:endParaRPr lang="ru-RU" sz="1600" spc="-30" dirty="0">
              <a:latin typeface="Arial" charset="0"/>
              <a:cs typeface="Arial" charset="0"/>
            </a:endParaRPr>
          </a:p>
          <a:p>
            <a:pPr indent="450850" algn="just">
              <a:lnSpc>
                <a:spcPct val="90000"/>
              </a:lnSpc>
              <a:defRPr/>
            </a:pPr>
            <a:r>
              <a:rPr lang="ru-RU" sz="1600" spc="-30" dirty="0">
                <a:solidFill>
                  <a:srgbClr val="FF9900"/>
                </a:solidFill>
                <a:latin typeface="Arial" charset="0"/>
                <a:cs typeface="Arial" charset="0"/>
              </a:rPr>
              <a:t>Замыкают рейтинг </a:t>
            </a:r>
            <a:r>
              <a:rPr lang="ru-RU" sz="1600" spc="-30" dirty="0">
                <a:latin typeface="Arial" charset="0"/>
                <a:cs typeface="Arial" charset="0"/>
              </a:rPr>
              <a:t>2021 года образовательные организации ГБПОУ НАО «</a:t>
            </a:r>
            <a:r>
              <a:rPr lang="ru-RU" sz="1600" spc="-30" dirty="0" err="1">
                <a:latin typeface="Arial" charset="0"/>
                <a:cs typeface="Arial" charset="0"/>
              </a:rPr>
              <a:t>Нарьян-Марский</a:t>
            </a:r>
            <a:r>
              <a:rPr lang="ru-RU" sz="1600" spc="-30" dirty="0">
                <a:latin typeface="Arial" charset="0"/>
                <a:cs typeface="Arial" charset="0"/>
              </a:rPr>
              <a:t> социально-гуманитарный колледж имени И.П. </a:t>
            </a:r>
            <a:r>
              <a:rPr lang="ru-RU" sz="1600" spc="-30" dirty="0" err="1">
                <a:latin typeface="Arial" charset="0"/>
                <a:cs typeface="Arial" charset="0"/>
              </a:rPr>
              <a:t>Выучейского</a:t>
            </a:r>
            <a:r>
              <a:rPr lang="ru-RU" sz="1600" spc="-30" dirty="0">
                <a:latin typeface="Arial" charset="0"/>
                <a:cs typeface="Arial" charset="0"/>
              </a:rPr>
              <a:t>», ГБОУ НАО «Средняя школа п. Искателей», получившие оценки 82,1 и 83,2 балла из 100 возможных.</a:t>
            </a:r>
          </a:p>
          <a:p>
            <a:pPr indent="450850" algn="just">
              <a:defRPr/>
            </a:pPr>
            <a:endParaRPr lang="ru-RU" sz="1000" spc="-30" dirty="0">
              <a:latin typeface="Arial" charset="0"/>
              <a:cs typeface="Arial" charset="0"/>
            </a:endParaRPr>
          </a:p>
          <a:p>
            <a:pPr indent="450850" algn="just">
              <a:defRPr/>
            </a:pPr>
            <a:r>
              <a:rPr lang="ru-RU" sz="1600" b="1" dirty="0">
                <a:solidFill>
                  <a:srgbClr val="000099"/>
                </a:solidFill>
                <a:latin typeface="Arial" charset="0"/>
                <a:cs typeface="Arial" charset="0"/>
              </a:rPr>
              <a:t>Рекомендации:</a:t>
            </a:r>
          </a:p>
          <a:p>
            <a:pPr indent="450850" algn="just">
              <a:defRPr/>
            </a:pPr>
            <a:r>
              <a:rPr lang="ru-RU" sz="1600" spc="-30" dirty="0">
                <a:latin typeface="Arial" charset="0"/>
                <a:cs typeface="Arial" charset="0"/>
              </a:rPr>
              <a:t>Устранить несоответствие информации о деятельности организаций, размещенной на общедоступных информационных ресурсах, требованиям к ее перечню и содержанию в НПА.</a:t>
            </a:r>
          </a:p>
          <a:p>
            <a:pPr indent="450850" algn="just">
              <a:defRPr/>
            </a:pPr>
            <a:r>
              <a:rPr lang="ru-RU" sz="1600" spc="-30" dirty="0">
                <a:latin typeface="Arial" charset="0"/>
                <a:cs typeface="Arial" charset="0"/>
              </a:rPr>
              <a:t>Повысить уровень доброжелательности, вежливости работников организаций в отношении получателей услуг .</a:t>
            </a:r>
          </a:p>
          <a:p>
            <a:pPr indent="450850" algn="just">
              <a:defRPr/>
            </a:pPr>
            <a:r>
              <a:rPr lang="ru-RU" sz="1600" spc="-30" dirty="0">
                <a:latin typeface="Arial" charset="0"/>
                <a:cs typeface="Arial" charset="0"/>
              </a:rPr>
              <a:t>Повысить уровень доступности услуг для инвалидов и возможностей  получать их наравне с другими.</a:t>
            </a:r>
          </a:p>
          <a:p>
            <a:pPr indent="450850" algn="just">
              <a:defRPr/>
            </a:pPr>
            <a:r>
              <a:rPr lang="ru-RU" sz="1600" spc="-30" dirty="0">
                <a:latin typeface="Arial" charset="0"/>
                <a:cs typeface="Arial" charset="0"/>
              </a:rPr>
              <a:t>Повысить уровень комфортности условий предоставления услуг в организациях.</a:t>
            </a:r>
          </a:p>
          <a:p>
            <a:pPr indent="450850" algn="just">
              <a:defRPr/>
            </a:pPr>
            <a:r>
              <a:rPr lang="ru-RU" sz="1600" spc="-30" dirty="0">
                <a:latin typeface="Arial" charset="0"/>
                <a:cs typeface="Arial" charset="0"/>
              </a:rPr>
              <a:t>Содействовать повышению уровня общей удовлетворенности условиями оказания услуг в организациях, в частности организационными условиями предоставления услуг (график работы, навигация в организации и пр.).</a:t>
            </a:r>
          </a:p>
        </p:txBody>
      </p:sp>
      <p:grpSp>
        <p:nvGrpSpPr>
          <p:cNvPr id="39941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39942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39944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9945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9946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9947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39943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Прямоугольник 16"/>
          <p:cNvSpPr>
            <a:spLocks noChangeArrowheads="1"/>
          </p:cNvSpPr>
          <p:nvPr/>
        </p:nvSpPr>
        <p:spPr bwMode="auto">
          <a:xfrm>
            <a:off x="285750" y="1000125"/>
            <a:ext cx="8569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Обследованные организации: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социального обслуживания</a:t>
            </a:r>
          </a:p>
        </p:txBody>
      </p:sp>
      <p:grpSp>
        <p:nvGrpSpPr>
          <p:cNvPr id="41988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42046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42048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2049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2050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2051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42047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58763" y="1628775"/>
          <a:ext cx="8229600" cy="365125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810536">
                  <a:extLst>
                    <a:ext uri="{9D8B030D-6E8A-4147-A177-3AD203B41FA5}"/>
                  </a:extLst>
                </a:gridCol>
                <a:gridCol w="2437524">
                  <a:extLst>
                    <a:ext uri="{9D8B030D-6E8A-4147-A177-3AD203B41FA5}"/>
                  </a:extLst>
                </a:gridCol>
                <a:gridCol w="1248343">
                  <a:extLst>
                    <a:ext uri="{9D8B030D-6E8A-4147-A177-3AD203B41FA5}"/>
                  </a:extLst>
                </a:gridCol>
                <a:gridCol w="1248343">
                  <a:extLst>
                    <a:ext uri="{9D8B030D-6E8A-4147-A177-3AD203B41FA5}"/>
                  </a:extLst>
                </a:gridCol>
                <a:gridCol w="556134">
                  <a:extLst>
                    <a:ext uri="{9D8B030D-6E8A-4147-A177-3AD203B41FA5}"/>
                  </a:extLst>
                </a:gridCol>
                <a:gridCol w="1070854">
                  <a:extLst>
                    <a:ext uri="{9D8B030D-6E8A-4147-A177-3AD203B41FA5}"/>
                  </a:extLst>
                </a:gridCol>
                <a:gridCol w="857866">
                  <a:extLst>
                    <a:ext uri="{9D8B030D-6E8A-4147-A177-3AD203B41FA5}"/>
                  </a:extLst>
                </a:gridCol>
              </a:tblGrid>
              <a:tr h="27318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№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Наименование  организации социального обслуживания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600" u="none" strike="noStrike">
                          <a:effectLst/>
                        </a:rPr>
                        <a:t>Количество получателей социальных услуг, в том числе по формам социального обслуживания</a:t>
                      </a:r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Выборочная совокупность (план)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Выборочная совокупность (фактическая)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extLst>
                  <a:ext uri="{0D108BD9-81ED-4DB2-BD59-A6C34878D82A}"/>
                </a:extLst>
              </a:tr>
              <a:tr h="69098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стационарная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полустационарная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на дому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6745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ГБСУ СО системы социальной защиты населения НАО «Пустозерский дом-интернат для престарелых и инвалидов»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90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-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-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36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39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extLst>
                  <a:ext uri="{0D108BD9-81ED-4DB2-BD59-A6C34878D82A}"/>
                </a:extLst>
              </a:tr>
              <a:tr h="50693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ГБУ СО населения НАО «Комплексный центр социального обслуживания»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320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400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93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325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326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extLst>
                  <a:ext uri="{0D108BD9-81ED-4DB2-BD59-A6C34878D82A}"/>
                </a:extLst>
              </a:tr>
              <a:tr h="50693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3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МОО по оказанию помощи детям с ОВЗ и инвалидам, и их семьям «Особое детство»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-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80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-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32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33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extLst>
                  <a:ext uri="{0D108BD9-81ED-4DB2-BD59-A6C34878D82A}"/>
                </a:extLst>
              </a:tr>
              <a:tr h="8422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4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РОО по предоставлению социальных услуг и оказанию помощи людям, находящимся в сложной жизненной ситуации «Добро без границ»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-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5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-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3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extLst>
                  <a:ext uri="{0D108BD9-81ED-4DB2-BD59-A6C34878D82A}"/>
                </a:extLst>
              </a:tr>
              <a:tr h="15641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Итог: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395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401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18" marR="4018" marT="4018" marB="0" anchor="ctr"/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социального обслуживания</a:t>
            </a:r>
          </a:p>
        </p:txBody>
      </p:sp>
      <p:sp>
        <p:nvSpPr>
          <p:cNvPr id="44035" name="Прямоугольник 16"/>
          <p:cNvSpPr>
            <a:spLocks noChangeArrowheads="1"/>
          </p:cNvSpPr>
          <p:nvPr/>
        </p:nvSpPr>
        <p:spPr bwMode="auto">
          <a:xfrm>
            <a:off x="285750" y="785813"/>
            <a:ext cx="8569325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Рейтинг организаций здравоохранения по критерию:</a:t>
            </a: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«Открытость и доступность информации об организации»</a:t>
            </a:r>
          </a:p>
        </p:txBody>
      </p:sp>
      <p:grpSp>
        <p:nvGrpSpPr>
          <p:cNvPr id="44036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44038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44040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4041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4042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4043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44039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44037" name="Диаграмма 4"/>
          <p:cNvGraphicFramePr>
            <a:graphicFrameLocks/>
          </p:cNvGraphicFramePr>
          <p:nvPr/>
        </p:nvGraphicFramePr>
        <p:xfrm>
          <a:off x="1473200" y="1346200"/>
          <a:ext cx="61976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4" name="Диаграмма" r:id="rId6" imgW="6206266" imgH="4176122" progId="Excel.Chart.8">
                  <p:embed/>
                </p:oleObj>
              </mc:Choice>
              <mc:Fallback>
                <p:oleObj name="Диаграмма" r:id="rId6" imgW="6206266" imgH="4176122" progId="Excel.Char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3200" y="1346200"/>
                        <a:ext cx="61976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социального обслуживания</a:t>
            </a:r>
          </a:p>
        </p:txBody>
      </p:sp>
      <p:sp>
        <p:nvSpPr>
          <p:cNvPr id="46083" name="Прямоугольник 16"/>
          <p:cNvSpPr>
            <a:spLocks noChangeArrowheads="1"/>
          </p:cNvSpPr>
          <p:nvPr/>
        </p:nvSpPr>
        <p:spPr bwMode="auto">
          <a:xfrm>
            <a:off x="285750" y="785813"/>
            <a:ext cx="8569325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Рейтинг организаций здравоохранения по критерию:</a:t>
            </a: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«Комфортность условий предоставления услуг»</a:t>
            </a:r>
          </a:p>
        </p:txBody>
      </p:sp>
      <p:grpSp>
        <p:nvGrpSpPr>
          <p:cNvPr id="46084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46086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46088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6089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6090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6091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46087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46085" name="Диаграмма 4"/>
          <p:cNvGraphicFramePr>
            <a:graphicFrameLocks/>
          </p:cNvGraphicFramePr>
          <p:nvPr/>
        </p:nvGraphicFramePr>
        <p:xfrm>
          <a:off x="1473200" y="1346200"/>
          <a:ext cx="61976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92" name="Диаграмма" r:id="rId6" imgW="6206266" imgH="4176122" progId="Excel.Chart.8">
                  <p:embed/>
                </p:oleObj>
              </mc:Choice>
              <mc:Fallback>
                <p:oleObj name="Диаграмма" r:id="rId6" imgW="6206266" imgH="4176122" progId="Excel.Char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3200" y="1346200"/>
                        <a:ext cx="61976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социального обслуживания</a:t>
            </a:r>
          </a:p>
        </p:txBody>
      </p:sp>
      <p:sp>
        <p:nvSpPr>
          <p:cNvPr id="48131" name="Прямоугольник 16"/>
          <p:cNvSpPr>
            <a:spLocks noChangeArrowheads="1"/>
          </p:cNvSpPr>
          <p:nvPr/>
        </p:nvSpPr>
        <p:spPr bwMode="auto">
          <a:xfrm>
            <a:off x="285750" y="785813"/>
            <a:ext cx="8569325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Рейтинг организаций здравоохранения по критерию:</a:t>
            </a: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«Доступность услуг для инвалидов»</a:t>
            </a:r>
          </a:p>
        </p:txBody>
      </p:sp>
      <p:grpSp>
        <p:nvGrpSpPr>
          <p:cNvPr id="48132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48134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48136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8137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8138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8139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48135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48133" name="Диаграмма 4"/>
          <p:cNvGraphicFramePr>
            <a:graphicFrameLocks/>
          </p:cNvGraphicFramePr>
          <p:nvPr/>
        </p:nvGraphicFramePr>
        <p:xfrm>
          <a:off x="1473200" y="1346200"/>
          <a:ext cx="61976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40" name="Диаграмма" r:id="rId6" imgW="6206266" imgH="4176122" progId="Excel.Chart.8">
                  <p:embed/>
                </p:oleObj>
              </mc:Choice>
              <mc:Fallback>
                <p:oleObj name="Диаграмма" r:id="rId6" imgW="6206266" imgH="4176122" progId="Excel.Char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3200" y="1346200"/>
                        <a:ext cx="61976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социального обслуживания</a:t>
            </a:r>
          </a:p>
        </p:txBody>
      </p:sp>
      <p:sp>
        <p:nvSpPr>
          <p:cNvPr id="50179" name="Прямоугольник 16"/>
          <p:cNvSpPr>
            <a:spLocks noChangeArrowheads="1"/>
          </p:cNvSpPr>
          <p:nvPr/>
        </p:nvSpPr>
        <p:spPr bwMode="auto">
          <a:xfrm>
            <a:off x="285750" y="785813"/>
            <a:ext cx="8569325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Рейтинг организаций здравоохранения по критерию:</a:t>
            </a: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«Доброжелательность, вежливость работников организации»</a:t>
            </a:r>
          </a:p>
        </p:txBody>
      </p:sp>
      <p:grpSp>
        <p:nvGrpSpPr>
          <p:cNvPr id="50180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50182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50184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0185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0186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0187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0183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50181" name="Диаграмма 4"/>
          <p:cNvGraphicFramePr>
            <a:graphicFrameLocks/>
          </p:cNvGraphicFramePr>
          <p:nvPr/>
        </p:nvGraphicFramePr>
        <p:xfrm>
          <a:off x="1473200" y="1346200"/>
          <a:ext cx="61976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88" name="Диаграмма" r:id="rId6" imgW="6206266" imgH="4176122" progId="Excel.Chart.8">
                  <p:embed/>
                </p:oleObj>
              </mc:Choice>
              <mc:Fallback>
                <p:oleObj name="Диаграмма" r:id="rId6" imgW="6206266" imgH="4176122" progId="Excel.Char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3200" y="1346200"/>
                        <a:ext cx="61976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социального обслуживания</a:t>
            </a:r>
          </a:p>
        </p:txBody>
      </p:sp>
      <p:sp>
        <p:nvSpPr>
          <p:cNvPr id="52227" name="Прямоугольник 16"/>
          <p:cNvSpPr>
            <a:spLocks noChangeArrowheads="1"/>
          </p:cNvSpPr>
          <p:nvPr/>
        </p:nvSpPr>
        <p:spPr bwMode="auto">
          <a:xfrm>
            <a:off x="285750" y="785813"/>
            <a:ext cx="8569325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Рейтинг организаций здравоохранения по критерию:</a:t>
            </a: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«Удовлетворенность условиями оказания услуг»</a:t>
            </a:r>
          </a:p>
        </p:txBody>
      </p:sp>
      <p:grpSp>
        <p:nvGrpSpPr>
          <p:cNvPr id="52228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52230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52232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2233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2234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2235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2231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52229" name="Диаграмма 4"/>
          <p:cNvGraphicFramePr>
            <a:graphicFrameLocks/>
          </p:cNvGraphicFramePr>
          <p:nvPr/>
        </p:nvGraphicFramePr>
        <p:xfrm>
          <a:off x="1473200" y="1346200"/>
          <a:ext cx="61976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6" name="Диаграмма" r:id="rId6" imgW="6206266" imgH="4176122" progId="Excel.Chart.8">
                  <p:embed/>
                </p:oleObj>
              </mc:Choice>
              <mc:Fallback>
                <p:oleObj name="Диаграмма" r:id="rId6" imgW="6206266" imgH="4176122" progId="Excel.Char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3200" y="1346200"/>
                        <a:ext cx="61976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социального обслуживания</a:t>
            </a:r>
          </a:p>
        </p:txBody>
      </p:sp>
      <p:sp>
        <p:nvSpPr>
          <p:cNvPr id="54275" name="Прямоугольник 16"/>
          <p:cNvSpPr>
            <a:spLocks noChangeArrowheads="1"/>
          </p:cNvSpPr>
          <p:nvPr/>
        </p:nvSpPr>
        <p:spPr bwMode="auto">
          <a:xfrm>
            <a:off x="285750" y="857250"/>
            <a:ext cx="8569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Общий рейтинг по средней оценке организаций здравоохранения:</a:t>
            </a:r>
          </a:p>
        </p:txBody>
      </p:sp>
      <p:grpSp>
        <p:nvGrpSpPr>
          <p:cNvPr id="54276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54278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54280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4281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4282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4283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4279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54277" name="Диаграмма 4"/>
          <p:cNvGraphicFramePr>
            <a:graphicFrameLocks/>
          </p:cNvGraphicFramePr>
          <p:nvPr/>
        </p:nvGraphicFramePr>
        <p:xfrm>
          <a:off x="1473200" y="1346200"/>
          <a:ext cx="61976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84" name="Диаграмма" r:id="rId6" imgW="6206266" imgH="4176122" progId="Excel.Chart.8">
                  <p:embed/>
                </p:oleObj>
              </mc:Choice>
              <mc:Fallback>
                <p:oleObj name="Диаграмма" r:id="rId6" imgW="6206266" imgH="4176122" progId="Excel.Char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3200" y="1346200"/>
                        <a:ext cx="61976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социального обслуживания</a:t>
            </a:r>
          </a:p>
        </p:txBody>
      </p:sp>
      <p:sp>
        <p:nvSpPr>
          <p:cNvPr id="15" name="Rectangle 1"/>
          <p:cNvSpPr>
            <a:spLocks noChangeArrowheads="1"/>
          </p:cNvSpPr>
          <p:nvPr/>
        </p:nvSpPr>
        <p:spPr bwMode="auto">
          <a:xfrm>
            <a:off x="357188" y="809625"/>
            <a:ext cx="8429625" cy="516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450850" algn="just">
              <a:lnSpc>
                <a:spcPct val="90000"/>
              </a:lnSpc>
              <a:defRPr/>
            </a:pPr>
            <a:r>
              <a:rPr lang="ru-RU" sz="1600" spc="-30" dirty="0">
                <a:latin typeface="Arial" charset="0"/>
                <a:cs typeface="Arial" charset="0"/>
              </a:rPr>
              <a:t>Лидером рейтинга среди организаций социального обслуживания стало </a:t>
            </a:r>
            <a:r>
              <a:rPr lang="ru-RU" b="1" spc="-30" dirty="0">
                <a:solidFill>
                  <a:srgbClr val="008000"/>
                </a:solidFill>
                <a:latin typeface="Arial" charset="0"/>
                <a:cs typeface="Arial" charset="0"/>
              </a:rPr>
              <a:t>ГБУ СО населения НАО «Комплексный центр социального обслуживания», </a:t>
            </a:r>
            <a:r>
              <a:rPr lang="ru-RU" sz="1600" spc="-30" dirty="0">
                <a:latin typeface="Arial" charset="0"/>
                <a:cs typeface="Arial" charset="0"/>
              </a:rPr>
              <a:t> получившее </a:t>
            </a:r>
            <a:r>
              <a:rPr lang="ru-RU" b="1" spc="-30" dirty="0">
                <a:solidFill>
                  <a:srgbClr val="008000"/>
                </a:solidFill>
                <a:latin typeface="Arial" charset="0"/>
                <a:cs typeface="Arial" charset="0"/>
              </a:rPr>
              <a:t>99,8 балла </a:t>
            </a:r>
            <a:r>
              <a:rPr lang="ru-RU" sz="1600" spc="-30" dirty="0">
                <a:latin typeface="Arial" charset="0"/>
                <a:cs typeface="Arial" charset="0"/>
              </a:rPr>
              <a:t>из 100,0 возможных. </a:t>
            </a:r>
          </a:p>
          <a:p>
            <a:pPr indent="450850" algn="just">
              <a:lnSpc>
                <a:spcPct val="90000"/>
              </a:lnSpc>
              <a:defRPr/>
            </a:pPr>
            <a:endParaRPr lang="ru-RU" sz="1600" spc="-30" dirty="0">
              <a:latin typeface="Arial" charset="0"/>
              <a:cs typeface="Arial" charset="0"/>
            </a:endParaRPr>
          </a:p>
          <a:p>
            <a:pPr indent="450850" algn="just">
              <a:lnSpc>
                <a:spcPct val="90000"/>
              </a:lnSpc>
              <a:defRPr/>
            </a:pPr>
            <a:r>
              <a:rPr lang="ru-RU" sz="1600" spc="-30" dirty="0">
                <a:latin typeface="Arial" charset="0"/>
                <a:cs typeface="Arial" charset="0"/>
              </a:rPr>
              <a:t>Замыкает рейтинг 2021 года организация социального обслуживания </a:t>
            </a:r>
            <a:r>
              <a:rPr lang="ru-RU" b="1" spc="-30" dirty="0">
                <a:solidFill>
                  <a:srgbClr val="C00000"/>
                </a:solidFill>
                <a:latin typeface="Arial" charset="0"/>
                <a:cs typeface="Arial" charset="0"/>
              </a:rPr>
              <a:t>РОО по предоставлению социальных услуг и оказанию помощи людям, находящимся в сложной жизненной ситуации «Добро без границ»</a:t>
            </a:r>
            <a:r>
              <a:rPr lang="ru-RU" sz="1600" spc="-30" dirty="0">
                <a:latin typeface="Arial" charset="0"/>
                <a:cs typeface="Arial" charset="0"/>
              </a:rPr>
              <a:t>,</a:t>
            </a:r>
            <a:r>
              <a:rPr lang="ru-RU" b="1" spc="-30" dirty="0">
                <a:solidFill>
                  <a:srgbClr val="C00000"/>
                </a:solidFill>
                <a:latin typeface="Arial" charset="0"/>
                <a:cs typeface="Arial" charset="0"/>
              </a:rPr>
              <a:t> </a:t>
            </a:r>
            <a:r>
              <a:rPr lang="ru-RU" sz="1600" spc="-30" dirty="0">
                <a:latin typeface="Arial" charset="0"/>
                <a:cs typeface="Arial" charset="0"/>
              </a:rPr>
              <a:t>получившее оценку </a:t>
            </a:r>
            <a:r>
              <a:rPr lang="ru-RU" b="1" spc="-30" dirty="0">
                <a:solidFill>
                  <a:srgbClr val="C00000"/>
                </a:solidFill>
                <a:latin typeface="Arial" charset="0"/>
                <a:cs typeface="Arial" charset="0"/>
              </a:rPr>
              <a:t>89,1 балла </a:t>
            </a:r>
            <a:r>
              <a:rPr lang="ru-RU" sz="1600" spc="-30" dirty="0">
                <a:latin typeface="Arial" charset="0"/>
                <a:cs typeface="Arial" charset="0"/>
              </a:rPr>
              <a:t>из 100 возможных.</a:t>
            </a:r>
          </a:p>
          <a:p>
            <a:pPr indent="450850" algn="just">
              <a:defRPr/>
            </a:pPr>
            <a:endParaRPr lang="ru-RU" sz="1000" spc="-30" dirty="0">
              <a:latin typeface="Arial" charset="0"/>
              <a:cs typeface="Arial" charset="0"/>
            </a:endParaRPr>
          </a:p>
          <a:p>
            <a:pPr indent="450850" algn="just">
              <a:defRPr/>
            </a:pPr>
            <a:r>
              <a:rPr lang="ru-RU" sz="1600" b="1" dirty="0">
                <a:solidFill>
                  <a:srgbClr val="000099"/>
                </a:solidFill>
                <a:latin typeface="Arial" charset="0"/>
                <a:cs typeface="Arial" charset="0"/>
              </a:rPr>
              <a:t>Рекомендации:</a:t>
            </a:r>
          </a:p>
          <a:p>
            <a:pPr indent="450850" algn="just">
              <a:defRPr/>
            </a:pPr>
            <a:r>
              <a:rPr lang="ru-RU" sz="1600" spc="-30" dirty="0">
                <a:latin typeface="Arial" charset="0"/>
                <a:cs typeface="Arial" charset="0"/>
              </a:rPr>
              <a:t>Устранить несоответствие информации о деятельности организаций, размещенной на общедоступных информационных ресурсах, требованиям к ее перечню и содержанию в НПА.</a:t>
            </a:r>
          </a:p>
          <a:p>
            <a:pPr indent="450850" algn="just">
              <a:defRPr/>
            </a:pPr>
            <a:r>
              <a:rPr lang="ru-RU" sz="1600" spc="-30" dirty="0">
                <a:latin typeface="Arial" charset="0"/>
                <a:cs typeface="Arial" charset="0"/>
              </a:rPr>
              <a:t>Повысить уровень доброжелательности, вежливости работников организаций в отношении получателей услуг .</a:t>
            </a:r>
          </a:p>
          <a:p>
            <a:pPr indent="450850" algn="just">
              <a:defRPr/>
            </a:pPr>
            <a:r>
              <a:rPr lang="ru-RU" sz="1600" spc="-30" dirty="0">
                <a:latin typeface="Arial" charset="0"/>
                <a:cs typeface="Arial" charset="0"/>
              </a:rPr>
              <a:t>Повысить уровень доступности услуг для инвалидов и возможностей  получать их наравне с другими.</a:t>
            </a:r>
          </a:p>
          <a:p>
            <a:pPr indent="450850" algn="just">
              <a:defRPr/>
            </a:pPr>
            <a:r>
              <a:rPr lang="ru-RU" sz="1600" spc="-30" dirty="0">
                <a:latin typeface="Arial" charset="0"/>
                <a:cs typeface="Arial" charset="0"/>
              </a:rPr>
              <a:t>Повысить уровень комфортности условий предоставления услуг в организациях.</a:t>
            </a:r>
          </a:p>
          <a:p>
            <a:pPr indent="450850" algn="just">
              <a:defRPr/>
            </a:pPr>
            <a:r>
              <a:rPr lang="ru-RU" sz="1600" spc="-30" dirty="0">
                <a:latin typeface="Arial" charset="0"/>
                <a:cs typeface="Arial" charset="0"/>
              </a:rPr>
              <a:t>Содействовать повышению уровня общей удовлетворенности условиями оказания услуг в организациях, в частности организационными условиями предоставления услуг (в т.ч. время ожидания, график работы, навигация в организации и пр.).</a:t>
            </a:r>
          </a:p>
        </p:txBody>
      </p:sp>
      <p:sp>
        <p:nvSpPr>
          <p:cNvPr id="56324" name="Прямоугольник 16"/>
          <p:cNvSpPr>
            <a:spLocks noChangeArrowheads="1"/>
          </p:cNvSpPr>
          <p:nvPr/>
        </p:nvSpPr>
        <p:spPr bwMode="auto">
          <a:xfrm>
            <a:off x="357188" y="785813"/>
            <a:ext cx="84264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Выводы:</a:t>
            </a:r>
          </a:p>
        </p:txBody>
      </p:sp>
      <p:grpSp>
        <p:nvGrpSpPr>
          <p:cNvPr id="56325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56326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56328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6329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6330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6331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6327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Прямоугольник 16"/>
          <p:cNvSpPr>
            <a:spLocks noChangeArrowheads="1"/>
          </p:cNvSpPr>
          <p:nvPr/>
        </p:nvSpPr>
        <p:spPr bwMode="auto">
          <a:xfrm>
            <a:off x="285750" y="1000125"/>
            <a:ext cx="8569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Обследованные организации здравоохранения: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здравоохранения</a:t>
            </a:r>
          </a:p>
        </p:txBody>
      </p:sp>
      <p:grpSp>
        <p:nvGrpSpPr>
          <p:cNvPr id="58372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58430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58432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8433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8434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8435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8431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85750" y="1449388"/>
          <a:ext cx="8462963" cy="4475162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966632">
                  <a:extLst>
                    <a:ext uri="{9D8B030D-6E8A-4147-A177-3AD203B41FA5}"/>
                  </a:extLst>
                </a:gridCol>
                <a:gridCol w="3393077">
                  <a:extLst>
                    <a:ext uri="{9D8B030D-6E8A-4147-A177-3AD203B41FA5}"/>
                  </a:extLst>
                </a:gridCol>
                <a:gridCol w="1933264">
                  <a:extLst>
                    <a:ext uri="{9D8B030D-6E8A-4147-A177-3AD203B41FA5}"/>
                  </a:extLst>
                </a:gridCol>
                <a:gridCol w="2169990">
                  <a:extLst>
                    <a:ext uri="{9D8B030D-6E8A-4147-A177-3AD203B41FA5}"/>
                  </a:extLst>
                </a:gridCol>
              </a:tblGrid>
              <a:tr h="10516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</a:rPr>
                        <a:t>№ п/п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</a:rPr>
                        <a:t>Наименование организации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Общее количество анкет (план)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Общее количество анкет (фактическое)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extLst>
                  <a:ext uri="{0D108BD9-81ED-4DB2-BD59-A6C34878D82A}"/>
                </a:extLst>
              </a:tr>
              <a:tr h="43437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</a:rPr>
                        <a:t>ГБУЗ НАО «Ненецкая окружная стоматологическая поликлиника»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150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160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extLst>
                  <a:ext uri="{0D108BD9-81ED-4DB2-BD59-A6C34878D82A}"/>
                </a:extLst>
              </a:tr>
              <a:tr h="70109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2.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ГБУЗ НАО «Центральная районная поликлиника Заполярного района Ненецкого автономного округа»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300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320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extLst>
                  <a:ext uri="{0D108BD9-81ED-4DB2-BD59-A6C34878D82A}"/>
                </a:extLst>
              </a:tr>
              <a:tr h="43437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3.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ГБУЗ НАО «Ненецкая окружная больница имени Р.И. Батмановой»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600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664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extLst>
                  <a:ext uri="{0D108BD9-81ED-4DB2-BD59-A6C34878D82A}"/>
                </a:extLst>
              </a:tr>
              <a:tr h="35054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4.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ООО «Заполярный медицинский центр»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50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75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extLst>
                  <a:ext uri="{0D108BD9-81ED-4DB2-BD59-A6C34878D82A}"/>
                </a:extLst>
              </a:tr>
              <a:tr h="31434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5.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ООО «Федоров»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50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64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extLst>
                  <a:ext uri="{0D108BD9-81ED-4DB2-BD59-A6C34878D82A}"/>
                </a:extLst>
              </a:tr>
              <a:tr h="52581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6.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ГБУЗ НАО «Окружной противотуберкулезный диспансер»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200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205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extLst>
                  <a:ext uri="{0D108BD9-81ED-4DB2-BD59-A6C34878D82A}"/>
                </a:extLst>
              </a:tr>
              <a:tr h="22099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7.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ИП Матвеева И.Н.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50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55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extLst>
                  <a:ext uri="{0D108BD9-81ED-4DB2-BD59-A6C34878D82A}"/>
                </a:extLst>
              </a:tr>
              <a:tr h="22099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8.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ООО «Ультрамедплюс»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50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59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extLst>
                  <a:ext uri="{0D108BD9-81ED-4DB2-BD59-A6C34878D82A}"/>
                </a:extLst>
              </a:tr>
              <a:tr h="22099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Итого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1450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1602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1" marB="0" anchor="ctr"/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здравоохранения</a:t>
            </a:r>
          </a:p>
        </p:txBody>
      </p:sp>
      <p:sp>
        <p:nvSpPr>
          <p:cNvPr id="60419" name="Прямоугольник 16"/>
          <p:cNvSpPr>
            <a:spLocks noChangeArrowheads="1"/>
          </p:cNvSpPr>
          <p:nvPr/>
        </p:nvSpPr>
        <p:spPr bwMode="auto">
          <a:xfrm>
            <a:off x="285750" y="785813"/>
            <a:ext cx="8569325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Рейтинг организаций здравоохранения по критерию:</a:t>
            </a: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«Открытость и доступность информации об организации»</a:t>
            </a:r>
          </a:p>
        </p:txBody>
      </p:sp>
      <p:grpSp>
        <p:nvGrpSpPr>
          <p:cNvPr id="60420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60422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60424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0425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0426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0427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0423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60421" name="Диаграмма 4"/>
          <p:cNvGraphicFramePr>
            <a:graphicFrameLocks/>
          </p:cNvGraphicFramePr>
          <p:nvPr/>
        </p:nvGraphicFramePr>
        <p:xfrm>
          <a:off x="1281113" y="1270000"/>
          <a:ext cx="6750050" cy="444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8" name="Диаграмма" r:id="rId6" imgW="6754953" imgH="4444369" progId="Excel.Chart.8">
                  <p:embed/>
                </p:oleObj>
              </mc:Choice>
              <mc:Fallback>
                <p:oleObj name="Диаграмма" r:id="rId6" imgW="6754953" imgH="4444369" progId="Excel.Char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1113" y="1270000"/>
                        <a:ext cx="6750050" cy="444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здравоохранения</a:t>
            </a:r>
          </a:p>
        </p:txBody>
      </p:sp>
      <p:sp>
        <p:nvSpPr>
          <p:cNvPr id="62467" name="Прямоугольник 16"/>
          <p:cNvSpPr>
            <a:spLocks noChangeArrowheads="1"/>
          </p:cNvSpPr>
          <p:nvPr/>
        </p:nvSpPr>
        <p:spPr bwMode="auto">
          <a:xfrm>
            <a:off x="285750" y="785813"/>
            <a:ext cx="8569325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Рейтинг организаций здравоохранения по критерию:</a:t>
            </a: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«Комфортность условий предоставления услуг»</a:t>
            </a:r>
          </a:p>
        </p:txBody>
      </p:sp>
      <p:grpSp>
        <p:nvGrpSpPr>
          <p:cNvPr id="62468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62470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62472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2473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2474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2475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2471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62469" name="Диаграмма 4"/>
          <p:cNvGraphicFramePr>
            <a:graphicFrameLocks/>
          </p:cNvGraphicFramePr>
          <p:nvPr/>
        </p:nvGraphicFramePr>
        <p:xfrm>
          <a:off x="1473200" y="1346200"/>
          <a:ext cx="61976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6" name="Диаграмма" r:id="rId6" imgW="6206266" imgH="4176122" progId="Excel.Chart.8">
                  <p:embed/>
                </p:oleObj>
              </mc:Choice>
              <mc:Fallback>
                <p:oleObj name="Диаграмма" r:id="rId6" imgW="6206266" imgH="4176122" progId="Excel.Char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3200" y="1346200"/>
                        <a:ext cx="61976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здравоохранения</a:t>
            </a:r>
          </a:p>
        </p:txBody>
      </p:sp>
      <p:sp>
        <p:nvSpPr>
          <p:cNvPr id="64515" name="Прямоугольник 16"/>
          <p:cNvSpPr>
            <a:spLocks noChangeArrowheads="1"/>
          </p:cNvSpPr>
          <p:nvPr/>
        </p:nvSpPr>
        <p:spPr bwMode="auto">
          <a:xfrm>
            <a:off x="285750" y="785813"/>
            <a:ext cx="8569325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Рейтинг организаций здравоохранения по критерию:</a:t>
            </a: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«Доступность услуг для инвалидов»</a:t>
            </a:r>
          </a:p>
        </p:txBody>
      </p:sp>
      <p:grpSp>
        <p:nvGrpSpPr>
          <p:cNvPr id="64516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64518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64520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4521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4522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4523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4519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64517" name="Диаграмма 4"/>
          <p:cNvGraphicFramePr>
            <a:graphicFrameLocks/>
          </p:cNvGraphicFramePr>
          <p:nvPr/>
        </p:nvGraphicFramePr>
        <p:xfrm>
          <a:off x="1473200" y="1346200"/>
          <a:ext cx="61976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24" name="Диаграмма" r:id="rId6" imgW="6206266" imgH="4176122" progId="Excel.Chart.8">
                  <p:embed/>
                </p:oleObj>
              </mc:Choice>
              <mc:Fallback>
                <p:oleObj name="Диаграмма" r:id="rId6" imgW="6206266" imgH="4176122" progId="Excel.Char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3200" y="1346200"/>
                        <a:ext cx="61976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здравоохранения</a:t>
            </a:r>
          </a:p>
        </p:txBody>
      </p:sp>
      <p:sp>
        <p:nvSpPr>
          <p:cNvPr id="66563" name="Прямоугольник 16"/>
          <p:cNvSpPr>
            <a:spLocks noChangeArrowheads="1"/>
          </p:cNvSpPr>
          <p:nvPr/>
        </p:nvSpPr>
        <p:spPr bwMode="auto">
          <a:xfrm>
            <a:off x="285750" y="785813"/>
            <a:ext cx="8569325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Рейтинг организаций здравоохранения по критерию:</a:t>
            </a: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«Доброжелательность, вежливость работников организации»</a:t>
            </a:r>
          </a:p>
        </p:txBody>
      </p:sp>
      <p:grpSp>
        <p:nvGrpSpPr>
          <p:cNvPr id="66564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66566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66568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6569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6570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6571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6567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66565" name="Диаграмма 4"/>
          <p:cNvGraphicFramePr>
            <a:graphicFrameLocks/>
          </p:cNvGraphicFramePr>
          <p:nvPr/>
        </p:nvGraphicFramePr>
        <p:xfrm>
          <a:off x="1473200" y="1346200"/>
          <a:ext cx="61976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72" name="Диаграмма" r:id="rId6" imgW="6206266" imgH="4176122" progId="Excel.Chart.8">
                  <p:embed/>
                </p:oleObj>
              </mc:Choice>
              <mc:Fallback>
                <p:oleObj name="Диаграмма" r:id="rId6" imgW="6206266" imgH="4176122" progId="Excel.Char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3200" y="1346200"/>
                        <a:ext cx="61976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здравоохранения</a:t>
            </a:r>
          </a:p>
        </p:txBody>
      </p:sp>
      <p:sp>
        <p:nvSpPr>
          <p:cNvPr id="68611" name="Прямоугольник 16"/>
          <p:cNvSpPr>
            <a:spLocks noChangeArrowheads="1"/>
          </p:cNvSpPr>
          <p:nvPr/>
        </p:nvSpPr>
        <p:spPr bwMode="auto">
          <a:xfrm>
            <a:off x="285750" y="785813"/>
            <a:ext cx="8569325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Рейтинг организаций здравоохранения по критерию:</a:t>
            </a: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«Удовлетворенность условиями оказания услуг»</a:t>
            </a:r>
          </a:p>
        </p:txBody>
      </p:sp>
      <p:grpSp>
        <p:nvGrpSpPr>
          <p:cNvPr id="68612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68614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68616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8617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8618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8619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615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68613" name="Диаграмма 8"/>
          <p:cNvGraphicFramePr>
            <a:graphicFrameLocks/>
          </p:cNvGraphicFramePr>
          <p:nvPr/>
        </p:nvGraphicFramePr>
        <p:xfrm>
          <a:off x="1473200" y="1346200"/>
          <a:ext cx="61976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20" name="Диаграмма" r:id="rId6" imgW="6206266" imgH="4176122" progId="Excel.Chart.8">
                  <p:embed/>
                </p:oleObj>
              </mc:Choice>
              <mc:Fallback>
                <p:oleObj name="Диаграмма" r:id="rId6" imgW="6206266" imgH="4176122" progId="Excel.Chart.8">
                  <p:embed/>
                  <p:pic>
                    <p:nvPicPr>
                      <p:cNvPr id="0" name="Диаграмма 8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3200" y="1346200"/>
                        <a:ext cx="61976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здравоохранения</a:t>
            </a:r>
          </a:p>
        </p:txBody>
      </p:sp>
      <p:sp>
        <p:nvSpPr>
          <p:cNvPr id="70659" name="Прямоугольник 16"/>
          <p:cNvSpPr>
            <a:spLocks noChangeArrowheads="1"/>
          </p:cNvSpPr>
          <p:nvPr/>
        </p:nvSpPr>
        <p:spPr bwMode="auto">
          <a:xfrm>
            <a:off x="285750" y="857250"/>
            <a:ext cx="8569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Общий рейтинг по средней оценке организаций здравоохранения:</a:t>
            </a:r>
          </a:p>
        </p:txBody>
      </p:sp>
      <p:grpSp>
        <p:nvGrpSpPr>
          <p:cNvPr id="70660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70662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70664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0665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0666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0667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0663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aphicFrame>
        <p:nvGraphicFramePr>
          <p:cNvPr id="70661" name="Диаграмма 4"/>
          <p:cNvGraphicFramePr>
            <a:graphicFrameLocks/>
          </p:cNvGraphicFramePr>
          <p:nvPr/>
        </p:nvGraphicFramePr>
        <p:xfrm>
          <a:off x="1473200" y="1346200"/>
          <a:ext cx="61976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68" name="Диаграмма" r:id="rId6" imgW="6206266" imgH="4176122" progId="Excel.Chart.8">
                  <p:embed/>
                </p:oleObj>
              </mc:Choice>
              <mc:Fallback>
                <p:oleObj name="Диаграмма" r:id="rId6" imgW="6206266" imgH="4176122" progId="Excel.Char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3200" y="1346200"/>
                        <a:ext cx="61976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142875"/>
            <a:ext cx="9144000" cy="646113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0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 Независимая оценка качества условий оказания услуг организациями здравоохранения</a:t>
            </a:r>
          </a:p>
        </p:txBody>
      </p:sp>
      <p:sp>
        <p:nvSpPr>
          <p:cNvPr id="15" name="Rectangle 1"/>
          <p:cNvSpPr>
            <a:spLocks noChangeArrowheads="1"/>
          </p:cNvSpPr>
          <p:nvPr/>
        </p:nvSpPr>
        <p:spPr bwMode="auto">
          <a:xfrm>
            <a:off x="357188" y="1000125"/>
            <a:ext cx="8429625" cy="478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450850" algn="just">
              <a:lnSpc>
                <a:spcPct val="90000"/>
              </a:lnSpc>
              <a:defRPr/>
            </a:pPr>
            <a:r>
              <a:rPr lang="ru-RU" sz="1600" spc="-30" dirty="0">
                <a:latin typeface="Arial" charset="0"/>
                <a:cs typeface="Arial" charset="0"/>
              </a:rPr>
              <a:t>Лидером рейтинга среди организаций здравоохранения стало </a:t>
            </a:r>
            <a:r>
              <a:rPr lang="ru-RU" b="1" spc="-30" dirty="0">
                <a:solidFill>
                  <a:srgbClr val="008000"/>
                </a:solidFill>
                <a:latin typeface="Arial" charset="0"/>
                <a:cs typeface="Arial" charset="0"/>
              </a:rPr>
              <a:t>ГБУЗ НАО «Окружной противотуберкулезный диспансер», </a:t>
            </a:r>
            <a:r>
              <a:rPr lang="ru-RU" sz="1600" spc="-30" dirty="0">
                <a:latin typeface="Arial" charset="0"/>
                <a:cs typeface="Arial" charset="0"/>
              </a:rPr>
              <a:t> получившее </a:t>
            </a:r>
            <a:r>
              <a:rPr lang="ru-RU" b="1" spc="-30" dirty="0">
                <a:solidFill>
                  <a:srgbClr val="008000"/>
                </a:solidFill>
                <a:latin typeface="Arial" charset="0"/>
                <a:cs typeface="Arial" charset="0"/>
              </a:rPr>
              <a:t>97,1 балла </a:t>
            </a:r>
            <a:r>
              <a:rPr lang="ru-RU" sz="1600" spc="-30" dirty="0">
                <a:latin typeface="Arial" charset="0"/>
                <a:cs typeface="Arial" charset="0"/>
              </a:rPr>
              <a:t>из 100,0 возможных. </a:t>
            </a:r>
          </a:p>
          <a:p>
            <a:pPr indent="450850" algn="just">
              <a:lnSpc>
                <a:spcPct val="90000"/>
              </a:lnSpc>
              <a:defRPr/>
            </a:pPr>
            <a:endParaRPr lang="ru-RU" sz="1600" spc="-30" dirty="0">
              <a:latin typeface="Arial" charset="0"/>
              <a:cs typeface="Arial" charset="0"/>
            </a:endParaRPr>
          </a:p>
          <a:p>
            <a:pPr indent="450850" algn="just">
              <a:lnSpc>
                <a:spcPct val="90000"/>
              </a:lnSpc>
              <a:defRPr/>
            </a:pPr>
            <a:r>
              <a:rPr lang="ru-RU" sz="1600" spc="-30" dirty="0">
                <a:latin typeface="Arial" charset="0"/>
                <a:cs typeface="Arial" charset="0"/>
              </a:rPr>
              <a:t>Замыкают рейтинг 2021 года организация здравоохранения </a:t>
            </a:r>
            <a:r>
              <a:rPr lang="ru-RU" b="1" spc="-30" dirty="0">
                <a:solidFill>
                  <a:srgbClr val="C00000"/>
                </a:solidFill>
                <a:latin typeface="Arial" charset="0"/>
                <a:cs typeface="Arial" charset="0"/>
              </a:rPr>
              <a:t>ООО «Федоров»</a:t>
            </a:r>
            <a:r>
              <a:rPr lang="ru-RU" sz="1600" spc="-30" dirty="0">
                <a:latin typeface="Arial" charset="0"/>
                <a:cs typeface="Arial" charset="0"/>
              </a:rPr>
              <a:t>,</a:t>
            </a:r>
            <a:r>
              <a:rPr lang="ru-RU" b="1" spc="-30" dirty="0">
                <a:solidFill>
                  <a:srgbClr val="C00000"/>
                </a:solidFill>
                <a:latin typeface="Arial" charset="0"/>
                <a:cs typeface="Arial" charset="0"/>
              </a:rPr>
              <a:t> </a:t>
            </a:r>
            <a:r>
              <a:rPr lang="ru-RU" sz="1600" spc="-30" dirty="0">
                <a:latin typeface="Arial" charset="0"/>
                <a:cs typeface="Arial" charset="0"/>
              </a:rPr>
              <a:t>получившее оценку </a:t>
            </a:r>
            <a:r>
              <a:rPr lang="ru-RU" b="1" spc="-30" dirty="0">
                <a:solidFill>
                  <a:srgbClr val="C00000"/>
                </a:solidFill>
                <a:latin typeface="Arial" charset="0"/>
                <a:cs typeface="Arial" charset="0"/>
              </a:rPr>
              <a:t>80,8 балла </a:t>
            </a:r>
            <a:r>
              <a:rPr lang="ru-RU" sz="1600" spc="-30" dirty="0">
                <a:latin typeface="Arial" charset="0"/>
                <a:cs typeface="Arial" charset="0"/>
              </a:rPr>
              <a:t>из 100 возможных.</a:t>
            </a:r>
          </a:p>
          <a:p>
            <a:pPr indent="450850" algn="just">
              <a:defRPr/>
            </a:pPr>
            <a:endParaRPr lang="ru-RU" sz="1000" spc="-30" dirty="0">
              <a:latin typeface="Arial" charset="0"/>
              <a:cs typeface="Arial" charset="0"/>
            </a:endParaRPr>
          </a:p>
          <a:p>
            <a:pPr indent="450850" algn="just">
              <a:defRPr/>
            </a:pPr>
            <a:r>
              <a:rPr lang="ru-RU" sz="1600" b="1" dirty="0">
                <a:solidFill>
                  <a:srgbClr val="000099"/>
                </a:solidFill>
                <a:latin typeface="Arial" charset="0"/>
                <a:cs typeface="Arial" charset="0"/>
              </a:rPr>
              <a:t>Рекомендации:</a:t>
            </a:r>
          </a:p>
          <a:p>
            <a:pPr indent="450850" algn="just">
              <a:defRPr/>
            </a:pPr>
            <a:r>
              <a:rPr lang="ru-RU" sz="1600" spc="-30" dirty="0">
                <a:latin typeface="Arial" charset="0"/>
                <a:cs typeface="Arial" charset="0"/>
              </a:rPr>
              <a:t>Устранить несоответствие информации о деятельности организаций, размещенной на общедоступных информационных ресурсах, требованиям к ее перечню и содержанию в НПА.</a:t>
            </a:r>
          </a:p>
          <a:p>
            <a:pPr indent="450850" algn="just">
              <a:defRPr/>
            </a:pPr>
            <a:r>
              <a:rPr lang="ru-RU" sz="1600" spc="-30" dirty="0">
                <a:latin typeface="Arial" charset="0"/>
                <a:cs typeface="Arial" charset="0"/>
              </a:rPr>
              <a:t>Повысить уровень доброжелательности, вежливости работников организаций в отношении получателей услуг .</a:t>
            </a:r>
          </a:p>
          <a:p>
            <a:pPr indent="450850" algn="just">
              <a:defRPr/>
            </a:pPr>
            <a:r>
              <a:rPr lang="ru-RU" sz="1600" spc="-30" dirty="0">
                <a:latin typeface="Arial" charset="0"/>
                <a:cs typeface="Arial" charset="0"/>
              </a:rPr>
              <a:t>Повысить уровень доступности услуг для инвалидов и возможностей  получать их наравне с другими.</a:t>
            </a:r>
          </a:p>
          <a:p>
            <a:pPr indent="450850" algn="just">
              <a:defRPr/>
            </a:pPr>
            <a:r>
              <a:rPr lang="ru-RU" sz="1600" spc="-30" dirty="0">
                <a:latin typeface="Arial" charset="0"/>
                <a:cs typeface="Arial" charset="0"/>
              </a:rPr>
              <a:t>Повысить уровень комфортности условий предоставления услуг в организациях.</a:t>
            </a:r>
          </a:p>
          <a:p>
            <a:pPr indent="450850" algn="just">
              <a:defRPr/>
            </a:pPr>
            <a:r>
              <a:rPr lang="ru-RU" sz="1600" spc="-30" dirty="0">
                <a:latin typeface="Arial" charset="0"/>
                <a:cs typeface="Arial" charset="0"/>
              </a:rPr>
              <a:t>Содействовать повышению уровня общей удовлетворенности условиями оказания услуг в организациях, в частности организационными условиями предоставления услуг (в т.ч. время ожидания, график работы, навигация в организации и пр.).</a:t>
            </a:r>
          </a:p>
        </p:txBody>
      </p:sp>
      <p:sp>
        <p:nvSpPr>
          <p:cNvPr id="72708" name="Прямоугольник 16"/>
          <p:cNvSpPr>
            <a:spLocks noChangeArrowheads="1"/>
          </p:cNvSpPr>
          <p:nvPr/>
        </p:nvSpPr>
        <p:spPr bwMode="auto">
          <a:xfrm>
            <a:off x="357188" y="785813"/>
            <a:ext cx="84264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99"/>
                </a:solidFill>
              </a:rPr>
              <a:t>Выводы:</a:t>
            </a:r>
          </a:p>
        </p:txBody>
      </p:sp>
      <p:grpSp>
        <p:nvGrpSpPr>
          <p:cNvPr id="72709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72710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72712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2713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2714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2715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2711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/>
          <p:cNvSpPr/>
          <p:nvPr/>
        </p:nvSpPr>
        <p:spPr>
          <a:xfrm>
            <a:off x="2268538" y="1484313"/>
            <a:ext cx="5472112" cy="2400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5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Благодарим </a:t>
            </a:r>
          </a:p>
          <a:p>
            <a:pPr algn="ctr" eaLnBrk="1" hangingPunct="1">
              <a:defRPr/>
            </a:pPr>
            <a:r>
              <a:rPr lang="ru-RU" sz="5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за проявленное внимание!</a:t>
            </a:r>
            <a:endParaRPr lang="ru-RU" sz="5000" dirty="0">
              <a:latin typeface="Arial" charset="0"/>
              <a:cs typeface="Arial" charset="0"/>
            </a:endParaRPr>
          </a:p>
        </p:txBody>
      </p:sp>
      <p:grpSp>
        <p:nvGrpSpPr>
          <p:cNvPr id="74755" name="Group 10"/>
          <p:cNvGrpSpPr>
            <a:grpSpLocks/>
          </p:cNvGrpSpPr>
          <p:nvPr/>
        </p:nvGrpSpPr>
        <p:grpSpPr bwMode="auto">
          <a:xfrm>
            <a:off x="0" y="5967413"/>
            <a:ext cx="9144000" cy="890587"/>
            <a:chOff x="0" y="3759"/>
            <a:chExt cx="5760" cy="561"/>
          </a:xfrm>
        </p:grpSpPr>
        <p:grpSp>
          <p:nvGrpSpPr>
            <p:cNvPr id="74761" name="Group 4"/>
            <p:cNvGrpSpPr>
              <a:grpSpLocks/>
            </p:cNvGrpSpPr>
            <p:nvPr/>
          </p:nvGrpSpPr>
          <p:grpSpPr bwMode="auto">
            <a:xfrm>
              <a:off x="0" y="3759"/>
              <a:ext cx="5760" cy="561"/>
              <a:chOff x="0" y="3759"/>
              <a:chExt cx="5760" cy="561"/>
            </a:xfrm>
          </p:grpSpPr>
          <p:pic>
            <p:nvPicPr>
              <p:cNvPr id="74763" name="Picture 5" descr="Обрезанный флаг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4764" name="Picture 6" descr="Обрезанный флаг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42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4765" name="Picture 7" descr="Обрезанный флаг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6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4766" name="Picture 8" descr="Обрезанный флаг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759"/>
                <a:ext cx="2018" cy="5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4762" name="Text Box 9"/>
            <p:cNvSpPr txBox="1">
              <a:spLocks noChangeArrowheads="1"/>
            </p:cNvSpPr>
            <p:nvPr/>
          </p:nvSpPr>
          <p:spPr bwMode="auto">
            <a:xfrm>
              <a:off x="204" y="3884"/>
              <a:ext cx="53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Центр гуманитарных, социально-экономических и политических исследований - 1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solidFill>
                    <a:schemeClr val="bg1"/>
                  </a:solidFill>
                </a:rPr>
                <a:t>Россия, Омская область, г. Омск, ул. Чапаева, дом 71, офис 303 тел. 8 (3812) 25-04-72http://www.gepicentr.ru/</a:t>
              </a:r>
            </a:p>
          </p:txBody>
        </p:sp>
      </p:grpSp>
      <p:grpSp>
        <p:nvGrpSpPr>
          <p:cNvPr id="74756" name="Группа 6"/>
          <p:cNvGrpSpPr>
            <a:grpSpLocks/>
          </p:cNvGrpSpPr>
          <p:nvPr/>
        </p:nvGrpSpPr>
        <p:grpSpPr bwMode="auto">
          <a:xfrm>
            <a:off x="179388" y="188913"/>
            <a:ext cx="2016125" cy="5746750"/>
            <a:chOff x="179511" y="188641"/>
            <a:chExt cx="1819149" cy="5464946"/>
          </a:xfrm>
        </p:grpSpPr>
        <p:pic>
          <p:nvPicPr>
            <p:cNvPr id="74757" name="Рисунок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5" t="4839" r="3111" b="3236"/>
            <a:stretch>
              <a:fillRect/>
            </a:stretch>
          </p:blipFill>
          <p:spPr bwMode="auto">
            <a:xfrm>
              <a:off x="179512" y="188641"/>
              <a:ext cx="1819148" cy="1152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4758" name="Рисунок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5" t="6232" r="3111" b="6734"/>
            <a:stretch>
              <a:fillRect/>
            </a:stretch>
          </p:blipFill>
          <p:spPr bwMode="auto">
            <a:xfrm>
              <a:off x="179511" y="1494906"/>
              <a:ext cx="1819149" cy="13340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4759" name="Рисунок 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01" t="6030" r="3905" b="9641"/>
            <a:stretch>
              <a:fillRect/>
            </a:stretch>
          </p:blipFill>
          <p:spPr bwMode="auto">
            <a:xfrm>
              <a:off x="179511" y="3027386"/>
              <a:ext cx="1819149" cy="1152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4760" name="Рисунок 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67" t="4179" r="2078" b="8350"/>
            <a:stretch>
              <a:fillRect/>
            </a:stretch>
          </p:blipFill>
          <p:spPr bwMode="auto">
            <a:xfrm>
              <a:off x="193101" y="4369634"/>
              <a:ext cx="1805559" cy="12839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2632</TotalTime>
  <Words>4021</Words>
  <Application>Microsoft Office PowerPoint</Application>
  <PresentationFormat>Экран (4:3)</PresentationFormat>
  <Paragraphs>501</Paragraphs>
  <Slides>39</Slides>
  <Notes>32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4" baseType="lpstr">
      <vt:lpstr>Arial</vt:lpstr>
      <vt:lpstr>Calibri</vt:lpstr>
      <vt:lpstr>Times New Roman</vt:lpstr>
      <vt:lpstr>Оформление по умолчанию</vt:lpstr>
      <vt:lpstr>Диаграмма Microsoft Excel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Организация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Коткина Ирина Валентиновна</cp:lastModifiedBy>
  <cp:revision>258</cp:revision>
  <dcterms:created xsi:type="dcterms:W3CDTF">2014-10-01T12:00:33Z</dcterms:created>
  <dcterms:modified xsi:type="dcterms:W3CDTF">2021-12-21T10:52:27Z</dcterms:modified>
</cp:coreProperties>
</file>