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62" r:id="rId2"/>
    <p:sldId id="274" r:id="rId3"/>
    <p:sldId id="273" r:id="rId4"/>
    <p:sldId id="275" r:id="rId5"/>
    <p:sldId id="26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2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A20000"/>
    <a:srgbClr val="23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B465F-7A27-4FFE-B58F-7A8F78657DB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CEB37-8CF8-4945-83C6-A270E8B08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3F8B70-E187-43CC-B2CC-611CA0A13B6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2E1053C-D2ED-4986-AB2A-831AD962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755576" y="1916832"/>
            <a:ext cx="7880980" cy="1623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Из опыта внедрения рабочей программы воспитания </a:t>
            </a:r>
          </a:p>
          <a:p>
            <a:pPr algn="ctr" fontAlgn="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 ГБОу нао «СШ п. Красное»</a:t>
            </a:r>
          </a:p>
          <a:p>
            <a:pPr algn="ctr" fontAlgn="t"/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2993505" y="5229200"/>
            <a:ext cx="5665539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Совещание руководителей образовательных организаций Ненецкого автономного округа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090606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7697" r="8569" b="14468"/>
          <a:stretch/>
        </p:blipFill>
        <p:spPr>
          <a:xfrm>
            <a:off x="7020272" y="205852"/>
            <a:ext cx="1909238" cy="1568302"/>
          </a:xfrm>
          <a:prstGeom prst="rect">
            <a:avLst/>
          </a:prstGeom>
        </p:spPr>
      </p:pic>
      <p:pic>
        <p:nvPicPr>
          <p:cNvPr id="7" name="Рисунок 6" descr="C:\Users\Валентина\Desktop\соня\фото видео\соня\znachock_1n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1201657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5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44824"/>
            <a:ext cx="3096344" cy="1584176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589A"/>
                </a:solidFill>
                <a:latin typeface="Georgia" pitchFamily="18" charset="0"/>
              </a:rPr>
              <a:t>Модуль «экскурсии, экспедиции, походы»</a:t>
            </a:r>
            <a:endParaRPr lang="ru-RU" sz="2000" b="1" dirty="0">
              <a:solidFill>
                <a:srgbClr val="00589A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зам.директора по ВР\Downloads\MyColl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5832648" cy="5978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348880"/>
            <a:ext cx="3096344" cy="1584176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589A"/>
                </a:solidFill>
                <a:latin typeface="Georgia" pitchFamily="18" charset="0"/>
              </a:rPr>
              <a:t>Модуль «организация предметно-эстетической среды»</a:t>
            </a:r>
            <a:endParaRPr lang="ru-RU" sz="2000" b="1" dirty="0">
              <a:solidFill>
                <a:srgbClr val="00589A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зам.директора по ВР\Downloads\MyColl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5688632" cy="6192689"/>
          </a:xfrm>
          <a:prstGeom prst="rect">
            <a:avLst/>
          </a:prstGeom>
          <a:noFill/>
        </p:spPr>
      </p:pic>
      <p:pic>
        <p:nvPicPr>
          <p:cNvPr id="6" name="Рисунок 5" descr="C:\Users\Валентина\Desktop\соня\фото видео\соня\znachock_1n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1201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72300" cy="72008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При внедрении программы мы сделали следующие 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3984556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новая программа воспитания – рабочий инструмент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программа это не только определённые рамки, но и  свобода для творчества педагогов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планы и программы по направлениям подчинены программе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 программа помогает педагогам увидеть потенциал совместной с детьми деятельности и способы его реализации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модульный принцип программы позволяет проявлять гибкость и вариативность, показать уникальность школы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rgbClr val="00589A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352928" cy="17281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589A"/>
                </a:solidFill>
                <a:latin typeface="Georgia" pitchFamily="18" charset="0"/>
              </a:rPr>
              <a:t>Наш девиз при реализации программы –</a:t>
            </a:r>
            <a:r>
              <a:rPr lang="ru-RU" dirty="0" smtClean="0">
                <a:solidFill>
                  <a:srgbClr val="00589A"/>
                </a:solidFill>
                <a:latin typeface="Georgia" pitchFamily="18" charset="0"/>
              </a:rPr>
              <a:t> </a:t>
            </a:r>
            <a:br>
              <a:rPr lang="ru-RU" dirty="0" smtClean="0">
                <a:solidFill>
                  <a:srgbClr val="00589A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НЕТ  ПРЕДЕЛА  СОВЕРШЕНСТВУ!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C:\Users\Валентина\Desktop\соня\фото видео\соня\znachock_1n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1201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1628800"/>
            <a:ext cx="5486400" cy="8674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</a:t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 внимание!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7" t="399" r="2875" b="-399"/>
          <a:stretch/>
        </p:blipFill>
        <p:spPr>
          <a:xfrm>
            <a:off x="2015208" y="0"/>
            <a:ext cx="7128792" cy="6858000"/>
          </a:xfrm>
        </p:spPr>
      </p:pic>
    </p:spTree>
    <p:extLst>
      <p:ext uri="{BB962C8B-B14F-4D97-AF65-F5344CB8AC3E}">
        <p14:creationId xmlns:p14="http://schemas.microsoft.com/office/powerpoint/2010/main" val="25648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64188" cy="1440160"/>
          </a:xfrm>
        </p:spPr>
        <p:txBody>
          <a:bodyPr/>
          <a:lstStyle/>
          <a:p>
            <a:pPr algn="ctr"/>
            <a:r>
              <a:rPr lang="ru-RU" sz="2100" b="1" dirty="0" smtClean="0">
                <a:solidFill>
                  <a:srgbClr val="236F9D"/>
                </a:solidFill>
                <a:latin typeface="Georgia" pitchFamily="18" charset="0"/>
              </a:rPr>
              <a:t>Наша воспитательная модель –</a:t>
            </a:r>
            <a:br>
              <a:rPr lang="ru-RU" sz="2100" b="1" dirty="0" smtClean="0">
                <a:solidFill>
                  <a:srgbClr val="236F9D"/>
                </a:solidFill>
                <a:latin typeface="Georgia" pitchFamily="18" charset="0"/>
              </a:rPr>
            </a:br>
            <a:r>
              <a:rPr lang="ru-RU" sz="2100" b="1" dirty="0" smtClean="0">
                <a:solidFill>
                  <a:srgbClr val="A20000"/>
                </a:solidFill>
                <a:latin typeface="Georgia" pitchFamily="18" charset="0"/>
              </a:rPr>
              <a:t>«школа реализованного детства» </a:t>
            </a:r>
            <a:r>
              <a:rPr lang="ru-RU" sz="2100" b="1" dirty="0" smtClean="0">
                <a:solidFill>
                  <a:srgbClr val="236F9D"/>
                </a:solidFill>
                <a:latin typeface="Georgia" pitchFamily="18" charset="0"/>
              </a:rPr>
              <a:t>- это: </a:t>
            </a:r>
            <a:endParaRPr lang="ru-RU" sz="2100" b="1" dirty="0">
              <a:solidFill>
                <a:srgbClr val="236F9D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345638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предоставление возможности учащимся выбора сферы деятельности, новые возможности для личностного роста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ярко-содержательные события для детей, педагогов, родителей</a:t>
            </a:r>
          </a:p>
          <a:p>
            <a:pPr marL="3240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преемственность учащихся всех уровней          образования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сохранение языка и культурных традиций ненецкого народа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0" dirty="0" smtClean="0">
                <a:solidFill>
                  <a:srgbClr val="00589A"/>
                </a:solidFill>
                <a:latin typeface="Georgia" pitchFamily="18" charset="0"/>
              </a:rPr>
              <a:t>активное взаимодействие школьников с людьми высокого возраста, преемственность поколений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ru-RU" sz="2400" b="0" dirty="0" smtClean="0">
              <a:solidFill>
                <a:srgbClr val="00589A"/>
              </a:solidFill>
              <a:latin typeface="Georg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ru-RU" sz="2400" dirty="0" smtClean="0">
              <a:solidFill>
                <a:srgbClr val="00589A"/>
              </a:solidFill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solidFill>
                <a:srgbClr val="236F9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7316"/>
            <a:ext cx="1008112" cy="1331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7697" r="8569" b="14468"/>
          <a:stretch/>
        </p:blipFill>
        <p:spPr>
          <a:xfrm>
            <a:off x="7353834" y="221749"/>
            <a:ext cx="1712932" cy="1407051"/>
          </a:xfrm>
          <a:prstGeom prst="rect">
            <a:avLst/>
          </a:prstGeom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3046413" y="5633864"/>
            <a:ext cx="6097587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Эпиграф к программе: «Ах, школа, тебе идёт быть счастливой!»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120680" cy="548640"/>
          </a:xfrm>
        </p:spPr>
        <p:txBody>
          <a:bodyPr/>
          <a:lstStyle/>
          <a:p>
            <a:pPr algn="ctr"/>
            <a:r>
              <a:rPr lang="ru-RU" sz="2100" b="1" dirty="0" smtClean="0">
                <a:solidFill>
                  <a:srgbClr val="A20000"/>
                </a:solidFill>
                <a:latin typeface="Georgia" pitchFamily="18" charset="0"/>
              </a:rPr>
              <a:t>При создании программы учтены следующие особенности:</a:t>
            </a:r>
            <a:endParaRPr lang="ru-RU" sz="2100" b="1" dirty="0">
              <a:solidFill>
                <a:srgbClr val="A2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628800"/>
            <a:ext cx="8280920" cy="33123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0" dirty="0" smtClean="0">
                <a:solidFill>
                  <a:srgbClr val="00589A"/>
                </a:solidFill>
                <a:latin typeface="Georgia" pitchFamily="18" charset="0"/>
              </a:rPr>
              <a:t>культурно-исторические</a:t>
            </a:r>
          </a:p>
          <a:p>
            <a:pPr>
              <a:buFont typeface="Wingdings" pitchFamily="2" charset="2"/>
              <a:buChar char="ü"/>
            </a:pPr>
            <a:r>
              <a:rPr lang="ru-RU" sz="2600" b="0" dirty="0" smtClean="0">
                <a:solidFill>
                  <a:srgbClr val="00589A"/>
                </a:solidFill>
                <a:latin typeface="Georgia" pitchFamily="18" charset="0"/>
              </a:rPr>
              <a:t>социально-экономические</a:t>
            </a:r>
          </a:p>
          <a:p>
            <a:pPr>
              <a:buFont typeface="Wingdings" pitchFamily="2" charset="2"/>
              <a:buChar char="ü"/>
            </a:pPr>
            <a:r>
              <a:rPr lang="ru-RU" sz="2600" b="0" dirty="0" smtClean="0">
                <a:solidFill>
                  <a:srgbClr val="00589A"/>
                </a:solidFill>
                <a:latin typeface="Georgia" pitchFamily="18" charset="0"/>
              </a:rPr>
              <a:t>климатические</a:t>
            </a:r>
          </a:p>
          <a:p>
            <a:pPr>
              <a:buFont typeface="Wingdings" pitchFamily="2" charset="2"/>
              <a:buChar char="ü"/>
            </a:pPr>
            <a:r>
              <a:rPr lang="ru-RU" sz="2600" b="0" dirty="0" smtClean="0">
                <a:solidFill>
                  <a:srgbClr val="00589A"/>
                </a:solidFill>
                <a:latin typeface="Georgia" pitchFamily="18" charset="0"/>
              </a:rPr>
              <a:t>воспитательный процесс в условиях сельской школы</a:t>
            </a:r>
          </a:p>
          <a:p>
            <a:pPr>
              <a:buFont typeface="Wingdings" pitchFamily="2" charset="2"/>
              <a:buChar char="ü"/>
            </a:pPr>
            <a:r>
              <a:rPr lang="ru-RU" sz="2600" b="0" dirty="0" smtClean="0">
                <a:solidFill>
                  <a:srgbClr val="00589A"/>
                </a:solidFill>
                <a:latin typeface="Georgia" pitchFamily="18" charset="0"/>
              </a:rPr>
              <a:t>особенности работы с детьми коренной национальности, родители которых ведут кочевой образ жизни</a:t>
            </a:r>
          </a:p>
          <a:p>
            <a:pPr>
              <a:buFont typeface="Wingdings" pitchFamily="2" charset="2"/>
              <a:buChar char="ü"/>
            </a:pPr>
            <a:r>
              <a:rPr lang="ru-RU" sz="2600" b="0" dirty="0" smtClean="0">
                <a:solidFill>
                  <a:srgbClr val="00589A"/>
                </a:solidFill>
                <a:latin typeface="Georgia" pitchFamily="18" charset="0"/>
              </a:rPr>
              <a:t>ресурсы социального окружения</a:t>
            </a:r>
          </a:p>
          <a:p>
            <a:pPr>
              <a:buFontTx/>
              <a:buChar char="-"/>
            </a:pPr>
            <a:endParaRPr lang="ru-RU" sz="2200" dirty="0" smtClean="0">
              <a:solidFill>
                <a:srgbClr val="00589A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6457"/>
            <a:ext cx="951058" cy="1255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7697" r="8569" b="14468"/>
          <a:stretch/>
        </p:blipFill>
        <p:spPr>
          <a:xfrm>
            <a:off x="7380312" y="221749"/>
            <a:ext cx="1686454" cy="13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904656" cy="548640"/>
          </a:xfrm>
        </p:spPr>
        <p:txBody>
          <a:bodyPr/>
          <a:lstStyle/>
          <a:p>
            <a:pPr algn="ctr"/>
            <a:r>
              <a:rPr lang="ru-RU" sz="2100" b="1" dirty="0" smtClean="0">
                <a:solidFill>
                  <a:srgbClr val="A20000"/>
                </a:solidFill>
                <a:latin typeface="Georgia" pitchFamily="18" charset="0"/>
              </a:rPr>
              <a:t>Этапы создания </a:t>
            </a:r>
            <a:br>
              <a:rPr lang="ru-RU" sz="2100" b="1" dirty="0" smtClean="0">
                <a:solidFill>
                  <a:srgbClr val="A20000"/>
                </a:solidFill>
                <a:latin typeface="Georgia" pitchFamily="18" charset="0"/>
              </a:rPr>
            </a:br>
            <a:r>
              <a:rPr lang="ru-RU" sz="2100" b="1" dirty="0" smtClean="0">
                <a:solidFill>
                  <a:srgbClr val="A20000"/>
                </a:solidFill>
                <a:latin typeface="Georgia" pitchFamily="18" charset="0"/>
              </a:rPr>
              <a:t>программы воспитания</a:t>
            </a:r>
            <a:endParaRPr lang="ru-RU" sz="2100" b="1" dirty="0">
              <a:solidFill>
                <a:srgbClr val="A2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8208912" cy="35283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500" b="0" dirty="0" smtClean="0">
                <a:solidFill>
                  <a:srgbClr val="00589A"/>
                </a:solidFill>
                <a:latin typeface="Georgia" pitchFamily="18" charset="0"/>
              </a:rPr>
              <a:t>изучение и оценка состояния воспитания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500" b="0" dirty="0" smtClean="0">
                <a:solidFill>
                  <a:srgbClr val="00589A"/>
                </a:solidFill>
                <a:latin typeface="Georgia" pitchFamily="18" charset="0"/>
              </a:rPr>
              <a:t>составление прогноза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500" b="0" dirty="0" smtClean="0">
                <a:solidFill>
                  <a:srgbClr val="00589A"/>
                </a:solidFill>
                <a:latin typeface="Georgia" pitchFamily="18" charset="0"/>
              </a:rPr>
              <a:t>формирование и деятельность рабочей группы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500" b="0" dirty="0" smtClean="0">
                <a:solidFill>
                  <a:srgbClr val="00589A"/>
                </a:solidFill>
                <a:latin typeface="Georgia" pitchFamily="18" charset="0"/>
              </a:rPr>
              <a:t>заседание МО классных руководителей «Родной человек»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500" b="0" dirty="0" smtClean="0">
                <a:solidFill>
                  <a:srgbClr val="00589A"/>
                </a:solidFill>
                <a:latin typeface="Georgia" pitchFamily="18" charset="0"/>
              </a:rPr>
              <a:t>заседание методического совета школы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500" b="0" dirty="0" smtClean="0">
                <a:solidFill>
                  <a:srgbClr val="00589A"/>
                </a:solidFill>
                <a:latin typeface="Georgia" pitchFamily="18" charset="0"/>
              </a:rPr>
              <a:t>заседание педагогического совета школы</a:t>
            </a:r>
          </a:p>
          <a:p>
            <a:pPr>
              <a:buFont typeface="Wingdings" pitchFamily="2" charset="2"/>
              <a:buChar char="ü"/>
            </a:pPr>
            <a:endParaRPr lang="ru-RU" sz="2600" dirty="0" smtClean="0">
              <a:solidFill>
                <a:srgbClr val="00589A"/>
              </a:solidFill>
            </a:endParaRPr>
          </a:p>
          <a:p>
            <a:pPr>
              <a:buFontTx/>
              <a:buChar char="-"/>
            </a:pPr>
            <a:endParaRPr lang="ru-RU" sz="2200" dirty="0" smtClean="0">
              <a:solidFill>
                <a:srgbClr val="00589A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6457"/>
            <a:ext cx="951058" cy="1255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7697" r="8569" b="14468"/>
          <a:stretch/>
        </p:blipFill>
        <p:spPr>
          <a:xfrm>
            <a:off x="7380312" y="221749"/>
            <a:ext cx="1686454" cy="13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075" y="260648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/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/>
            </a:r>
            <a:br>
              <a:rPr lang="ru-RU" sz="2300" dirty="0">
                <a:solidFill>
                  <a:srgbClr val="002060"/>
                </a:solidFill>
              </a:rPr>
            </a:b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sz="half" idx="4294967295"/>
          </p:nvPr>
        </p:nvSpPr>
        <p:spPr>
          <a:xfrm>
            <a:off x="1259632" y="260648"/>
            <a:ext cx="6264696" cy="1224136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модульный принцип устройства программы позволяет </a:t>
            </a:r>
            <a:r>
              <a:rPr lang="ru-RU" sz="21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подчеркнуть </a:t>
            </a:r>
            <a:r>
              <a:rPr lang="ru-RU" sz="21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индивидуальность  школы</a:t>
            </a:r>
            <a:endParaRPr lang="ru-RU" sz="21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97146"/>
              </p:ext>
            </p:extLst>
          </p:nvPr>
        </p:nvGraphicFramePr>
        <p:xfrm>
          <a:off x="107504" y="1340769"/>
          <a:ext cx="8928992" cy="532257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6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9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39">
                <a:tc rowSpan="7">
                  <a:txBody>
                    <a:bodyPr/>
                    <a:lstStyle/>
                    <a:p>
                      <a:endParaRPr lang="ru-RU" sz="2200" dirty="0" smtClean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  <a:p>
                      <a:endParaRPr lang="ru-RU" sz="2200" dirty="0" smtClean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  <a:p>
                      <a:endParaRPr lang="ru-RU" sz="2200" dirty="0" smtClean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  <a:p>
                      <a:endParaRPr lang="ru-RU" sz="2200" dirty="0" smtClean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  <a:p>
                      <a:endParaRPr lang="ru-RU" sz="2200" dirty="0" smtClean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  <a:p>
                      <a:endParaRPr lang="ru-RU" sz="2200" dirty="0" smtClean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2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Вариа-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тивные 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модули</a:t>
                      </a:r>
                      <a:endParaRPr lang="ru-RU" sz="22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модуль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ключевые дела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«музейное дело»</a:t>
                      </a:r>
                      <a:endParaRPr lang="ru-RU" sz="1600" b="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краеведческая и военно-патриотическая деятельность на базе одноимённого кружка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«волонтёрство»</a:t>
                      </a:r>
                      <a:endParaRPr lang="ru-RU" sz="1600" b="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общественное объединение «Милосердие», агитбригада «Поиск», благотворительные дела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«культура и традиции региона»</a:t>
                      </a:r>
                      <a:endParaRPr lang="ru-RU" sz="1600" b="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программа-проект «сохраним язык и культурное наследие наших народов: ненцев, коми, русских»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«ключевые общешкольные дела»</a:t>
                      </a:r>
                      <a:endParaRPr lang="ru-RU" sz="1600" b="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Патриотические, экологические, трудовые, творческие, семейные, спортивные дела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7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«экскурсии, экспедиции, походы»</a:t>
                      </a:r>
                      <a:endParaRPr lang="ru-RU" sz="1600" b="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Поисково-исторические экспедиции, вахты памяти, научно-исследовательские экспедиции, походы-сборы, лыжные переходы, турслёты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2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589A"/>
                          </a:solidFill>
                          <a:latin typeface="Georgia" pitchFamily="18" charset="0"/>
                        </a:rPr>
                        <a:t>«организация предметно-эстетической среды»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rgbClr val="00589A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обновление интерьеров школьных помещений при участии детей, оформление рекреации с имитацией чума и русской избы, сменяемость творческих экспозиций, фотовыставок, озеленение </a:t>
                      </a:r>
                      <a:endParaRPr lang="ru-RU" sz="1600" dirty="0">
                        <a:solidFill>
                          <a:srgbClr val="00589A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85" y="26609"/>
            <a:ext cx="951058" cy="1255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7697" r="8569" b="14468"/>
          <a:stretch/>
        </p:blipFill>
        <p:spPr>
          <a:xfrm>
            <a:off x="7453247" y="180066"/>
            <a:ext cx="1686454" cy="13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276872"/>
            <a:ext cx="2232248" cy="1296144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589A"/>
                </a:solidFill>
                <a:latin typeface="Georgia" pitchFamily="18" charset="0"/>
              </a:rPr>
              <a:t>Модуль «музейное     дело»</a:t>
            </a:r>
            <a:endParaRPr lang="ru-RU" sz="2000" b="1" dirty="0">
              <a:solidFill>
                <a:srgbClr val="00589A"/>
              </a:solidFill>
              <a:latin typeface="Georgia" pitchFamily="18" charset="0"/>
            </a:endParaRPr>
          </a:p>
        </p:txBody>
      </p:sp>
      <p:pic>
        <p:nvPicPr>
          <p:cNvPr id="1033" name="Picture 9" descr="C:\Users\зам.директора по ВР\Downloads\MyColl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5976664" cy="6048672"/>
          </a:xfrm>
          <a:prstGeom prst="rect">
            <a:avLst/>
          </a:prstGeom>
          <a:noFill/>
        </p:spPr>
      </p:pic>
      <p:pic>
        <p:nvPicPr>
          <p:cNvPr id="6" name="Рисунок 5" descr="C:\Users\Валентина\Desktop\соня\фото видео\соня\znachock_1n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201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348880"/>
            <a:ext cx="2915816" cy="1296144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2000" b="1" dirty="0" smtClean="0">
                <a:solidFill>
                  <a:srgbClr val="00589A"/>
                </a:solidFill>
                <a:latin typeface="Georgia" pitchFamily="18" charset="0"/>
              </a:rPr>
              <a:t>Модуль «волонтёрство»</a:t>
            </a:r>
            <a:endParaRPr lang="ru-RU" sz="2000" b="1" dirty="0">
              <a:solidFill>
                <a:srgbClr val="00589A"/>
              </a:solidFill>
              <a:latin typeface="Georgia" pitchFamily="18" charset="0"/>
            </a:endParaRPr>
          </a:p>
        </p:txBody>
      </p:sp>
      <p:pic>
        <p:nvPicPr>
          <p:cNvPr id="2052" name="Picture 4" descr="C:\Users\зам.директора по ВР\Downloads\MyColl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5616624" cy="6047030"/>
          </a:xfrm>
          <a:prstGeom prst="rect">
            <a:avLst/>
          </a:prstGeom>
          <a:noFill/>
        </p:spPr>
      </p:pic>
      <p:pic>
        <p:nvPicPr>
          <p:cNvPr id="4" name="Рисунок 3" descr="C:\Users\Валентина\Desktop\соня\фото видео\соня\znachock_1n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201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492896"/>
            <a:ext cx="2699792" cy="1296144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589A"/>
                </a:solidFill>
                <a:latin typeface="Georgia" pitchFamily="18" charset="0"/>
              </a:rPr>
              <a:t>Модуль «культура и традиции региона»</a:t>
            </a:r>
            <a:endParaRPr lang="ru-RU" sz="2000" b="1" dirty="0">
              <a:solidFill>
                <a:srgbClr val="00589A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зам.директора по ВР\Downloads\MyColl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5468096" cy="5976664"/>
          </a:xfrm>
          <a:prstGeom prst="rect">
            <a:avLst/>
          </a:prstGeom>
          <a:noFill/>
        </p:spPr>
      </p:pic>
      <p:pic>
        <p:nvPicPr>
          <p:cNvPr id="4" name="Рисунок 3" descr="C:\Users\Валентина\Desktop\соня\фото видео\соня\znachock_1n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1201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76872"/>
            <a:ext cx="3096344" cy="1584176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589A"/>
                </a:solidFill>
                <a:latin typeface="Georgia" pitchFamily="18" charset="0"/>
              </a:rPr>
              <a:t>Модуль «ключевые общешкольные дела»</a:t>
            </a:r>
            <a:endParaRPr lang="ru-RU" sz="2000" b="1" dirty="0">
              <a:solidFill>
                <a:srgbClr val="00589A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зам.директора по ВР\Downloads\MyColl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6672"/>
            <a:ext cx="5760640" cy="5760640"/>
          </a:xfrm>
          <a:prstGeom prst="rect">
            <a:avLst/>
          </a:prstGeom>
          <a:noFill/>
        </p:spPr>
      </p:pic>
      <p:pic>
        <p:nvPicPr>
          <p:cNvPr id="4" name="Рисунок 3" descr="C:\Users\Валентина\Desktop\соня\фото видео\соня\znachock_1n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1201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1961</TotalTime>
  <Words>410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Georgia</vt:lpstr>
      <vt:lpstr>Tunga</vt:lpstr>
      <vt:lpstr>Wingdings</vt:lpstr>
      <vt:lpstr>Углы</vt:lpstr>
      <vt:lpstr>Презентация PowerPoint</vt:lpstr>
      <vt:lpstr>Наша воспитательная модель – «школа реализованного детства» - это: </vt:lpstr>
      <vt:lpstr>При создании программы учтены следующие особенности:</vt:lpstr>
      <vt:lpstr>Этапы создания  программы воспитания</vt:lpstr>
      <vt:lpstr>   </vt:lpstr>
      <vt:lpstr>   Модуль «музейное     дело»</vt:lpstr>
      <vt:lpstr>         Модуль «волонтёрство»</vt:lpstr>
      <vt:lpstr>   Модуль «культура и традиции региона»</vt:lpstr>
      <vt:lpstr>   Модуль «ключевые общешкольные дела»</vt:lpstr>
      <vt:lpstr>   Модуль «экскурсии, экспедиции, походы»</vt:lpstr>
      <vt:lpstr>   Модуль «организация предметно-эстетической среды»</vt:lpstr>
      <vt:lpstr>  При внедрении программы мы сделали следующие выводы: </vt:lpstr>
      <vt:lpstr>Наш девиз при реализации программы –  НЕТ  ПРЕДЕЛА  СОВЕРШЕНСТВУ!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 Президента  Российской Федерации от 7 мая 2012 года № 599 «О мерах по реализации государственной политики в области образования и науки РФ»</dc:title>
  <dc:creator>Татьяна Николаевна Моисеенко</dc:creator>
  <cp:lastModifiedBy>Моисеенко Татьяна Николаевна</cp:lastModifiedBy>
  <cp:revision>198</cp:revision>
  <cp:lastPrinted>2013-06-28T03:18:08Z</cp:lastPrinted>
  <dcterms:created xsi:type="dcterms:W3CDTF">2013-06-27T10:38:19Z</dcterms:created>
  <dcterms:modified xsi:type="dcterms:W3CDTF">2021-08-24T14:37:21Z</dcterms:modified>
</cp:coreProperties>
</file>