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  <p:sldMasterId id="2147483649" r:id="rId2"/>
    <p:sldMasterId id="2147483763" r:id="rId3"/>
    <p:sldMasterId id="2147483833" r:id="rId4"/>
  </p:sldMasterIdLst>
  <p:notesMasterIdLst>
    <p:notesMasterId r:id="rId25"/>
  </p:notesMasterIdLst>
  <p:handoutMasterIdLst>
    <p:handoutMasterId r:id="rId26"/>
  </p:handoutMasterIdLst>
  <p:sldIdLst>
    <p:sldId id="557" r:id="rId5"/>
    <p:sldId id="531" r:id="rId6"/>
    <p:sldId id="523" r:id="rId7"/>
    <p:sldId id="524" r:id="rId8"/>
    <p:sldId id="530" r:id="rId9"/>
    <p:sldId id="547" r:id="rId10"/>
    <p:sldId id="556" r:id="rId11"/>
    <p:sldId id="554" r:id="rId12"/>
    <p:sldId id="555" r:id="rId13"/>
    <p:sldId id="257" r:id="rId14"/>
    <p:sldId id="534" r:id="rId15"/>
    <p:sldId id="535" r:id="rId16"/>
    <p:sldId id="536" r:id="rId17"/>
    <p:sldId id="537" r:id="rId18"/>
    <p:sldId id="545" r:id="rId19"/>
    <p:sldId id="539" r:id="rId20"/>
    <p:sldId id="540" r:id="rId21"/>
    <p:sldId id="541" r:id="rId22"/>
    <p:sldId id="542" r:id="rId23"/>
    <p:sldId id="558" r:id="rId24"/>
  </p:sldIdLst>
  <p:sldSz cx="13439775" cy="7559675"/>
  <p:notesSz cx="6797675" cy="9928225"/>
  <p:embeddedFontLst>
    <p:embeddedFont>
      <p:font typeface="Montserrat" panose="020B0604020202020204" charset="-52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Phenomena" panose="020B0604020202020204" charset="-52"/>
      <p:regular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Yu Gothic UI Light" panose="020B0604020202020204" charset="-128"/>
      <p:regular r:id="rId44"/>
    </p:embeddedFont>
  </p:embeddedFontLst>
  <p:defaultTextStyle>
    <a:defPPr lvl="0">
      <a:defRPr lang="en-US"/>
    </a:defPPr>
    <a:lvl1pPr marL="0" lvl="0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1938" lvl="1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83876" lvl="2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75814" lvl="3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67753" lvl="4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59691" lvl="5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51629" lvl="6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43566" lvl="7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35505" lvl="8" algn="l" defTabSz="583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5" pos="1670" userDrawn="1">
          <p15:clr>
            <a:srgbClr val="A4A3A4"/>
          </p15:clr>
        </p15:guide>
        <p15:guide id="7" pos="6637" userDrawn="1">
          <p15:clr>
            <a:srgbClr val="A4A3A4"/>
          </p15:clr>
        </p15:guide>
        <p15:guide id="8" orient="horz" pos="238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336"/>
    <a:srgbClr val="223471"/>
    <a:srgbClr val="31356E"/>
    <a:srgbClr val="0066F1"/>
    <a:srgbClr val="FFFFFF"/>
    <a:srgbClr val="000000"/>
    <a:srgbClr val="6E578B"/>
    <a:srgbClr val="DBD5E4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4" autoAdjust="0"/>
    <p:restoredTop sz="95033" autoAdjust="0"/>
  </p:normalViewPr>
  <p:slideViewPr>
    <p:cSldViewPr snapToGrid="0">
      <p:cViewPr>
        <p:scale>
          <a:sx n="100" d="100"/>
          <a:sy n="100" d="100"/>
        </p:scale>
        <p:origin x="-672" y="-114"/>
      </p:cViewPr>
      <p:guideLst>
        <p:guide orient="horz" pos="2381"/>
        <p:guide pos="1670"/>
        <p:guide pos="6637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10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1356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AC-4A36-B2A5-C7F52A523EFF}"/>
              </c:ext>
            </c:extLst>
          </c:dPt>
          <c:dPt>
            <c:idx val="1"/>
            <c:bubble3D val="0"/>
            <c:spPr>
              <a:solidFill>
                <a:srgbClr val="BD433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AC-4A36-B2A5-C7F52A523EF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143955</c:v>
                </c:pt>
                <c:pt idx="1">
                  <c:v>21590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2AC-4A36-B2A5-C7F52A523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2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0.42226</cdr:x>
      <cdr:y>0.34038</cdr:y>
    </cdr:from>
    <cdr:to>
      <cdr:x>0.57767</cdr:x>
      <cdr:y>0.64743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2DAA160E-2EBE-C66D-39BF-721973CC5941}"/>
            </a:ext>
          </a:extLst>
        </cdr:cNvPr>
        <cdr:cNvSpPr txBox="1"/>
      </cdr:nvSpPr>
      <cdr:spPr>
        <a:xfrm xmlns:a="http://schemas.openxmlformats.org/drawingml/2006/main">
          <a:off x="3052586" y="1640368"/>
          <a:ext cx="1123472" cy="1479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200" dirty="0">
              <a:solidFill>
                <a:srgbClr val="182E65"/>
              </a:solidFill>
              <a:latin typeface="Arial" panose="020B0604020202020204" pitchFamily="34" charset="0"/>
              <a:cs typeface="Arial" panose="020B0604020202020204" pitchFamily="34" charset="0"/>
            </a:rPr>
            <a:t>IV</a:t>
          </a:r>
        </a:p>
      </cdr:txBody>
    </cdr:sp>
  </cdr:relSizeAnchor>
  <cdr:relSizeAnchor xmlns:cdr="http://schemas.openxmlformats.org/drawingml/2006/chartDrawing">
    <cdr:from>
      <cdr:x>0.43581</cdr:x>
      <cdr:y>0.58485</cdr:y>
    </cdr:from>
    <cdr:to>
      <cdr:x>0.57524</cdr:x>
      <cdr:y>0.794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5721669B-B7E2-EBDB-3CD2-69C91DA77511}"/>
            </a:ext>
          </a:extLst>
        </cdr:cNvPr>
        <cdr:cNvSpPr txBox="1"/>
      </cdr:nvSpPr>
      <cdr:spPr>
        <a:xfrm xmlns:a="http://schemas.openxmlformats.org/drawingml/2006/main">
          <a:off x="2858003" y="25569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0.34596</cdr:x>
      <cdr:y>0.57365</cdr:y>
    </cdr:from>
    <cdr:to>
      <cdr:x>0.65398</cdr:x>
      <cdr:y>0.7828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="" xmlns:a16="http://schemas.microsoft.com/office/drawing/2014/main" id="{66053C01-5EF2-44F7-F09E-73B656C5DBC8}"/>
            </a:ext>
          </a:extLst>
        </cdr:cNvPr>
        <cdr:cNvSpPr txBox="1"/>
      </cdr:nvSpPr>
      <cdr:spPr>
        <a:xfrm xmlns:a="http://schemas.openxmlformats.org/drawingml/2006/main">
          <a:off x="2500982" y="2764588"/>
          <a:ext cx="2226680" cy="1007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rPr>
            <a:t>КВАРТАЛ</a:t>
          </a:r>
          <a:r>
            <a:rPr lang="en-US" sz="20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rPr>
            <a:t> 2023 </a:t>
          </a:r>
          <a:r>
            <a:rPr lang="ru-RU" sz="20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rPr>
            <a:t>г.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385A2-7340-47D6-A07F-E52494DBB156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AD824-F969-425B-B795-AC37744FA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0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135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135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33287FFF-AE2C-425C-9835-DB19311E470B}" type="datetimeFigureOut">
              <a:rPr lang="ru-RU" smtClean="0"/>
              <a:pPr/>
              <a:t>14.08.2023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8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5E41B4F3-3C29-42A4-8FE5-A1316E5930F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07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1pPr>
    <a:lvl2pPr marL="457105" algn="l" defTabSz="91421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3pPr>
    <a:lvl4pPr marL="1371315" algn="l" defTabSz="91421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4pPr>
    <a:lvl5pPr marL="1828420" algn="l" defTabSz="91421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77690">
              <a:defRPr/>
            </a:pPr>
            <a:fld id="{5E41B4F3-3C29-42A4-8FE5-A1316E5930F2}" type="slidenum">
              <a:rPr lang="ru-RU">
                <a:solidFill>
                  <a:prstClr val="black"/>
                </a:solidFill>
              </a:rPr>
              <a:pPr defTabSz="577690"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5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75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B4F3-3C29-42A4-8FE5-A1316E5930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52"/>
                <a:ea typeface="+mn-ea"/>
                <a:cs typeface="+mn-cs"/>
              </a:rPr>
              <a:pPr marL="0" marR="0" lvl="0" indent="0" algn="r" defTabSz="583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90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46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53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948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45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A6B93-6A45-D5D7-FFBA-0D409005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9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A4FB44-87ED-BBDA-8A71-856268FA3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2"/>
          </a:xfrm>
        </p:spPr>
        <p:txBody>
          <a:bodyPr/>
          <a:lstStyle>
            <a:lvl1pPr marL="0" indent="0" algn="ctr">
              <a:buNone/>
              <a:defRPr sz="2600"/>
            </a:lvl1pPr>
            <a:lvl2pPr marL="502799" indent="0" algn="ctr">
              <a:buNone/>
              <a:defRPr sz="2200"/>
            </a:lvl2pPr>
            <a:lvl3pPr marL="1005599" indent="0" algn="ctr">
              <a:buNone/>
              <a:defRPr sz="2100"/>
            </a:lvl3pPr>
            <a:lvl4pPr marL="1508399" indent="0" algn="ctr">
              <a:buNone/>
              <a:defRPr sz="1800"/>
            </a:lvl4pPr>
            <a:lvl5pPr marL="2011203" indent="0" algn="ctr">
              <a:buNone/>
              <a:defRPr sz="1800"/>
            </a:lvl5pPr>
            <a:lvl6pPr marL="2514006" indent="0" algn="ctr">
              <a:buNone/>
              <a:defRPr sz="1800"/>
            </a:lvl6pPr>
            <a:lvl7pPr marL="3016800" indent="0" algn="ctr">
              <a:buNone/>
              <a:defRPr sz="1800"/>
            </a:lvl7pPr>
            <a:lvl8pPr marL="3519600" indent="0" algn="ctr">
              <a:buNone/>
              <a:defRPr sz="1800"/>
            </a:lvl8pPr>
            <a:lvl9pPr marL="4022401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5F97DC-3847-E0C5-63C9-B5D18D87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ACA4D8-0355-9877-410B-09495D6B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35DFCF-4925-ECE5-71F2-3D0B8576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782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1C27FB7-DF4E-DE76-5C92-5D50EAE2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6F7FAF7-4C81-A533-36D5-8316DB3A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4D1F5F-1767-ED02-D716-B74EB7C1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7D0CD9-F2DD-E9E0-52C6-7A5AA9A7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52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9CA7B31-53AD-9503-52CE-DD77AFFAC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655" y="1088478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8CAD85-FADA-F661-67B0-A74BC37D1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52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2799" indent="0">
              <a:buNone/>
              <a:defRPr sz="1500"/>
            </a:lvl2pPr>
            <a:lvl3pPr marL="1005599" indent="0">
              <a:buNone/>
              <a:defRPr sz="1300"/>
            </a:lvl3pPr>
            <a:lvl4pPr marL="1508399" indent="0">
              <a:buNone/>
              <a:defRPr sz="1000"/>
            </a:lvl4pPr>
            <a:lvl5pPr marL="2011203" indent="0">
              <a:buNone/>
              <a:defRPr sz="1000"/>
            </a:lvl5pPr>
            <a:lvl6pPr marL="2514006" indent="0">
              <a:buNone/>
              <a:defRPr sz="1000"/>
            </a:lvl6pPr>
            <a:lvl7pPr marL="3016800" indent="0">
              <a:buNone/>
              <a:defRPr sz="1000"/>
            </a:lvl7pPr>
            <a:lvl8pPr marL="3519600" indent="0">
              <a:buNone/>
              <a:defRPr sz="1000"/>
            </a:lvl8pPr>
            <a:lvl9pPr marL="402240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A066AB-128D-58DD-F139-EFB7313A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5731CBD-05DD-CA84-2838-E2A000F6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BE7130-DD5A-7F3D-172B-5B8D11E1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70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375B67-E482-40DE-6EB9-083EC1F9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52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C20A225-765A-1365-D952-340AE6396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3655" y="1088478"/>
            <a:ext cx="6803886" cy="5372269"/>
          </a:xfrm>
        </p:spPr>
        <p:txBody>
          <a:bodyPr/>
          <a:lstStyle>
            <a:lvl1pPr marL="0" indent="0">
              <a:buNone/>
              <a:defRPr sz="3500"/>
            </a:lvl1pPr>
            <a:lvl2pPr marL="502799" indent="0">
              <a:buNone/>
              <a:defRPr sz="3100"/>
            </a:lvl2pPr>
            <a:lvl3pPr marL="1005599" indent="0">
              <a:buNone/>
              <a:defRPr sz="2600"/>
            </a:lvl3pPr>
            <a:lvl4pPr marL="1508399" indent="0">
              <a:buNone/>
              <a:defRPr sz="2200"/>
            </a:lvl4pPr>
            <a:lvl5pPr marL="2011203" indent="0">
              <a:buNone/>
              <a:defRPr sz="2200"/>
            </a:lvl5pPr>
            <a:lvl6pPr marL="2514006" indent="0">
              <a:buNone/>
              <a:defRPr sz="2200"/>
            </a:lvl6pPr>
            <a:lvl7pPr marL="3016800" indent="0">
              <a:buNone/>
              <a:defRPr sz="2200"/>
            </a:lvl7pPr>
            <a:lvl8pPr marL="3519600" indent="0">
              <a:buNone/>
              <a:defRPr sz="2200"/>
            </a:lvl8pPr>
            <a:lvl9pPr marL="402240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47A005-36DC-C48D-DF76-8D0A0F613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52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2799" indent="0">
              <a:buNone/>
              <a:defRPr sz="1500"/>
            </a:lvl2pPr>
            <a:lvl3pPr marL="1005599" indent="0">
              <a:buNone/>
              <a:defRPr sz="1300"/>
            </a:lvl3pPr>
            <a:lvl4pPr marL="1508399" indent="0">
              <a:buNone/>
              <a:defRPr sz="1000"/>
            </a:lvl4pPr>
            <a:lvl5pPr marL="2011203" indent="0">
              <a:buNone/>
              <a:defRPr sz="1000"/>
            </a:lvl5pPr>
            <a:lvl6pPr marL="2514006" indent="0">
              <a:buNone/>
              <a:defRPr sz="1000"/>
            </a:lvl6pPr>
            <a:lvl7pPr marL="3016800" indent="0">
              <a:buNone/>
              <a:defRPr sz="1000"/>
            </a:lvl7pPr>
            <a:lvl8pPr marL="3519600" indent="0">
              <a:buNone/>
              <a:defRPr sz="1000"/>
            </a:lvl8pPr>
            <a:lvl9pPr marL="402240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E1AA3D1-F60D-4C97-D925-6CE87239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F4314A-A919-979C-C6D7-5A7527D7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37175A8-A026-CCAB-B4B0-D4F8D3DC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4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E0F28-50A9-B26A-8F29-0FC5BBDD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D394F99-BE64-09D9-D73C-55324CB4E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34903F1-9B19-55D6-2722-6572CD80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17AC09-A483-4374-ED36-C4E0783F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A12B29-5C3F-BB48-FDC5-FFACE416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0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3377FF7-BE9F-F828-1EC1-B2A7E9555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7848" y="402485"/>
            <a:ext cx="2897951" cy="640647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4625F6-AC66-2558-1601-BDF763BE3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99" y="402485"/>
            <a:ext cx="8525857" cy="64064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F6623-9E39-E1FB-090F-729D736D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7F3A4-61F0-CCB1-8AF0-6E9E69D9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64A07C-AA6B-45F5-5F0F-2513F2E4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13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0AE6A94-833C-45ED-9B4B-35BB75609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0" b="-15181"/>
          <a:stretch/>
        </p:blipFill>
        <p:spPr>
          <a:xfrm>
            <a:off x="12434887" y="427041"/>
            <a:ext cx="578270" cy="496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42"/>
            <a:ext cx="578270" cy="41291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A6B93-6A45-D5D7-FFBA-0D409005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9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A4FB44-87ED-BBDA-8A71-856268FA3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2"/>
          </a:xfrm>
        </p:spPr>
        <p:txBody>
          <a:bodyPr/>
          <a:lstStyle>
            <a:lvl1pPr marL="0" indent="0" algn="ctr">
              <a:buNone/>
              <a:defRPr sz="2600"/>
            </a:lvl1pPr>
            <a:lvl2pPr marL="502799" indent="0" algn="ctr">
              <a:buNone/>
              <a:defRPr sz="2200"/>
            </a:lvl2pPr>
            <a:lvl3pPr marL="1005599" indent="0" algn="ctr">
              <a:buNone/>
              <a:defRPr sz="2100"/>
            </a:lvl3pPr>
            <a:lvl4pPr marL="1508399" indent="0" algn="ctr">
              <a:buNone/>
              <a:defRPr sz="1800"/>
            </a:lvl4pPr>
            <a:lvl5pPr marL="2011203" indent="0" algn="ctr">
              <a:buNone/>
              <a:defRPr sz="1800"/>
            </a:lvl5pPr>
            <a:lvl6pPr marL="2514006" indent="0" algn="ctr">
              <a:buNone/>
              <a:defRPr sz="1800"/>
            </a:lvl6pPr>
            <a:lvl7pPr marL="3016800" indent="0" algn="ctr">
              <a:buNone/>
              <a:defRPr sz="1800"/>
            </a:lvl7pPr>
            <a:lvl8pPr marL="3519600" indent="0" algn="ctr">
              <a:buNone/>
              <a:defRPr sz="1800"/>
            </a:lvl8pPr>
            <a:lvl9pPr marL="4022401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5F97DC-3847-E0C5-63C9-B5D18D87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185B-9E58-EE47-8775-C0917BD9EB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ACA4D8-0355-9877-410B-09495D6B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35DFCF-4925-ECE5-71F2-3D0B8576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7312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0BA22A-5CAE-A14B-D593-C5BB5C0E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570253-B477-CBD6-8741-49A80174B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3C85FE-991C-29A2-2D5E-10FB045E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A87D-9F91-4FA1-A537-3E0A284F8A90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72CC812-637E-D124-B3D5-CEF5283E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A3D3DB-6616-CB18-4EA2-45467A0D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8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0AE6A94-833C-45ED-9B4B-35BB75609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0" b="-15181"/>
          <a:stretch/>
        </p:blipFill>
        <p:spPr>
          <a:xfrm>
            <a:off x="12434887" y="427041"/>
            <a:ext cx="578270" cy="496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42"/>
            <a:ext cx="578270" cy="41291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prstClr val="white">
                    <a:lumMod val="65000"/>
                  </a:prst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prstClr val="white">
                  <a:lumMod val="65000"/>
                </a:prstClr>
              </a:solidFill>
              <a:latin typeface="Montserra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9653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A6B93-6A45-D5D7-FFBA-0D409005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9"/>
            <a:ext cx="10079831" cy="2631887"/>
          </a:xfrm>
        </p:spPr>
        <p:txBody>
          <a:bodyPr anchor="b"/>
          <a:lstStyle>
            <a:lvl1pPr algn="ctr">
              <a:defRPr sz="66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A4FB44-87ED-BBDA-8A71-856268FA3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2"/>
          </a:xfrm>
        </p:spPr>
        <p:txBody>
          <a:bodyPr/>
          <a:lstStyle>
            <a:lvl1pPr marL="0" indent="0" algn="ctr">
              <a:buNone/>
              <a:defRPr sz="2600"/>
            </a:lvl1pPr>
            <a:lvl2pPr marL="502802" indent="0" algn="ctr">
              <a:buNone/>
              <a:defRPr sz="2200"/>
            </a:lvl2pPr>
            <a:lvl3pPr marL="1005605" indent="0" algn="ctr">
              <a:buNone/>
              <a:defRPr sz="2100"/>
            </a:lvl3pPr>
            <a:lvl4pPr marL="1508409" indent="0" algn="ctr">
              <a:buNone/>
              <a:defRPr sz="1800"/>
            </a:lvl4pPr>
            <a:lvl5pPr marL="2011216" indent="0" algn="ctr">
              <a:buNone/>
              <a:defRPr sz="1800"/>
            </a:lvl5pPr>
            <a:lvl6pPr marL="2514022" indent="0" algn="ctr">
              <a:buNone/>
              <a:defRPr sz="1800"/>
            </a:lvl6pPr>
            <a:lvl7pPr marL="3016820" indent="0" algn="ctr">
              <a:buNone/>
              <a:defRPr sz="1800"/>
            </a:lvl7pPr>
            <a:lvl8pPr marL="3519623" indent="0" algn="ctr">
              <a:buNone/>
              <a:defRPr sz="1800"/>
            </a:lvl8pPr>
            <a:lvl9pPr marL="4022427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5F97DC-3847-E0C5-63C9-B5D18D87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ACA4D8-0355-9877-410B-09495D6B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35DFCF-4925-ECE5-71F2-3D0B8576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1274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7FA175-16DB-F15A-E441-613B13CE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0BF3FB-D3DB-1A12-0F49-7101E3ACC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51779F-9A76-3B3E-3867-75396E48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13AAB5-ABB3-044E-123E-23A2A0A6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2E53B4-927D-96D2-9B11-23F33C93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7FA175-16DB-F15A-E441-613B13CE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0BF3FB-D3DB-1A12-0F49-7101E3ACC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51779F-9A76-3B3E-3867-75396E48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13AAB5-ABB3-044E-123E-23A2A0A6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2E53B4-927D-96D2-9B11-23F33C93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03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442730-4D6D-49C1-24A8-15DD75BB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5" y="1884686"/>
            <a:ext cx="11591806" cy="3144615"/>
          </a:xfrm>
        </p:spPr>
        <p:txBody>
          <a:bodyPr anchor="b"/>
          <a:lstStyle>
            <a:lvl1pPr>
              <a:defRPr sz="66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EF1F26-12AB-EA39-2BDC-4CFA467BD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280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6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08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11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14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168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196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224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E5F7AF-5828-DC0D-4C46-767982BA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5846B5-8589-4684-3CB1-FF0F9823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1EB5B3-DD77-0307-2F88-BE894B19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30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C08D5-D784-9521-5461-DD60C559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0D152D-D0F7-109A-6E10-B2BD5FBAF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746B90E-57B3-28A7-A24E-A4857E677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24ADED1-076E-22E5-885D-887BFAC9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FE14D8-5B54-1969-659F-EDDC4752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1B1BB0-76D3-CEB7-3A17-93FECF46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6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7DC60B-4EDD-9094-7D78-0A80F4A5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5" y="402490"/>
            <a:ext cx="11591806" cy="14611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FA08A6-70D9-D64E-965D-601BAB70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739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02" indent="0">
              <a:buNone/>
              <a:defRPr sz="2200" b="1"/>
            </a:lvl2pPr>
            <a:lvl3pPr marL="1005605" indent="0">
              <a:buNone/>
              <a:defRPr sz="2100" b="1"/>
            </a:lvl3pPr>
            <a:lvl4pPr marL="1508409" indent="0">
              <a:buNone/>
              <a:defRPr sz="1800" b="1"/>
            </a:lvl4pPr>
            <a:lvl5pPr marL="2011216" indent="0">
              <a:buNone/>
              <a:defRPr sz="1800" b="1"/>
            </a:lvl5pPr>
            <a:lvl6pPr marL="2514022" indent="0">
              <a:buNone/>
              <a:defRPr sz="1800" b="1"/>
            </a:lvl6pPr>
            <a:lvl7pPr marL="3016820" indent="0">
              <a:buNone/>
              <a:defRPr sz="1800" b="1"/>
            </a:lvl7pPr>
            <a:lvl8pPr marL="3519623" indent="0">
              <a:buNone/>
              <a:defRPr sz="1800" b="1"/>
            </a:lvl8pPr>
            <a:lvl9pPr marL="4022427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B89568F-084F-F1A3-FCB5-249F07148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39" y="2761383"/>
            <a:ext cx="568565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D67BB1D-6E69-E8D6-E81B-3D1E4115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96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02" indent="0">
              <a:buNone/>
              <a:defRPr sz="2200" b="1"/>
            </a:lvl2pPr>
            <a:lvl3pPr marL="1005605" indent="0">
              <a:buNone/>
              <a:defRPr sz="2100" b="1"/>
            </a:lvl3pPr>
            <a:lvl4pPr marL="1508409" indent="0">
              <a:buNone/>
              <a:defRPr sz="1800" b="1"/>
            </a:lvl4pPr>
            <a:lvl5pPr marL="2011216" indent="0">
              <a:buNone/>
              <a:defRPr sz="1800" b="1"/>
            </a:lvl5pPr>
            <a:lvl6pPr marL="2514022" indent="0">
              <a:buNone/>
              <a:defRPr sz="1800" b="1"/>
            </a:lvl6pPr>
            <a:lvl7pPr marL="3016820" indent="0">
              <a:buNone/>
              <a:defRPr sz="1800" b="1"/>
            </a:lvl7pPr>
            <a:lvl8pPr marL="3519623" indent="0">
              <a:buNone/>
              <a:defRPr sz="1800" b="1"/>
            </a:lvl8pPr>
            <a:lvl9pPr marL="4022427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05BA49F-5DC6-B0D6-EFB0-43FD20CCA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96" y="2761383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324976F-B09F-91C4-E37E-49255C19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2399CB2-C7E8-2499-6A18-E618B381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E3DB346-3EB1-1458-DF0C-BB593D51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78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5234" y="-519727"/>
            <a:ext cx="13445025" cy="80794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4142183" y="-519730"/>
            <a:ext cx="9297593" cy="8407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179784B-027F-EBE4-BB9F-3D1E98F9CEBE}"/>
              </a:ext>
            </a:extLst>
          </p:cNvPr>
          <p:cNvSpPr/>
          <p:nvPr userDrawn="1"/>
        </p:nvSpPr>
        <p:spPr>
          <a:xfrm>
            <a:off x="8" y="-519717"/>
            <a:ext cx="13439774" cy="8079405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52" tIns="50279" rIns="100552" bIns="50279" rtlCol="0" anchor="ctr"/>
          <a:lstStyle/>
          <a:p>
            <a:pPr marL="0" marR="0" lvl="0" indent="0" algn="ctr" defTabSz="1005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10688673" y="6880726"/>
            <a:ext cx="2456960" cy="402483"/>
          </a:xfrm>
          <a:prstGeom prst="rect">
            <a:avLst/>
          </a:prstGeom>
        </p:spPr>
        <p:txBody>
          <a:bodyPr vert="horz" lIns="81702" tIns="40852" rIns="81702" bIns="40852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686F3-5CEE-AD4D-A44F-5D8312DE5C23}" type="slidenum"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1C3D8A">
                    <a:alpha val="34034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rgbClr val="1C3D8A">
                  <a:alpha val="34034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17952" y="276498"/>
            <a:ext cx="916941" cy="7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9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871310-A04F-BF3B-C86B-D03B8DAB3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57" t="14004" r="28841" b="35024"/>
          <a:stretch/>
        </p:blipFill>
        <p:spPr>
          <a:xfrm>
            <a:off x="0" y="2"/>
            <a:ext cx="13439775" cy="7559675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10688673" y="6880726"/>
            <a:ext cx="2456960" cy="402483"/>
          </a:xfrm>
          <a:prstGeom prst="rect">
            <a:avLst/>
          </a:prstGeom>
        </p:spPr>
        <p:txBody>
          <a:bodyPr vert="horz" lIns="81702" tIns="40852" rIns="81702" bIns="40852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686F3-5CEE-AD4D-A44F-5D8312DE5C23}" type="slidenum"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1C3D8A">
                    <a:alpha val="34034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rgbClr val="1C3D8A">
                  <a:alpha val="34034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17952" y="276498"/>
            <a:ext cx="916941" cy="7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081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E31D12-1183-A1A2-B4C1-C9B526A64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932" t="36237" r="16241" b="7092"/>
          <a:stretch/>
        </p:blipFill>
        <p:spPr>
          <a:xfrm>
            <a:off x="-1" y="2"/>
            <a:ext cx="13439776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=""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73" y="6880726"/>
            <a:ext cx="2456960" cy="402483"/>
          </a:xfrm>
          <a:prstGeom prst="rect">
            <a:avLst/>
          </a:prstGeom>
        </p:spPr>
        <p:txBody>
          <a:bodyPr vert="horz" lIns="81702" tIns="40852" rIns="81702" bIns="40852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686F3-5CEE-AD4D-A44F-5D8312DE5C23}" type="slidenum"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34034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34034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4579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1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7406F8-D14A-19C1-A4BD-3223ACAB4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3439775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=""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73" y="6880726"/>
            <a:ext cx="2456960" cy="402483"/>
          </a:xfrm>
          <a:prstGeom prst="rect">
            <a:avLst/>
          </a:prstGeom>
        </p:spPr>
        <p:txBody>
          <a:bodyPr vert="horz" lIns="81702" tIns="40852" rIns="81702" bIns="40852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686F3-5CEE-AD4D-A44F-5D8312DE5C23}" type="slidenum"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34034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34034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0280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1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1C27FB7-DF4E-DE76-5C92-5D50EAE2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6F7FAF7-4C81-A533-36D5-8316DB3A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4D1F5F-1767-ED02-D716-B74EB7C1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35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7D0CD9-F2DD-E9E0-52C6-7A5AA9A7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53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9CA7B31-53AD-9503-52CE-DD77AFFAC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655" y="1088479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8CAD85-FADA-F661-67B0-A74BC37D1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53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2802" indent="0">
              <a:buNone/>
              <a:defRPr sz="1500"/>
            </a:lvl2pPr>
            <a:lvl3pPr marL="1005605" indent="0">
              <a:buNone/>
              <a:defRPr sz="1300"/>
            </a:lvl3pPr>
            <a:lvl4pPr marL="1508409" indent="0">
              <a:buNone/>
              <a:defRPr sz="1000"/>
            </a:lvl4pPr>
            <a:lvl5pPr marL="2011216" indent="0">
              <a:buNone/>
              <a:defRPr sz="1000"/>
            </a:lvl5pPr>
            <a:lvl6pPr marL="2514022" indent="0">
              <a:buNone/>
              <a:defRPr sz="1000"/>
            </a:lvl6pPr>
            <a:lvl7pPr marL="3016820" indent="0">
              <a:buNone/>
              <a:defRPr sz="1000"/>
            </a:lvl7pPr>
            <a:lvl8pPr marL="3519623" indent="0">
              <a:buNone/>
              <a:defRPr sz="1000"/>
            </a:lvl8pPr>
            <a:lvl9pPr marL="402242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A066AB-128D-58DD-F139-EFB7313A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5731CBD-05DD-CA84-2838-E2A000F6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BE7130-DD5A-7F3D-172B-5B8D11E1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9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442730-4D6D-49C1-24A8-15DD75BB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5" y="1884686"/>
            <a:ext cx="11591806" cy="3144615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EF1F26-12AB-EA39-2BDC-4CFA467BD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279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5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083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11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14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16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19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224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E5F7AF-5828-DC0D-4C46-767982BA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5846B5-8589-4684-3CB1-FF0F9823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1EB5B3-DD77-0307-2F88-BE894B19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98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375B67-E482-40DE-6EB9-083EC1F9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53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C20A225-765A-1365-D952-340AE6396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3655" y="1088479"/>
            <a:ext cx="6803886" cy="5372269"/>
          </a:xfrm>
        </p:spPr>
        <p:txBody>
          <a:bodyPr/>
          <a:lstStyle>
            <a:lvl1pPr marL="0" indent="0">
              <a:buNone/>
              <a:defRPr sz="3500"/>
            </a:lvl1pPr>
            <a:lvl2pPr marL="502802" indent="0">
              <a:buNone/>
              <a:defRPr sz="3100"/>
            </a:lvl2pPr>
            <a:lvl3pPr marL="1005605" indent="0">
              <a:buNone/>
              <a:defRPr sz="2600"/>
            </a:lvl3pPr>
            <a:lvl4pPr marL="1508409" indent="0">
              <a:buNone/>
              <a:defRPr sz="2200"/>
            </a:lvl4pPr>
            <a:lvl5pPr marL="2011216" indent="0">
              <a:buNone/>
              <a:defRPr sz="2200"/>
            </a:lvl5pPr>
            <a:lvl6pPr marL="2514022" indent="0">
              <a:buNone/>
              <a:defRPr sz="2200"/>
            </a:lvl6pPr>
            <a:lvl7pPr marL="3016820" indent="0">
              <a:buNone/>
              <a:defRPr sz="2200"/>
            </a:lvl7pPr>
            <a:lvl8pPr marL="3519623" indent="0">
              <a:buNone/>
              <a:defRPr sz="2200"/>
            </a:lvl8pPr>
            <a:lvl9pPr marL="4022427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47A005-36DC-C48D-DF76-8D0A0F613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53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2802" indent="0">
              <a:buNone/>
              <a:defRPr sz="1500"/>
            </a:lvl2pPr>
            <a:lvl3pPr marL="1005605" indent="0">
              <a:buNone/>
              <a:defRPr sz="1300"/>
            </a:lvl3pPr>
            <a:lvl4pPr marL="1508409" indent="0">
              <a:buNone/>
              <a:defRPr sz="1000"/>
            </a:lvl4pPr>
            <a:lvl5pPr marL="2011216" indent="0">
              <a:buNone/>
              <a:defRPr sz="1000"/>
            </a:lvl5pPr>
            <a:lvl6pPr marL="2514022" indent="0">
              <a:buNone/>
              <a:defRPr sz="1000"/>
            </a:lvl6pPr>
            <a:lvl7pPr marL="3016820" indent="0">
              <a:buNone/>
              <a:defRPr sz="1000"/>
            </a:lvl7pPr>
            <a:lvl8pPr marL="3519623" indent="0">
              <a:buNone/>
              <a:defRPr sz="1000"/>
            </a:lvl8pPr>
            <a:lvl9pPr marL="402242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E1AA3D1-F60D-4C97-D925-6CE87239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F4314A-A919-979C-C6D7-5A7527D7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37175A8-A026-CCAB-B4B0-D4F8D3DC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1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E0F28-50A9-B26A-8F29-0FC5BBDD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D394F99-BE64-09D9-D73C-55324CB4E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34903F1-9B19-55D6-2722-6572CD80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17AC09-A483-4374-ED36-C4E0783F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A12B29-5C3F-BB48-FDC5-FFACE416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1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3377FF7-BE9F-F828-1EC1-B2A7E9555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7848" y="402485"/>
            <a:ext cx="2897951" cy="640647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4625F6-AC66-2558-1601-BDF763BE3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99" y="402485"/>
            <a:ext cx="8525857" cy="64064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F6623-9E39-E1FB-090F-729D736D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7F3A4-61F0-CCB1-8AF0-6E9E69D9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38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64A07C-AA6B-45F5-5F0F-2513F2E4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387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838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6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C08D5-D784-9521-5461-DD60C559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0D152D-D0F7-109A-6E10-B2BD5FBAF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746B90E-57B3-28A7-A24E-A4857E677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24ADED1-076E-22E5-885D-887BFAC9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FE14D8-5B54-1969-659F-EDDC4752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1B1BB0-76D3-CEB7-3A17-93FECF46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7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7DC60B-4EDD-9094-7D78-0A80F4A5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5" y="402490"/>
            <a:ext cx="11591806" cy="14611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FA08A6-70D9-D64E-965D-601BAB70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739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799" indent="0">
              <a:buNone/>
              <a:defRPr sz="2200" b="1"/>
            </a:lvl2pPr>
            <a:lvl3pPr marL="1005599" indent="0">
              <a:buNone/>
              <a:defRPr sz="2100" b="1"/>
            </a:lvl3pPr>
            <a:lvl4pPr marL="1508399" indent="0">
              <a:buNone/>
              <a:defRPr sz="1800" b="1"/>
            </a:lvl4pPr>
            <a:lvl5pPr marL="2011203" indent="0">
              <a:buNone/>
              <a:defRPr sz="1800" b="1"/>
            </a:lvl5pPr>
            <a:lvl6pPr marL="2514006" indent="0">
              <a:buNone/>
              <a:defRPr sz="1800" b="1"/>
            </a:lvl6pPr>
            <a:lvl7pPr marL="3016800" indent="0">
              <a:buNone/>
              <a:defRPr sz="1800" b="1"/>
            </a:lvl7pPr>
            <a:lvl8pPr marL="3519600" indent="0">
              <a:buNone/>
              <a:defRPr sz="1800" b="1"/>
            </a:lvl8pPr>
            <a:lvl9pPr marL="4022401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B89568F-084F-F1A3-FCB5-249F07148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39" y="2761383"/>
            <a:ext cx="568565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D67BB1D-6E69-E8D6-E81B-3D1E4115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96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799" indent="0">
              <a:buNone/>
              <a:defRPr sz="2200" b="1"/>
            </a:lvl2pPr>
            <a:lvl3pPr marL="1005599" indent="0">
              <a:buNone/>
              <a:defRPr sz="2100" b="1"/>
            </a:lvl3pPr>
            <a:lvl4pPr marL="1508399" indent="0">
              <a:buNone/>
              <a:defRPr sz="1800" b="1"/>
            </a:lvl4pPr>
            <a:lvl5pPr marL="2011203" indent="0">
              <a:buNone/>
              <a:defRPr sz="1800" b="1"/>
            </a:lvl5pPr>
            <a:lvl6pPr marL="2514006" indent="0">
              <a:buNone/>
              <a:defRPr sz="1800" b="1"/>
            </a:lvl6pPr>
            <a:lvl7pPr marL="3016800" indent="0">
              <a:buNone/>
              <a:defRPr sz="1800" b="1"/>
            </a:lvl7pPr>
            <a:lvl8pPr marL="3519600" indent="0">
              <a:buNone/>
              <a:defRPr sz="1800" b="1"/>
            </a:lvl8pPr>
            <a:lvl9pPr marL="4022401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05BA49F-5DC6-B0D6-EFB0-43FD20CCA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96" y="2761383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324976F-B09F-91C4-E37E-49255C19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2399CB2-C7E8-2499-6A18-E618B381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E3DB346-3EB1-1458-DF0C-BB593D51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1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5235" y="-519727"/>
            <a:ext cx="13445025" cy="80794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4142183" y="-519730"/>
            <a:ext cx="9297593" cy="84073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179784B-027F-EBE4-BB9F-3D1E98F9CEBE}"/>
              </a:ext>
            </a:extLst>
          </p:cNvPr>
          <p:cNvSpPr/>
          <p:nvPr userDrawn="1"/>
        </p:nvSpPr>
        <p:spPr>
          <a:xfrm>
            <a:off x="8" y="-519717"/>
            <a:ext cx="13439774" cy="8079405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55" tIns="50280" rIns="100555" bIns="50280" rtlCol="0" anchor="ctr"/>
          <a:lstStyle/>
          <a:p>
            <a:pPr algn="ctr" defTabSz="1005599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10688672" y="6880724"/>
            <a:ext cx="2456960" cy="402483"/>
          </a:xfrm>
          <a:prstGeom prst="rect">
            <a:avLst/>
          </a:prstGeom>
        </p:spPr>
        <p:txBody>
          <a:bodyPr vert="horz" lIns="81705" tIns="40853" rIns="81705" bIns="4085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17952" y="276498"/>
            <a:ext cx="916941" cy="7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8340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871310-A04F-BF3B-C86B-D03B8DAB3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57" t="14004" r="28841" b="35024"/>
          <a:stretch/>
        </p:blipFill>
        <p:spPr>
          <a:xfrm>
            <a:off x="0" y="2"/>
            <a:ext cx="13439775" cy="7559675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10688672" y="6880724"/>
            <a:ext cx="2456960" cy="402483"/>
          </a:xfrm>
          <a:prstGeom prst="rect">
            <a:avLst/>
          </a:prstGeom>
        </p:spPr>
        <p:txBody>
          <a:bodyPr vert="horz" lIns="81705" tIns="40853" rIns="81705" bIns="4085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17952" y="276498"/>
            <a:ext cx="916941" cy="7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679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E31D12-1183-A1A2-B4C1-C9B526A64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932" t="36237" r="16241" b="7092"/>
          <a:stretch/>
        </p:blipFill>
        <p:spPr>
          <a:xfrm>
            <a:off x="-1" y="2"/>
            <a:ext cx="13439776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=""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72" y="6880724"/>
            <a:ext cx="2456960" cy="402483"/>
          </a:xfrm>
          <a:prstGeom prst="rect">
            <a:avLst/>
          </a:prstGeom>
        </p:spPr>
        <p:txBody>
          <a:bodyPr vert="horz" lIns="81705" tIns="40853" rIns="81705" bIns="4085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prstClr val="white">
                    <a:alpha val="34034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prstClr val="white">
                  <a:alpha val="34034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723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1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7406F8-D14A-19C1-A4BD-3223ACAB4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3439775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=""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72" y="6880724"/>
            <a:ext cx="2456960" cy="402483"/>
          </a:xfrm>
          <a:prstGeom prst="rect">
            <a:avLst/>
          </a:prstGeom>
        </p:spPr>
        <p:txBody>
          <a:bodyPr vert="horz" lIns="81705" tIns="40853" rIns="81705" bIns="4085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prstClr val="white">
                    <a:alpha val="34034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prstClr val="white">
                  <a:alpha val="34034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872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1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40B306-801A-6DAD-020F-868A9ACE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90"/>
            <a:ext cx="11591806" cy="1461187"/>
          </a:xfrm>
          <a:prstGeom prst="rect">
            <a:avLst/>
          </a:prstGeom>
        </p:spPr>
        <p:txBody>
          <a:bodyPr vert="horz" lIns="100555" tIns="50280" rIns="100555" bIns="5028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451382E-573C-1105-17E0-E3052F8D5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100555" tIns="50280" rIns="100555" bIns="5028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B07D75-7096-7345-3B3A-F088A809D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88" y="7006717"/>
            <a:ext cx="3023949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59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21D6A6-6B7D-A9EC-5270-E2B5C059B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006717"/>
            <a:ext cx="4535924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59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78B0E1-36C1-81D4-2644-9AD3707B8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841" y="7006717"/>
            <a:ext cx="3023949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599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559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8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l" defTabSz="1005599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00" indent="-251400" algn="l" defTabSz="1005599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4199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002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9795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604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65404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198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005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3806" indent="-251400" algn="l" defTabSz="100559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799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599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399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203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06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16800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19600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401" algn="l" defTabSz="10055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994" y="201825"/>
            <a:ext cx="6047899" cy="839964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94" y="1175951"/>
            <a:ext cx="6047899" cy="3326024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994" y="4671137"/>
            <a:ext cx="156797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961" y="4671137"/>
            <a:ext cx="212796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5919" y="4671137"/>
            <a:ext cx="156797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819" r:id="rId2"/>
    <p:sldLayoutId id="2147483820" r:id="rId3"/>
  </p:sldLayoutIdLst>
  <p:hf hdr="0" ftr="0" dt="0"/>
  <p:txStyles>
    <p:titleStyle>
      <a:lvl1pPr algn="ctr" defTabSz="53444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Montserrat" panose="00000500000000000000" pitchFamily="50" charset="-52"/>
          <a:ea typeface="+mj-ea"/>
          <a:cs typeface="+mj-cs"/>
        </a:defRPr>
      </a:lvl1pPr>
    </p:titleStyle>
    <p:bodyStyle>
      <a:lvl1pPr marL="200417" indent="-200417" algn="l" defTabSz="5344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1pPr>
      <a:lvl2pPr marL="434239" indent="-167015" algn="l" defTabSz="53444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2pPr>
      <a:lvl3pPr marL="668059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3pPr>
      <a:lvl4pPr marL="935283" indent="-133612" algn="l" defTabSz="534448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4pPr>
      <a:lvl5pPr marL="1202507" indent="-133612" algn="l" defTabSz="534448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5pPr>
      <a:lvl6pPr marL="1469731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36954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04178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71402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7224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4448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7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68894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3612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3343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0566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3779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994" y="201825"/>
            <a:ext cx="6047899" cy="839964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94" y="1175951"/>
            <a:ext cx="6047899" cy="3326024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994" y="4671137"/>
            <a:ext cx="156797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961" y="4671137"/>
            <a:ext cx="212796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5919" y="4671137"/>
            <a:ext cx="1567974" cy="26832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5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hf hdr="0" ftr="0" dt="0"/>
  <p:txStyles>
    <p:titleStyle>
      <a:lvl1pPr algn="ctr" defTabSz="53444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Montserrat" panose="00000500000000000000" pitchFamily="50" charset="-52"/>
          <a:ea typeface="+mj-ea"/>
          <a:cs typeface="+mj-cs"/>
        </a:defRPr>
      </a:lvl1pPr>
    </p:titleStyle>
    <p:bodyStyle>
      <a:lvl1pPr marL="200417" indent="-200417" algn="l" defTabSz="5344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1pPr>
      <a:lvl2pPr marL="434239" indent="-167015" algn="l" defTabSz="53444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2pPr>
      <a:lvl3pPr marL="668059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3pPr>
      <a:lvl4pPr marL="935283" indent="-133612" algn="l" defTabSz="534448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4pPr>
      <a:lvl5pPr marL="1202507" indent="-133612" algn="l" defTabSz="534448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5pPr>
      <a:lvl6pPr marL="1469731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36954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04178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71402" indent="-133612" algn="l" defTabSz="53444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7224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4448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7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68894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3612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3343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0566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37790" algn="l" defTabSz="5344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40B306-801A-6DAD-020F-868A9ACE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90"/>
            <a:ext cx="11591806" cy="1461187"/>
          </a:xfrm>
          <a:prstGeom prst="rect">
            <a:avLst/>
          </a:prstGeom>
        </p:spPr>
        <p:txBody>
          <a:bodyPr vert="horz" lIns="100555" tIns="50280" rIns="100555" bIns="5028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451382E-573C-1105-17E0-E3052F8D5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100555" tIns="50280" rIns="100555" bIns="5028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B07D75-7096-7345-3B3A-F088A809D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88" y="7006718"/>
            <a:ext cx="3023949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60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21D6A6-6B7D-A9EC-5270-E2B5C059B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006718"/>
            <a:ext cx="4535924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60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78B0E1-36C1-81D4-2644-9AD3707B8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841" y="7006718"/>
            <a:ext cx="3023949" cy="402483"/>
          </a:xfrm>
          <a:prstGeom prst="rect">
            <a:avLst/>
          </a:prstGeom>
        </p:spPr>
        <p:txBody>
          <a:bodyPr vert="horz" lIns="100555" tIns="50280" rIns="100555" bIns="502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605"/>
            <a:fld id="{C758C4FB-D33B-924D-BAC6-B3CD924B02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560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p:hf hdr="0" ftr="0" dt="0"/>
  <p:txStyles>
    <p:titleStyle>
      <a:lvl1pPr algn="l" defTabSz="1005605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02" indent="-251402" algn="l" defTabSz="1005605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4204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010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9807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618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65423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219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030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3834" indent="-251402" algn="l" defTabSz="100560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02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605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409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216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2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16820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19623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427" algn="l" defTabSz="100560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8.jpe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1.wdp"/><Relationship Id="rId5" Type="http://schemas.openxmlformats.org/officeDocument/2006/relationships/image" Target="../media/image43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618" y="5189623"/>
            <a:ext cx="8013547" cy="101566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Благинин А.Г., директор Департамента государственной политики и управления в сфере общего образования Министерства просвещения Российской Федерации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DC9856-2AF7-3504-198B-F3120E78E3FA}"/>
              </a:ext>
            </a:extLst>
          </p:cNvPr>
          <p:cNvSpPr txBox="1"/>
          <p:nvPr/>
        </p:nvSpPr>
        <p:spPr>
          <a:xfrm>
            <a:off x="1673178" y="3145657"/>
            <a:ext cx="10093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14400">
              <a:lnSpc>
                <a:spcPct val="100000"/>
              </a:lnSpc>
              <a:defRPr sz="280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АКТУАЛЬНЫЕ ЗАДАЧИ ГОСУДАРСТВЕННОЙ ПОЛИТИКИ И УПРАВЛЕНИЯ В СФЕРЕ ОБЩЕГО ОБРАЗОВАНИЯ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D88AF82-4B24-78B4-CB46-D76BF912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13" y="915270"/>
            <a:ext cx="3871174" cy="811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06632-B969-8D83-8B55-3993D118D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63" y="458367"/>
            <a:ext cx="2534338" cy="1952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FE67AB-5FBC-C6D6-6503-B6118F016F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74" y="857095"/>
            <a:ext cx="901164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5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353" y="199"/>
            <a:ext cx="13439069" cy="755947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9C8AF0AD-ED3B-2263-CD37-7D850BE4D07F}"/>
              </a:ext>
            </a:extLst>
          </p:cNvPr>
          <p:cNvGrpSpPr/>
          <p:nvPr/>
        </p:nvGrpSpPr>
        <p:grpSpPr>
          <a:xfrm rot="16446980">
            <a:off x="6438367" y="1389270"/>
            <a:ext cx="7385024" cy="7385024"/>
            <a:chOff x="8907497" y="1832902"/>
            <a:chExt cx="4658850" cy="4658850"/>
          </a:xfrm>
        </p:grpSpPr>
        <p:sp>
          <p:nvSpPr>
            <p:cNvPr id="44" name="Овал 43">
              <a:extLst>
                <a:ext uri="{FF2B5EF4-FFF2-40B4-BE49-F238E27FC236}">
                  <a16:creationId xmlns="" xmlns:a16="http://schemas.microsoft.com/office/drawing/2014/main" id="{EE4B1AFD-F0A5-8DC7-F1AC-F0C041A9D71A}"/>
                </a:ext>
              </a:extLst>
            </p:cNvPr>
            <p:cNvSpPr/>
            <p:nvPr/>
          </p:nvSpPr>
          <p:spPr>
            <a:xfrm>
              <a:off x="9102963" y="1992924"/>
              <a:ext cx="4307869" cy="430786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ru-RU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Круг: прозрачная заливка 41">
              <a:extLst>
                <a:ext uri="{FF2B5EF4-FFF2-40B4-BE49-F238E27FC236}">
                  <a16:creationId xmlns="" xmlns:a16="http://schemas.microsoft.com/office/drawing/2014/main" id="{91C5C650-73F7-2A28-27D3-7E5FD4D0A070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4498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2">
                <a:defRPr/>
              </a:pPr>
              <a:endParaRPr lang="ru-RU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A9D2567D-E719-3014-EC77-61CA67025EAE}"/>
              </a:ext>
            </a:extLst>
          </p:cNvPr>
          <p:cNvSpPr/>
          <p:nvPr/>
        </p:nvSpPr>
        <p:spPr>
          <a:xfrm flipH="1">
            <a:off x="349" y="6405236"/>
            <a:ext cx="13439072" cy="1154240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2">
              <a:defRPr/>
            </a:pPr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295" y="417691"/>
            <a:ext cx="13612480" cy="990472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2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76095" y="624368"/>
            <a:ext cx="10721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2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ДЕТЕЙ С МИГРАЦИОННОЙ ИСТОРИЕЙ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262" y="2817828"/>
            <a:ext cx="62603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Обучается несовершеннолетних иностранных граждан: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6935" y="3133367"/>
            <a:ext cx="508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74 135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дошкольных образовательных организациях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6936" y="3586431"/>
            <a:ext cx="4615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202 048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6934" y="4039495"/>
            <a:ext cx="53736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lang="ru-RU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8 982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программам среднего профессионального образования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6936" y="4707996"/>
            <a:ext cx="574773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lnSpc>
                <a:spcPct val="90000"/>
              </a:lnSpc>
            </a:pPr>
            <a:r>
              <a:rPr lang="ru-RU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 организаций, осуществляющих образовательную деятельность (в форме семейного образования </a:t>
            </a:r>
          </a:p>
          <a:p>
            <a:pPr defTabSz="1007943">
              <a:lnSpc>
                <a:spcPct val="90000"/>
              </a:lnSpc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самообразования)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935" y="5511917"/>
            <a:ext cx="487494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lnSpc>
                <a:spcPct val="90000"/>
              </a:lnSpc>
            </a:pPr>
            <a:r>
              <a:rPr lang="en-US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&lt;166 000</a:t>
            </a:r>
            <a:r>
              <a:rPr lang="ru-RU" sz="2400" b="1" dirty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родители которых своевременно не обратились в образовательные организации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04508" y="6461506"/>
            <a:ext cx="92013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/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66 950 </a:t>
            </a: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 иностранных граждан, прошедших диагностику на уровень владения русским языком, на начало 2022/23 </a:t>
            </a:r>
            <a:r>
              <a:rPr lang="ru-RU" sz="1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78786" y="2813456"/>
            <a:ext cx="50106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 русского языка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залог успешного освоения образовательных программ </a:t>
            </a:r>
          </a:p>
          <a:p>
            <a:pPr defTabSz="1007943">
              <a:lnSpc>
                <a:spcPct val="90000"/>
              </a:lnSpc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социальной и психологической адаптации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73799" y="3782672"/>
            <a:ext cx="4699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lang="ru-RU" sz="1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по обучению  детей с миграционной историей: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80590" y="4404804"/>
            <a:ext cx="5753624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4" indent="-228604" defTabSz="1007943">
              <a:lnSpc>
                <a:spcPct val="90000"/>
              </a:lnSpc>
              <a:buFontTx/>
              <a:buAutoNum type="arabicPeriod"/>
            </a:pP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Порядок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и осуществления образовательной деятельности (приказ от 3 августа 2023 г. № 581)</a:t>
            </a:r>
          </a:p>
          <a:p>
            <a:pPr marL="228604" indent="-228604" defTabSz="1007943">
              <a:lnSpc>
                <a:spcPct val="90000"/>
              </a:lnSpc>
              <a:buFontTx/>
              <a:buAutoNum type="arabicPeriod"/>
            </a:pP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модели обучения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диагностики: не владеют/слабо владеют русским языком, владеют русским языком, высокий уровень владения русским языком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2207" y="1778953"/>
            <a:ext cx="567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lnSpc>
                <a:spcPct val="90000"/>
              </a:lnSpc>
            </a:pPr>
            <a:r>
              <a:rPr lang="ru-RU" sz="20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права на получение качественного образования всем детям, независимо от гражданства 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7DA10A19-D13A-1CEF-D413-68A97D151209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9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B2E5444-FEFF-B4FB-67D8-E06F052040A3}"/>
              </a:ext>
            </a:extLst>
          </p:cNvPr>
          <p:cNvSpPr/>
          <p:nvPr/>
        </p:nvSpPr>
        <p:spPr>
          <a:xfrm>
            <a:off x="-25106" y="340200"/>
            <a:ext cx="13464881" cy="821045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D7BF7AFE-18AD-0AF0-35F0-9AD9D8A2ABE6}"/>
              </a:ext>
            </a:extLst>
          </p:cNvPr>
          <p:cNvSpPr/>
          <p:nvPr/>
        </p:nvSpPr>
        <p:spPr>
          <a:xfrm>
            <a:off x="0" y="4666003"/>
            <a:ext cx="6013450" cy="1389697"/>
          </a:xfrm>
          <a:prstGeom prst="rect">
            <a:avLst/>
          </a:prstGeom>
          <a:gradFill flip="none" rotWithShape="1">
            <a:gsLst>
              <a:gs pos="40000">
                <a:srgbClr val="22315C"/>
              </a:gs>
              <a:gs pos="57000">
                <a:srgbClr val="173478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55897" y="481062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МОТИВИРУЮЩИЙ МОНИТОРИНГ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="" xmlns:a16="http://schemas.microsoft.com/office/drawing/2014/main" id="{D8F6B629-90F8-6DB5-FF24-1159DBE4D1C2}"/>
              </a:ext>
            </a:extLst>
          </p:cNvPr>
          <p:cNvSpPr txBox="1"/>
          <p:nvPr/>
        </p:nvSpPr>
        <p:spPr>
          <a:xfrm>
            <a:off x="749643" y="4758117"/>
            <a:ext cx="2778746" cy="62968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 defTabSz="1007943">
              <a:spcBef>
                <a:spcPts val="110"/>
              </a:spcBef>
              <a:defRPr/>
            </a:pPr>
            <a:r>
              <a:rPr sz="2000" b="1" u="sng" spc="-66" dirty="0">
                <a:solidFill>
                  <a:schemeClr val="bg1"/>
                </a:solidFill>
                <a:latin typeface="Arial"/>
                <a:cs typeface="Arial"/>
              </a:rPr>
              <a:t>http://kremlin.ru/events/president/news/65862</a:t>
            </a:r>
            <a:endParaRPr sz="2000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="" xmlns:a16="http://schemas.microsoft.com/office/drawing/2014/main" id="{58D0491E-9EC6-5607-4304-B05FB1C4C5BC}"/>
              </a:ext>
            </a:extLst>
          </p:cNvPr>
          <p:cNvSpPr txBox="1"/>
          <p:nvPr/>
        </p:nvSpPr>
        <p:spPr>
          <a:xfrm>
            <a:off x="749642" y="5422739"/>
            <a:ext cx="1894168" cy="565576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 defTabSz="1007943">
              <a:spcBef>
                <a:spcPts val="110"/>
              </a:spcBef>
              <a:defRPr/>
            </a:pPr>
            <a:r>
              <a:rPr sz="3500" b="1" spc="-6" dirty="0">
                <a:solidFill>
                  <a:schemeClr val="bg1"/>
                </a:solidFill>
                <a:latin typeface="Arial"/>
                <a:cs typeface="Arial"/>
              </a:rPr>
              <a:t>2021</a:t>
            </a:r>
            <a:r>
              <a:rPr sz="3500" b="1" spc="-9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chemeClr val="bg1"/>
                </a:solidFill>
                <a:latin typeface="Arial"/>
                <a:cs typeface="Arial"/>
              </a:rPr>
              <a:t>год</a:t>
            </a:r>
            <a:endParaRPr sz="3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Номер слайда 12">
            <a:extLst>
              <a:ext uri="{FF2B5EF4-FFF2-40B4-BE49-F238E27FC236}">
                <a16:creationId xmlns="" xmlns:a16="http://schemas.microsoft.com/office/drawing/2014/main" id="{771E4A06-3E1B-EB78-6B0A-D585AC3E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0285" y="7028902"/>
            <a:ext cx="397068" cy="415278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7AD91FC8-5966-5B84-C5B7-DB1619826B67}"/>
              </a:ext>
            </a:extLst>
          </p:cNvPr>
          <p:cNvGrpSpPr/>
          <p:nvPr/>
        </p:nvGrpSpPr>
        <p:grpSpPr>
          <a:xfrm>
            <a:off x="4313583" y="1611488"/>
            <a:ext cx="10505930" cy="6088052"/>
            <a:chOff x="4278382" y="2825830"/>
            <a:chExt cx="8805317" cy="5102568"/>
          </a:xfrm>
        </p:grpSpPr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1F1AB6E4-A25D-146C-E65A-40AF2510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382" y="2825830"/>
              <a:ext cx="8805317" cy="5102568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B44BBE1A-8C85-490E-0036-C08C1C0B56DE}"/>
                </a:ext>
              </a:extLst>
            </p:cNvPr>
            <p:cNvSpPr/>
            <p:nvPr/>
          </p:nvSpPr>
          <p:spPr>
            <a:xfrm>
              <a:off x="8263884" y="7323274"/>
              <a:ext cx="834312" cy="158133"/>
            </a:xfrm>
            <a:prstGeom prst="rect">
              <a:avLst/>
            </a:prstGeom>
            <a:solidFill>
              <a:srgbClr val="1B1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5" name="object 5">
            <a:extLst>
              <a:ext uri="{FF2B5EF4-FFF2-40B4-BE49-F238E27FC236}">
                <a16:creationId xmlns="" xmlns:a16="http://schemas.microsoft.com/office/drawing/2014/main" id="{D747AFC6-04C6-7041-4A9F-0C17D5F4EA17}"/>
              </a:ext>
            </a:extLst>
          </p:cNvPr>
          <p:cNvPicPr/>
          <p:nvPr/>
        </p:nvPicPr>
        <p:blipFill rotWithShape="1">
          <a:blip r:embed="rId4" cstate="print"/>
          <a:srcRect l="1009" r="2495" b="3620"/>
          <a:stretch/>
        </p:blipFill>
        <p:spPr>
          <a:xfrm>
            <a:off x="5563702" y="1914401"/>
            <a:ext cx="8014388" cy="5000119"/>
          </a:xfrm>
          <a:prstGeom prst="rect">
            <a:avLst/>
          </a:prstGeom>
          <a:ln>
            <a:noFill/>
          </a:ln>
        </p:spPr>
      </p:pic>
      <p:sp>
        <p:nvSpPr>
          <p:cNvPr id="31" name="object 8">
            <a:extLst>
              <a:ext uri="{FF2B5EF4-FFF2-40B4-BE49-F238E27FC236}">
                <a16:creationId xmlns="" xmlns:a16="http://schemas.microsoft.com/office/drawing/2014/main" id="{D04C1CE4-83C6-2AE2-EF8A-C6CAA9AB9C83}"/>
              </a:ext>
            </a:extLst>
          </p:cNvPr>
          <p:cNvSpPr/>
          <p:nvPr/>
        </p:nvSpPr>
        <p:spPr>
          <a:xfrm>
            <a:off x="9839305" y="5785884"/>
            <a:ext cx="3200834" cy="375757"/>
          </a:xfrm>
          <a:custGeom>
            <a:avLst/>
            <a:gdLst/>
            <a:ahLst/>
            <a:cxnLst/>
            <a:rect l="l" t="t" r="r" b="b"/>
            <a:pathLst>
              <a:path w="2808604" h="360045">
                <a:moveTo>
                  <a:pt x="0" y="0"/>
                </a:moveTo>
                <a:lnTo>
                  <a:pt x="2808311" y="0"/>
                </a:lnTo>
                <a:lnTo>
                  <a:pt x="2808311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BD4336"/>
            </a:solidFill>
          </a:ln>
        </p:spPr>
        <p:txBody>
          <a:bodyPr wrap="square" lIns="0" tIns="0" rIns="0" bIns="0" rtlCol="0"/>
          <a:lstStyle/>
          <a:p>
            <a:pPr defTabSz="1007943">
              <a:defRPr/>
            </a:pPr>
            <a:endParaRPr sz="2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FBB96CEF-BD12-7F72-BDDB-7951299F6100}"/>
              </a:ext>
            </a:extLst>
          </p:cNvPr>
          <p:cNvGrpSpPr/>
          <p:nvPr/>
        </p:nvGrpSpPr>
        <p:grpSpPr>
          <a:xfrm>
            <a:off x="3836501" y="4755200"/>
            <a:ext cx="1212573" cy="1212575"/>
            <a:chOff x="6548323" y="-1817430"/>
            <a:chExt cx="1980421" cy="1980422"/>
          </a:xfrm>
        </p:grpSpPr>
        <p:sp>
          <p:nvSpPr>
            <p:cNvPr id="34" name="Прямоугольник: скругленные углы 1027">
              <a:extLst>
                <a:ext uri="{FF2B5EF4-FFF2-40B4-BE49-F238E27FC236}">
                  <a16:creationId xmlns="" xmlns:a16="http://schemas.microsoft.com/office/drawing/2014/main" id="{A2C44589-8FAA-D474-688C-8D92C96408A9}"/>
                </a:ext>
              </a:extLst>
            </p:cNvPr>
            <p:cNvSpPr/>
            <p:nvPr/>
          </p:nvSpPr>
          <p:spPr>
            <a:xfrm>
              <a:off x="6548323" y="-1817430"/>
              <a:ext cx="1980421" cy="1980422"/>
            </a:xfrm>
            <a:prstGeom prst="roundRect">
              <a:avLst>
                <a:gd name="adj" fmla="val 38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Прямоугольник: скругленные углы 1028">
              <a:extLst>
                <a:ext uri="{FF2B5EF4-FFF2-40B4-BE49-F238E27FC236}">
                  <a16:creationId xmlns="" xmlns:a16="http://schemas.microsoft.com/office/drawing/2014/main" id="{2D36F48D-CFA2-E532-360E-009338F6161C}"/>
                </a:ext>
              </a:extLst>
            </p:cNvPr>
            <p:cNvSpPr/>
            <p:nvPr/>
          </p:nvSpPr>
          <p:spPr>
            <a:xfrm>
              <a:off x="6657682" y="-1706420"/>
              <a:ext cx="1755450" cy="1755449"/>
            </a:xfrm>
            <a:prstGeom prst="roundRect">
              <a:avLst>
                <a:gd name="adj" fmla="val 38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70" y="4813323"/>
            <a:ext cx="1099170" cy="1099170"/>
          </a:xfrm>
          <a:prstGeom prst="rect">
            <a:avLst/>
          </a:prstGeom>
        </p:spPr>
      </p:pic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2D4EAD40-E97B-39E9-FD97-1A577CA18436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B5379D-27A3-526C-75CC-080F3FBE20E7}"/>
              </a:ext>
            </a:extLst>
          </p:cNvPr>
          <p:cNvSpPr txBox="1"/>
          <p:nvPr/>
        </p:nvSpPr>
        <p:spPr>
          <a:xfrm>
            <a:off x="640986" y="3020019"/>
            <a:ext cx="4160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BD433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Актуализация</a:t>
            </a: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</a:p>
          <a:p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не реже одного раза в два года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66">
            <a:extLst>
              <a:ext uri="{FF2B5EF4-FFF2-40B4-BE49-F238E27FC236}">
                <a16:creationId xmlns="" xmlns:a16="http://schemas.microsoft.com/office/drawing/2014/main" id="{DAC7BE55-2554-75C3-9AA8-813BB6FB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2" y="1932390"/>
            <a:ext cx="881615" cy="8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61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BEE1A16-20BF-D998-54F8-4FBDF47FC119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47118" y="1726250"/>
            <a:ext cx="8315058" cy="53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75775" y="624203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НОРМАТИВНО-ПРАВОВОЕ РЕГУЛИРОВАНИЕ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0C951F-AA97-EC2D-986E-FB2A80ACF36D}"/>
              </a:ext>
            </a:extLst>
          </p:cNvPr>
          <p:cNvSpPr txBox="1"/>
          <p:nvPr/>
        </p:nvSpPr>
        <p:spPr>
          <a:xfrm>
            <a:off x="282776" y="1883139"/>
            <a:ext cx="3485635" cy="53266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indent="391977">
              <a:defRPr/>
            </a:pPr>
            <a:r>
              <a:rPr lang="ru-RU" sz="28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F8F558-F314-43D7-5A19-80D5737F9018}"/>
              </a:ext>
            </a:extLst>
          </p:cNvPr>
          <p:cNvSpPr txBox="1"/>
          <p:nvPr/>
        </p:nvSpPr>
        <p:spPr>
          <a:xfrm>
            <a:off x="653023" y="6119063"/>
            <a:ext cx="4187334" cy="98817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200" b="1" dirty="0">
                <a:solidFill>
                  <a:srgbClr val="BD4336"/>
                </a:solidFill>
                <a:latin typeface="Arial Narrow" panose="020B0606020202030204" pitchFamily="34" charset="0"/>
              </a:rPr>
              <a:t>65</a:t>
            </a:r>
            <a:r>
              <a:rPr lang="ru-RU" sz="5300" dirty="0">
                <a:solidFill>
                  <a:srgbClr val="182E65"/>
                </a:solidFill>
                <a:latin typeface="Arial Narrow" panose="020B0606020202030204" pitchFamily="34" charset="0"/>
              </a:rPr>
              <a:t> </a:t>
            </a:r>
            <a:r>
              <a:rPr lang="ru-RU" sz="3200" dirty="0">
                <a:solidFill>
                  <a:srgbClr val="182E65"/>
                </a:solidFill>
                <a:latin typeface="Arial Narrow" panose="020B0606020202030204" pitchFamily="34" charset="0"/>
              </a:rPr>
              <a:t>показателей</a:t>
            </a:r>
          </a:p>
        </p:txBody>
      </p:sp>
      <p:sp>
        <p:nvSpPr>
          <p:cNvPr id="12" name="Номер слайда 12">
            <a:extLst>
              <a:ext uri="{FF2B5EF4-FFF2-40B4-BE49-F238E27FC236}">
                <a16:creationId xmlns="" xmlns:a16="http://schemas.microsoft.com/office/drawing/2014/main" id="{BBD95448-7699-0562-16BC-94D0B40E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0285" y="7028902"/>
            <a:ext cx="397068" cy="415278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7AD91FC8-5966-5B84-C5B7-DB1619826B67}"/>
              </a:ext>
            </a:extLst>
          </p:cNvPr>
          <p:cNvGrpSpPr/>
          <p:nvPr/>
        </p:nvGrpSpPr>
        <p:grpSpPr>
          <a:xfrm>
            <a:off x="3979815" y="1510749"/>
            <a:ext cx="10839698" cy="6281466"/>
            <a:chOff x="4278382" y="2825830"/>
            <a:chExt cx="8805317" cy="5102568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1F1AB6E4-A25D-146C-E65A-40AF2510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382" y="2825830"/>
              <a:ext cx="8805317" cy="5102568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B44BBE1A-8C85-490E-0036-C08C1C0B56DE}"/>
                </a:ext>
              </a:extLst>
            </p:cNvPr>
            <p:cNvSpPr/>
            <p:nvPr/>
          </p:nvSpPr>
          <p:spPr>
            <a:xfrm>
              <a:off x="8263884" y="7323274"/>
              <a:ext cx="834312" cy="158133"/>
            </a:xfrm>
            <a:prstGeom prst="rect">
              <a:avLst/>
            </a:prstGeom>
            <a:solidFill>
              <a:srgbClr val="1B1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77C2921-9B08-65E2-FC26-8A065084D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" t="739" b="981"/>
          <a:stretch/>
        </p:blipFill>
        <p:spPr>
          <a:xfrm>
            <a:off x="5762433" y="1886782"/>
            <a:ext cx="3611458" cy="5035424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A8E43CE-46F3-CB10-1213-54AEBD808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985" y="1886807"/>
            <a:ext cx="3564810" cy="5037102"/>
          </a:xfrm>
          <a:prstGeom prst="rect">
            <a:avLst/>
          </a:prstGeom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1131294" y="2734630"/>
            <a:ext cx="359470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Создание условий 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для достижения результатов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31294" y="3847018"/>
            <a:ext cx="388822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Достижение учебных 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и воспитательных результатов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31295" y="4959406"/>
            <a:ext cx="287853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Организация рабочих процессов</a:t>
            </a:r>
          </a:p>
        </p:txBody>
      </p:sp>
      <p:sp>
        <p:nvSpPr>
          <p:cNvPr id="23" name="Шеврон 22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2865741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5" name="Шеврон 24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3978923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6" name="Шеврон 25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5082167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59B64188-0620-162D-D3D3-1F7D4FC3BCFC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1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pic>
        <p:nvPicPr>
          <p:cNvPr id="5" name="Рисунок 4" descr="слайд.jpg">
            <a:extLst>
              <a:ext uri="{FF2B5EF4-FFF2-40B4-BE49-F238E27FC236}">
                <a16:creationId xmlns="" xmlns:a16="http://schemas.microsoft.com/office/drawing/2014/main" id="{ADDB273C-4593-EF48-3CCB-0C3CAC45E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78"/>
                    </a14:imgEffect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0" y="1158875"/>
            <a:ext cx="13578460" cy="6400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93A8D21-05F8-8F74-FA37-CB3AD98AF71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" name="Google Shape;13530;p70">
            <a:extLst>
              <a:ext uri="{FF2B5EF4-FFF2-40B4-BE49-F238E27FC236}">
                <a16:creationId xmlns="" xmlns:a16="http://schemas.microsoft.com/office/drawing/2014/main" id="{D3E409F5-9997-F598-E780-386A3B976268}"/>
              </a:ext>
            </a:extLst>
          </p:cNvPr>
          <p:cNvGrpSpPr/>
          <p:nvPr/>
        </p:nvGrpSpPr>
        <p:grpSpPr>
          <a:xfrm>
            <a:off x="763798" y="3831559"/>
            <a:ext cx="725073" cy="1070196"/>
            <a:chOff x="1333682" y="3344330"/>
            <a:chExt cx="271213" cy="383088"/>
          </a:xfrm>
          <a:solidFill>
            <a:srgbClr val="BD4336"/>
          </a:solidFill>
        </p:grpSpPr>
        <p:sp>
          <p:nvSpPr>
            <p:cNvPr id="29" name="Google Shape;13531;p70">
              <a:extLst>
                <a:ext uri="{FF2B5EF4-FFF2-40B4-BE49-F238E27FC236}">
                  <a16:creationId xmlns="" xmlns:a16="http://schemas.microsoft.com/office/drawing/2014/main" id="{1115339D-1858-DCD7-9E04-60131C497E25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532;p70">
              <a:extLst>
                <a:ext uri="{FF2B5EF4-FFF2-40B4-BE49-F238E27FC236}">
                  <a16:creationId xmlns="" xmlns:a16="http://schemas.microsoft.com/office/drawing/2014/main" id="{AB42FF39-5FF1-D11F-BEB4-A61F334EF821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533;p70">
              <a:extLst>
                <a:ext uri="{FF2B5EF4-FFF2-40B4-BE49-F238E27FC236}">
                  <a16:creationId xmlns="" xmlns:a16="http://schemas.microsoft.com/office/drawing/2014/main" id="{715B7666-2F88-952E-57CB-5C8B1183773E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534;p70">
              <a:extLst>
                <a:ext uri="{FF2B5EF4-FFF2-40B4-BE49-F238E27FC236}">
                  <a16:creationId xmlns="" xmlns:a16="http://schemas.microsoft.com/office/drawing/2014/main" id="{773B429A-AD50-FDEC-6641-75402D13B9A9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535;p70">
              <a:extLst>
                <a:ext uri="{FF2B5EF4-FFF2-40B4-BE49-F238E27FC236}">
                  <a16:creationId xmlns="" xmlns:a16="http://schemas.microsoft.com/office/drawing/2014/main" id="{BD0A72D8-3102-7D4A-0742-8C8ADD99CC04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536;p70">
              <a:extLst>
                <a:ext uri="{FF2B5EF4-FFF2-40B4-BE49-F238E27FC236}">
                  <a16:creationId xmlns="" xmlns:a16="http://schemas.microsoft.com/office/drawing/2014/main" id="{5E36F0B5-4C2D-F0DA-E4D9-B564C02BA802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537;p70">
              <a:extLst>
                <a:ext uri="{FF2B5EF4-FFF2-40B4-BE49-F238E27FC236}">
                  <a16:creationId xmlns="" xmlns:a16="http://schemas.microsoft.com/office/drawing/2014/main" id="{22847448-56D0-76A1-3CD1-9CAFCB879977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538;p70">
              <a:extLst>
                <a:ext uri="{FF2B5EF4-FFF2-40B4-BE49-F238E27FC236}">
                  <a16:creationId xmlns="" xmlns:a16="http://schemas.microsoft.com/office/drawing/2014/main" id="{B562B5A0-C345-E078-1AE6-AFF60BC6AC8E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539;p70">
              <a:extLst>
                <a:ext uri="{FF2B5EF4-FFF2-40B4-BE49-F238E27FC236}">
                  <a16:creationId xmlns="" xmlns:a16="http://schemas.microsoft.com/office/drawing/2014/main" id="{8FA4C2F7-4DDD-4F41-B66D-0968FF1FD3AD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540;p70">
              <a:extLst>
                <a:ext uri="{FF2B5EF4-FFF2-40B4-BE49-F238E27FC236}">
                  <a16:creationId xmlns="" xmlns:a16="http://schemas.microsoft.com/office/drawing/2014/main" id="{2BC33C8D-A858-1DC5-000B-547294BE8579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541;p70">
              <a:extLst>
                <a:ext uri="{FF2B5EF4-FFF2-40B4-BE49-F238E27FC236}">
                  <a16:creationId xmlns="" xmlns:a16="http://schemas.microsoft.com/office/drawing/2014/main" id="{C86F731F-386D-9F72-98C1-3AEBC8179629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31974;p85">
            <a:extLst>
              <a:ext uri="{FF2B5EF4-FFF2-40B4-BE49-F238E27FC236}">
                <a16:creationId xmlns="" xmlns:a16="http://schemas.microsoft.com/office/drawing/2014/main" id="{87FA83DC-CBEB-C114-A6C6-22A771ECCAA6}"/>
              </a:ext>
            </a:extLst>
          </p:cNvPr>
          <p:cNvSpPr/>
          <p:nvPr/>
        </p:nvSpPr>
        <p:spPr>
          <a:xfrm rot="2700000">
            <a:off x="749496" y="2019224"/>
            <a:ext cx="754702" cy="915158"/>
          </a:xfrm>
          <a:custGeom>
            <a:avLst/>
            <a:gdLst/>
            <a:ahLst/>
            <a:cxnLst/>
            <a:rect l="l" t="t" r="r" b="b"/>
            <a:pathLst>
              <a:path w="11605" h="14404" extrusionOk="0">
                <a:moveTo>
                  <a:pt x="7685" y="787"/>
                </a:moveTo>
                <a:lnTo>
                  <a:pt x="7685" y="3102"/>
                </a:lnTo>
                <a:lnTo>
                  <a:pt x="6266" y="4521"/>
                </a:lnTo>
                <a:lnTo>
                  <a:pt x="4815" y="3102"/>
                </a:lnTo>
                <a:lnTo>
                  <a:pt x="4815" y="787"/>
                </a:lnTo>
                <a:lnTo>
                  <a:pt x="5988" y="1343"/>
                </a:lnTo>
                <a:lnTo>
                  <a:pt x="5988" y="2022"/>
                </a:lnTo>
                <a:cubicBezTo>
                  <a:pt x="5957" y="2238"/>
                  <a:pt x="6104" y="2346"/>
                  <a:pt x="6254" y="2346"/>
                </a:cubicBezTo>
                <a:cubicBezTo>
                  <a:pt x="6405" y="2346"/>
                  <a:pt x="6559" y="2238"/>
                  <a:pt x="6544" y="2022"/>
                </a:cubicBezTo>
                <a:lnTo>
                  <a:pt x="6544" y="1343"/>
                </a:lnTo>
                <a:lnTo>
                  <a:pt x="7685" y="787"/>
                </a:lnTo>
                <a:close/>
                <a:moveTo>
                  <a:pt x="5957" y="7793"/>
                </a:moveTo>
                <a:lnTo>
                  <a:pt x="5957" y="9182"/>
                </a:lnTo>
                <a:cubicBezTo>
                  <a:pt x="5957" y="9336"/>
                  <a:pt x="6081" y="9459"/>
                  <a:pt x="6235" y="9459"/>
                </a:cubicBezTo>
                <a:cubicBezTo>
                  <a:pt x="6389" y="9459"/>
                  <a:pt x="6513" y="9336"/>
                  <a:pt x="6513" y="9182"/>
                </a:cubicBezTo>
                <a:lnTo>
                  <a:pt x="6513" y="7793"/>
                </a:lnTo>
                <a:lnTo>
                  <a:pt x="6513" y="7793"/>
                </a:lnTo>
                <a:cubicBezTo>
                  <a:pt x="8210" y="8132"/>
                  <a:pt x="7932" y="10601"/>
                  <a:pt x="6235" y="10601"/>
                </a:cubicBezTo>
                <a:cubicBezTo>
                  <a:pt x="4538" y="10601"/>
                  <a:pt x="4260" y="8132"/>
                  <a:pt x="5957" y="7793"/>
                </a:cubicBezTo>
                <a:close/>
                <a:moveTo>
                  <a:pt x="6513" y="6064"/>
                </a:moveTo>
                <a:cubicBezTo>
                  <a:pt x="8118" y="6219"/>
                  <a:pt x="9352" y="7546"/>
                  <a:pt x="9352" y="9182"/>
                </a:cubicBezTo>
                <a:cubicBezTo>
                  <a:pt x="9352" y="11049"/>
                  <a:pt x="7835" y="12303"/>
                  <a:pt x="6235" y="12303"/>
                </a:cubicBezTo>
                <a:cubicBezTo>
                  <a:pt x="5508" y="12303"/>
                  <a:pt x="4763" y="12044"/>
                  <a:pt x="4136" y="11465"/>
                </a:cubicBezTo>
                <a:cubicBezTo>
                  <a:pt x="2130" y="9644"/>
                  <a:pt x="3241" y="6311"/>
                  <a:pt x="5957" y="6064"/>
                </a:cubicBezTo>
                <a:lnTo>
                  <a:pt x="5957" y="7206"/>
                </a:lnTo>
                <a:cubicBezTo>
                  <a:pt x="3488" y="7577"/>
                  <a:pt x="3766" y="11157"/>
                  <a:pt x="6235" y="11157"/>
                </a:cubicBezTo>
                <a:cubicBezTo>
                  <a:pt x="8704" y="11157"/>
                  <a:pt x="8982" y="7577"/>
                  <a:pt x="6513" y="7206"/>
                </a:cubicBezTo>
                <a:lnTo>
                  <a:pt x="6513" y="6064"/>
                </a:lnTo>
                <a:close/>
                <a:moveTo>
                  <a:pt x="4511" y="0"/>
                </a:moveTo>
                <a:cubicBezTo>
                  <a:pt x="4460" y="0"/>
                  <a:pt x="4414" y="16"/>
                  <a:pt x="4383" y="46"/>
                </a:cubicBezTo>
                <a:cubicBezTo>
                  <a:pt x="4291" y="108"/>
                  <a:pt x="4229" y="201"/>
                  <a:pt x="4229" y="293"/>
                </a:cubicBezTo>
                <a:lnTo>
                  <a:pt x="4229" y="3194"/>
                </a:lnTo>
                <a:cubicBezTo>
                  <a:pt x="4229" y="3256"/>
                  <a:pt x="4260" y="3318"/>
                  <a:pt x="4321" y="3380"/>
                </a:cubicBezTo>
                <a:lnTo>
                  <a:pt x="4846" y="3935"/>
                </a:lnTo>
                <a:cubicBezTo>
                  <a:pt x="2501" y="4552"/>
                  <a:pt x="834" y="6682"/>
                  <a:pt x="834" y="9151"/>
                </a:cubicBezTo>
                <a:lnTo>
                  <a:pt x="834" y="9182"/>
                </a:lnTo>
                <a:cubicBezTo>
                  <a:pt x="834" y="11620"/>
                  <a:pt x="2501" y="13780"/>
                  <a:pt x="4877" y="14397"/>
                </a:cubicBezTo>
                <a:cubicBezTo>
                  <a:pt x="4897" y="14401"/>
                  <a:pt x="4917" y="14403"/>
                  <a:pt x="4937" y="14403"/>
                </a:cubicBezTo>
                <a:cubicBezTo>
                  <a:pt x="5069" y="14403"/>
                  <a:pt x="5190" y="14316"/>
                  <a:pt x="5216" y="14181"/>
                </a:cubicBezTo>
                <a:cubicBezTo>
                  <a:pt x="5278" y="14027"/>
                  <a:pt x="5186" y="13873"/>
                  <a:pt x="5031" y="13842"/>
                </a:cubicBezTo>
                <a:cubicBezTo>
                  <a:pt x="1" y="12576"/>
                  <a:pt x="248" y="5386"/>
                  <a:pt x="5340" y="4429"/>
                </a:cubicBezTo>
                <a:lnTo>
                  <a:pt x="5926" y="5046"/>
                </a:lnTo>
                <a:lnTo>
                  <a:pt x="5926" y="5509"/>
                </a:lnTo>
                <a:cubicBezTo>
                  <a:pt x="3951" y="5632"/>
                  <a:pt x="2470" y="7330"/>
                  <a:pt x="2532" y="9305"/>
                </a:cubicBezTo>
                <a:cubicBezTo>
                  <a:pt x="2624" y="11280"/>
                  <a:pt x="4229" y="12854"/>
                  <a:pt x="6235" y="12854"/>
                </a:cubicBezTo>
                <a:cubicBezTo>
                  <a:pt x="8210" y="12854"/>
                  <a:pt x="9815" y="11280"/>
                  <a:pt x="9907" y="9305"/>
                </a:cubicBezTo>
                <a:cubicBezTo>
                  <a:pt x="9969" y="7330"/>
                  <a:pt x="8488" y="5632"/>
                  <a:pt x="6513" y="5509"/>
                </a:cubicBezTo>
                <a:lnTo>
                  <a:pt x="6513" y="5046"/>
                </a:lnTo>
                <a:lnTo>
                  <a:pt x="7099" y="4429"/>
                </a:lnTo>
                <a:cubicBezTo>
                  <a:pt x="9321" y="4830"/>
                  <a:pt x="10988" y="6743"/>
                  <a:pt x="11049" y="8996"/>
                </a:cubicBezTo>
                <a:cubicBezTo>
                  <a:pt x="11111" y="11280"/>
                  <a:pt x="9599" y="13286"/>
                  <a:pt x="7408" y="13842"/>
                </a:cubicBezTo>
                <a:cubicBezTo>
                  <a:pt x="7253" y="13873"/>
                  <a:pt x="7161" y="14027"/>
                  <a:pt x="7223" y="14181"/>
                </a:cubicBezTo>
                <a:cubicBezTo>
                  <a:pt x="7249" y="14316"/>
                  <a:pt x="7370" y="14403"/>
                  <a:pt x="7502" y="14403"/>
                </a:cubicBezTo>
                <a:cubicBezTo>
                  <a:pt x="7522" y="14403"/>
                  <a:pt x="7542" y="14401"/>
                  <a:pt x="7562" y="14397"/>
                </a:cubicBezTo>
                <a:cubicBezTo>
                  <a:pt x="9938" y="13780"/>
                  <a:pt x="11574" y="11620"/>
                  <a:pt x="11605" y="9182"/>
                </a:cubicBezTo>
                <a:cubicBezTo>
                  <a:pt x="11605" y="6743"/>
                  <a:pt x="9938" y="4583"/>
                  <a:pt x="7593" y="3966"/>
                </a:cubicBezTo>
                <a:lnTo>
                  <a:pt x="8118" y="3410"/>
                </a:lnTo>
                <a:cubicBezTo>
                  <a:pt x="8179" y="3349"/>
                  <a:pt x="8210" y="3287"/>
                  <a:pt x="8210" y="3225"/>
                </a:cubicBezTo>
                <a:lnTo>
                  <a:pt x="8210" y="324"/>
                </a:lnTo>
                <a:cubicBezTo>
                  <a:pt x="8210" y="161"/>
                  <a:pt x="8087" y="33"/>
                  <a:pt x="7947" y="33"/>
                </a:cubicBezTo>
                <a:cubicBezTo>
                  <a:pt x="7902" y="33"/>
                  <a:pt x="7854" y="47"/>
                  <a:pt x="7809" y="77"/>
                </a:cubicBezTo>
                <a:lnTo>
                  <a:pt x="6513" y="695"/>
                </a:lnTo>
                <a:lnTo>
                  <a:pt x="6513" y="324"/>
                </a:lnTo>
                <a:cubicBezTo>
                  <a:pt x="6528" y="108"/>
                  <a:pt x="6374" y="0"/>
                  <a:pt x="6220" y="0"/>
                </a:cubicBezTo>
                <a:cubicBezTo>
                  <a:pt x="6065" y="0"/>
                  <a:pt x="5911" y="108"/>
                  <a:pt x="5926" y="324"/>
                </a:cubicBezTo>
                <a:lnTo>
                  <a:pt x="5926" y="695"/>
                </a:lnTo>
                <a:lnTo>
                  <a:pt x="4661" y="46"/>
                </a:lnTo>
                <a:cubicBezTo>
                  <a:pt x="4615" y="16"/>
                  <a:pt x="4561" y="0"/>
                  <a:pt x="4511" y="0"/>
                </a:cubicBezTo>
                <a:close/>
              </a:path>
            </a:pathLst>
          </a:custGeom>
          <a:solidFill>
            <a:srgbClr val="BD43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75775" y="624203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МОТИВИРУЮЩИЙ МОНИТОРИНГ</a:t>
            </a:r>
          </a:p>
        </p:txBody>
      </p:sp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2691D41-BAE9-9DDF-1CC9-2C5499DE5F4F}"/>
              </a:ext>
            </a:extLst>
          </p:cNvPr>
          <p:cNvSpPr txBox="1"/>
          <p:nvPr/>
        </p:nvSpPr>
        <p:spPr>
          <a:xfrm>
            <a:off x="5661738" y="2110859"/>
            <a:ext cx="7582619" cy="845132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</a:t>
            </a:r>
            <a:r>
              <a:rPr lang="en-US" sz="1800" kern="600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ОБЩЕГО ВЕКТОРА </a:t>
            </a:r>
            <a:r>
              <a:rPr lang="ru-RU"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РАЗВИТИЯ</a:t>
            </a:r>
            <a:r>
              <a:rPr lang="en-US" sz="1800" b="1" kern="600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1800" b="1" kern="600" dirty="0">
              <a:solidFill>
                <a:srgbClr val="182F6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</a:t>
            </a:r>
            <a:r>
              <a:rPr sz="1800" kern="600" spc="-17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ВСЕХ</a:t>
            </a:r>
            <a:r>
              <a:rPr sz="1800" kern="600" spc="-11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УРОВНЯХ</a:t>
            </a:r>
            <a:r>
              <a:rPr lang="ru-RU" sz="1800" kern="600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ЕДИНОЙ СУВЕРЕННОЙ</a:t>
            </a:r>
            <a:r>
              <a:rPr sz="1800" b="1" kern="600" spc="-11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СИСТЕМЫ</a:t>
            </a:r>
            <a:r>
              <a:rPr lang="ru-RU"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1800" b="1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ОБРАЗОВАНИЯ</a:t>
            </a:r>
            <a:endParaRPr lang="ru-RU" sz="1800" kern="600" dirty="0">
              <a:solidFill>
                <a:srgbClr val="182F6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«ОТ </a:t>
            </a:r>
            <a:r>
              <a:rPr lang="ru-RU"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РЕГИОНАЛЬНОГО</a:t>
            </a:r>
            <a:r>
              <a:rPr lang="ru-RU" sz="1800" kern="600" spc="-22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МИНИСТРА </a:t>
            </a:r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ru-RU"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ДИРЕКТОРА ШКОЛЫ</a:t>
            </a:r>
            <a:r>
              <a:rPr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r>
              <a:rPr lang="ru-RU" sz="1800" kern="600" spc="-6" dirty="0">
                <a:solidFill>
                  <a:srgbClr val="182F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sz="1800" kern="600" dirty="0">
              <a:solidFill>
                <a:srgbClr val="182F6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327577281">
            <a:extLst>
              <a:ext uri="{FF2B5EF4-FFF2-40B4-BE49-F238E27FC236}">
                <a16:creationId xmlns="" xmlns:a16="http://schemas.microsoft.com/office/drawing/2014/main" id="{FEC9BF88-F563-CC6A-AFF8-C47865E86CE2}"/>
              </a:ext>
            </a:extLst>
          </p:cNvPr>
          <p:cNvSpPr txBox="1"/>
          <p:nvPr/>
        </p:nvSpPr>
        <p:spPr bwMode="auto">
          <a:xfrm>
            <a:off x="5947627" y="3796090"/>
            <a:ext cx="7110063" cy="2872345"/>
          </a:xfrm>
          <a:prstGeom prst="rect">
            <a:avLst/>
          </a:prstGeom>
          <a:noFill/>
        </p:spPr>
        <p:txBody>
          <a:bodyPr vertOverflow="overflow" horzOverflow="overflow" vert="horz" wrap="square" lIns="100794" tIns="50397" rIns="100794" bIns="50397" numCol="1" spcCol="0" rtlCol="0" fromWordArt="0" anchor="t" anchorCtr="0" forceAA="0" compatLnSpc="0">
            <a:spAutoFit/>
          </a:bodyPr>
          <a:lstStyle/>
          <a:p>
            <a:pPr>
              <a:lnSpc>
                <a:spcPct val="50000"/>
              </a:lnSpc>
              <a:tabLst>
                <a:tab pos="391977" algn="l"/>
              </a:tabLst>
              <a:defRPr/>
            </a:pPr>
            <a:endParaRPr lang="en-US" sz="2200" spc="-6" dirty="0">
              <a:latin typeface="Arial Narrow" panose="020B0606020202030204" pitchFamily="34" charset="0"/>
              <a:cs typeface="Arial"/>
            </a:endParaRPr>
          </a:p>
          <a:p>
            <a:pPr>
              <a:lnSpc>
                <a:spcPts val="110"/>
              </a:lnSpc>
              <a:tabLst>
                <a:tab pos="391977" algn="l"/>
              </a:tabLst>
              <a:defRPr/>
            </a:pPr>
            <a:endParaRPr lang="ru-RU" sz="2200" spc="-6" dirty="0">
              <a:latin typeface="Arial Narrow" panose="020B0606020202030204" pitchFamily="34" charset="0"/>
              <a:cs typeface="Arial"/>
            </a:endParaRPr>
          </a:p>
          <a:p>
            <a:pPr>
              <a:spcAft>
                <a:spcPts val="661"/>
              </a:spcAft>
            </a:pPr>
            <a:r>
              <a:rPr lang="ru-RU" sz="2200" spc="-6" dirty="0">
                <a:latin typeface="Arial Narrow" panose="020B0606020202030204" pitchFamily="34" charset="0"/>
                <a:cs typeface="Arial"/>
              </a:rPr>
              <a:t>Фокусирование управленцев всех уровней на ключевых задачах государственной политики в сфере образования</a:t>
            </a:r>
          </a:p>
          <a:p>
            <a:pPr>
              <a:spcAft>
                <a:spcPts val="661"/>
              </a:spcAft>
            </a:pPr>
            <a:endParaRPr lang="ru-RU" sz="1000" spc="-6" dirty="0">
              <a:latin typeface="Arial Narrow" panose="020B0606020202030204" pitchFamily="34" charset="0"/>
              <a:cs typeface="Arial"/>
            </a:endParaRPr>
          </a:p>
          <a:p>
            <a:pPr>
              <a:spcAft>
                <a:spcPts val="661"/>
              </a:spcAft>
            </a:pPr>
            <a:r>
              <a:rPr lang="ru-RU" sz="2200" spc="-6" dirty="0">
                <a:latin typeface="Arial Narrow" panose="020B0606020202030204" pitchFamily="34" charset="0"/>
                <a:cs typeface="Arial"/>
              </a:rPr>
              <a:t>Формирование качественных данных для принятия управленческих решений на всех уровнях управления</a:t>
            </a:r>
          </a:p>
          <a:p>
            <a:pPr>
              <a:spcAft>
                <a:spcPts val="661"/>
              </a:spcAft>
            </a:pPr>
            <a:endParaRPr lang="ru-RU" sz="1000" spc="-6" dirty="0">
              <a:latin typeface="Arial Narrow" panose="020B0606020202030204" pitchFamily="34" charset="0"/>
              <a:cs typeface="Arial"/>
            </a:endParaRPr>
          </a:p>
          <a:p>
            <a:pPr>
              <a:spcAft>
                <a:spcPts val="661"/>
              </a:spcAft>
            </a:pPr>
            <a:r>
              <a:rPr lang="ru-RU" sz="2200" spc="-6" dirty="0">
                <a:latin typeface="Arial Narrow" panose="020B0606020202030204" pitchFamily="34" charset="0"/>
                <a:cs typeface="Arial"/>
              </a:rPr>
              <a:t>Комплексная оценка работы управленцев всех уровней, </a:t>
            </a:r>
            <a:br>
              <a:rPr lang="ru-RU" sz="2200" spc="-6" dirty="0">
                <a:latin typeface="Arial Narrow" panose="020B0606020202030204" pitchFamily="34" charset="0"/>
                <a:cs typeface="Arial"/>
              </a:rPr>
            </a:br>
            <a:r>
              <a:rPr lang="ru-RU" sz="2200" spc="-6" dirty="0">
                <a:latin typeface="Arial Narrow" panose="020B0606020202030204" pitchFamily="34" charset="0"/>
                <a:cs typeface="Arial"/>
              </a:rPr>
              <a:t>их результатов по ключевым направлениям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26492C-9B67-E1D7-CDB4-69C814C2CFA6}"/>
              </a:ext>
            </a:extLst>
          </p:cNvPr>
          <p:cNvSpPr txBox="1"/>
          <p:nvPr/>
        </p:nvSpPr>
        <p:spPr>
          <a:xfrm>
            <a:off x="1236489" y="3854194"/>
            <a:ext cx="4557783" cy="133288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>
            <a:defPPr lvl="0">
              <a:defRPr lang="en-US"/>
            </a:defPPr>
            <a:lvl1pPr algn="ctr">
              <a:tabLst>
                <a:tab pos="391977" algn="l"/>
              </a:tabLst>
              <a:defRPr sz="8000" b="1" spc="-6">
                <a:solidFill>
                  <a:srgbClr val="182F68"/>
                </a:solidFill>
                <a:latin typeface="Monserrat"/>
                <a:cs typeface="Arial"/>
              </a:defRPr>
            </a:lvl1pPr>
          </a:lstStyle>
          <a:p>
            <a:r>
              <a:rPr lang="ru-RU" dirty="0">
                <a:solidFill>
                  <a:srgbClr val="223471"/>
                </a:solidFill>
                <a:latin typeface="Arial Narrow" panose="020B0606020202030204" pitchFamily="34" charset="0"/>
              </a:rPr>
              <a:t>ЗАДАЧИ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DEB8C1-045B-5095-644B-401A9903720E}"/>
              </a:ext>
            </a:extLst>
          </p:cNvPr>
          <p:cNvSpPr txBox="1"/>
          <p:nvPr/>
        </p:nvSpPr>
        <p:spPr>
          <a:xfrm>
            <a:off x="974985" y="1851594"/>
            <a:ext cx="3636535" cy="136366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>
              <a:tabLst>
                <a:tab pos="391977" algn="l"/>
              </a:tabLst>
              <a:defRPr/>
            </a:pPr>
            <a:r>
              <a:rPr lang="ru-RU" sz="8000" b="1" spc="-6" dirty="0">
                <a:solidFill>
                  <a:srgbClr val="223471"/>
                </a:solidFill>
                <a:latin typeface="Arial Narrow" panose="020B0606020202030204" pitchFamily="34" charset="0"/>
                <a:cs typeface="Arial"/>
              </a:rPr>
              <a:t>ЦЕЛЬ</a:t>
            </a:r>
          </a:p>
        </p:txBody>
      </p:sp>
      <p:sp>
        <p:nvSpPr>
          <p:cNvPr id="25" name="Шеврон 24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5661738" y="4071460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6" name="Шеврон 25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5661738" y="5048225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7" name="Шеврон 26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5661738" y="5998058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12389281-6D18-E172-43B6-E53D5BED9BDA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8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24781B-AD52-06AA-CA28-6FF8B903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06" y="-18733"/>
            <a:ext cx="13472727" cy="75784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7C99B44-D8DB-261E-97A7-C6D4BFCCDB70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4" name="object 5">
            <a:extLst>
              <a:ext uri="{FF2B5EF4-FFF2-40B4-BE49-F238E27FC236}">
                <a16:creationId xmlns="" xmlns:a16="http://schemas.microsoft.com/office/drawing/2014/main" id="{F4C333F3-A9ED-E959-24A9-699AB72E5CBF}"/>
              </a:ext>
            </a:extLst>
          </p:cNvPr>
          <p:cNvGrpSpPr/>
          <p:nvPr/>
        </p:nvGrpSpPr>
        <p:grpSpPr>
          <a:xfrm>
            <a:off x="352955" y="1532092"/>
            <a:ext cx="12715643" cy="5796641"/>
            <a:chOff x="319153" y="1065436"/>
            <a:chExt cx="11535098" cy="5258608"/>
          </a:xfrm>
        </p:grpSpPr>
        <p:sp>
          <p:nvSpPr>
            <p:cNvPr id="65" name="object 6">
              <a:extLst>
                <a:ext uri="{FF2B5EF4-FFF2-40B4-BE49-F238E27FC236}">
                  <a16:creationId xmlns="" xmlns:a16="http://schemas.microsoft.com/office/drawing/2014/main" id="{52BAA098-B5EF-A3BD-322A-953E5A71E003}"/>
                </a:ext>
              </a:extLst>
            </p:cNvPr>
            <p:cNvSpPr/>
            <p:nvPr/>
          </p:nvSpPr>
          <p:spPr>
            <a:xfrm>
              <a:off x="6274132" y="3343305"/>
              <a:ext cx="3679825" cy="408305"/>
            </a:xfrm>
            <a:custGeom>
              <a:avLst/>
              <a:gdLst/>
              <a:ahLst/>
              <a:cxnLst/>
              <a:rect l="l" t="t" r="r" b="b"/>
              <a:pathLst>
                <a:path w="3679825" h="408304">
                  <a:moveTo>
                    <a:pt x="0" y="408286"/>
                  </a:moveTo>
                  <a:lnTo>
                    <a:pt x="2884" y="360951"/>
                  </a:lnTo>
                  <a:lnTo>
                    <a:pt x="11318" y="315146"/>
                  </a:lnTo>
                  <a:lnTo>
                    <a:pt x="24971" y="271188"/>
                  </a:lnTo>
                  <a:lnTo>
                    <a:pt x="43515" y="229393"/>
                  </a:lnTo>
                  <a:lnTo>
                    <a:pt x="66619" y="190078"/>
                  </a:lnTo>
                  <a:lnTo>
                    <a:pt x="93954" y="153558"/>
                  </a:lnTo>
                  <a:lnTo>
                    <a:pt x="125191" y="120151"/>
                  </a:lnTo>
                  <a:lnTo>
                    <a:pt x="160000" y="90171"/>
                  </a:lnTo>
                  <a:lnTo>
                    <a:pt x="198051" y="63937"/>
                  </a:lnTo>
                  <a:lnTo>
                    <a:pt x="239016" y="41763"/>
                  </a:lnTo>
                  <a:lnTo>
                    <a:pt x="282564" y="23966"/>
                  </a:lnTo>
                  <a:lnTo>
                    <a:pt x="328366" y="10862"/>
                  </a:lnTo>
                  <a:lnTo>
                    <a:pt x="376092" y="2768"/>
                  </a:lnTo>
                  <a:lnTo>
                    <a:pt x="425414" y="0"/>
                  </a:lnTo>
                  <a:lnTo>
                    <a:pt x="3254364" y="0"/>
                  </a:lnTo>
                  <a:lnTo>
                    <a:pt x="3303685" y="2768"/>
                  </a:lnTo>
                  <a:lnTo>
                    <a:pt x="3351412" y="10862"/>
                  </a:lnTo>
                  <a:lnTo>
                    <a:pt x="3397214" y="23966"/>
                  </a:lnTo>
                  <a:lnTo>
                    <a:pt x="3440762" y="41763"/>
                  </a:lnTo>
                  <a:lnTo>
                    <a:pt x="3481727" y="63937"/>
                  </a:lnTo>
                  <a:lnTo>
                    <a:pt x="3519778" y="90171"/>
                  </a:lnTo>
                  <a:lnTo>
                    <a:pt x="3554587" y="120151"/>
                  </a:lnTo>
                  <a:lnTo>
                    <a:pt x="3585824" y="153558"/>
                  </a:lnTo>
                  <a:lnTo>
                    <a:pt x="3613159" y="190078"/>
                  </a:lnTo>
                  <a:lnTo>
                    <a:pt x="3636264" y="229393"/>
                  </a:lnTo>
                  <a:lnTo>
                    <a:pt x="3654807" y="271188"/>
                  </a:lnTo>
                  <a:lnTo>
                    <a:pt x="3668461" y="315146"/>
                  </a:lnTo>
                  <a:lnTo>
                    <a:pt x="3676894" y="360951"/>
                  </a:lnTo>
                  <a:lnTo>
                    <a:pt x="3679779" y="408286"/>
                  </a:lnTo>
                </a:path>
              </a:pathLst>
            </a:custGeom>
            <a:ln w="28574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8">
              <a:extLst>
                <a:ext uri="{FF2B5EF4-FFF2-40B4-BE49-F238E27FC236}">
                  <a16:creationId xmlns="" xmlns:a16="http://schemas.microsoft.com/office/drawing/2014/main" id="{6906A2BA-CD96-3F96-0CA3-65EE0AF61E41}"/>
                </a:ext>
              </a:extLst>
            </p:cNvPr>
            <p:cNvSpPr/>
            <p:nvPr/>
          </p:nvSpPr>
          <p:spPr>
            <a:xfrm>
              <a:off x="6092261" y="2935826"/>
              <a:ext cx="5761990" cy="408305"/>
            </a:xfrm>
            <a:custGeom>
              <a:avLst/>
              <a:gdLst/>
              <a:ahLst/>
              <a:cxnLst/>
              <a:rect l="l" t="t" r="r" b="b"/>
              <a:pathLst>
                <a:path w="5761990" h="408304">
                  <a:moveTo>
                    <a:pt x="5761667" y="0"/>
                  </a:moveTo>
                  <a:lnTo>
                    <a:pt x="5758782" y="47335"/>
                  </a:lnTo>
                  <a:lnTo>
                    <a:pt x="5750348" y="93140"/>
                  </a:lnTo>
                  <a:lnTo>
                    <a:pt x="5736695" y="137098"/>
                  </a:lnTo>
                  <a:lnTo>
                    <a:pt x="5718151" y="178893"/>
                  </a:lnTo>
                  <a:lnTo>
                    <a:pt x="5695047" y="218208"/>
                  </a:lnTo>
                  <a:lnTo>
                    <a:pt x="5667712" y="254728"/>
                  </a:lnTo>
                  <a:lnTo>
                    <a:pt x="5636475" y="288135"/>
                  </a:lnTo>
                  <a:lnTo>
                    <a:pt x="5601666" y="318114"/>
                  </a:lnTo>
                  <a:lnTo>
                    <a:pt x="5563615" y="344349"/>
                  </a:lnTo>
                  <a:lnTo>
                    <a:pt x="5522650" y="366523"/>
                  </a:lnTo>
                  <a:lnTo>
                    <a:pt x="5479102" y="384320"/>
                  </a:lnTo>
                  <a:lnTo>
                    <a:pt x="5433300" y="397424"/>
                  </a:lnTo>
                  <a:lnTo>
                    <a:pt x="5385574" y="405518"/>
                  </a:lnTo>
                  <a:lnTo>
                    <a:pt x="5336252" y="408286"/>
                  </a:lnTo>
                  <a:lnTo>
                    <a:pt x="425414" y="408286"/>
                  </a:lnTo>
                  <a:lnTo>
                    <a:pt x="376093" y="405518"/>
                  </a:lnTo>
                  <a:lnTo>
                    <a:pt x="328366" y="397424"/>
                  </a:lnTo>
                  <a:lnTo>
                    <a:pt x="282564" y="384320"/>
                  </a:lnTo>
                  <a:lnTo>
                    <a:pt x="239016" y="366523"/>
                  </a:lnTo>
                  <a:lnTo>
                    <a:pt x="198051" y="344349"/>
                  </a:lnTo>
                  <a:lnTo>
                    <a:pt x="160000" y="318114"/>
                  </a:lnTo>
                  <a:lnTo>
                    <a:pt x="125191" y="288135"/>
                  </a:lnTo>
                  <a:lnTo>
                    <a:pt x="93954" y="254728"/>
                  </a:lnTo>
                  <a:lnTo>
                    <a:pt x="66619" y="218208"/>
                  </a:lnTo>
                  <a:lnTo>
                    <a:pt x="43515" y="178893"/>
                  </a:lnTo>
                  <a:lnTo>
                    <a:pt x="24971" y="137098"/>
                  </a:lnTo>
                  <a:lnTo>
                    <a:pt x="11318" y="93140"/>
                  </a:lnTo>
                  <a:lnTo>
                    <a:pt x="2884" y="47335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9">
              <a:extLst>
                <a:ext uri="{FF2B5EF4-FFF2-40B4-BE49-F238E27FC236}">
                  <a16:creationId xmlns="" xmlns:a16="http://schemas.microsoft.com/office/drawing/2014/main" id="{9FEFC180-699F-A11D-A1DB-A14587164A80}"/>
                </a:ext>
              </a:extLst>
            </p:cNvPr>
            <p:cNvSpPr/>
            <p:nvPr/>
          </p:nvSpPr>
          <p:spPr>
            <a:xfrm>
              <a:off x="6092206" y="2935852"/>
              <a:ext cx="0" cy="882650"/>
            </a:xfrm>
            <a:custGeom>
              <a:avLst/>
              <a:gdLst/>
              <a:ahLst/>
              <a:cxnLst/>
              <a:rect l="l" t="t" r="r" b="b"/>
              <a:pathLst>
                <a:path h="882650">
                  <a:moveTo>
                    <a:pt x="0" y="0"/>
                  </a:moveTo>
                  <a:lnTo>
                    <a:pt x="0" y="882175"/>
                  </a:lnTo>
                </a:path>
              </a:pathLst>
            </a:custGeom>
            <a:ln w="28575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0">
              <a:extLst>
                <a:ext uri="{FF2B5EF4-FFF2-40B4-BE49-F238E27FC236}">
                  <a16:creationId xmlns="" xmlns:a16="http://schemas.microsoft.com/office/drawing/2014/main" id="{A4127AA2-2EDB-9995-C304-6550A88C5FEB}"/>
                </a:ext>
              </a:extLst>
            </p:cNvPr>
            <p:cNvSpPr/>
            <p:nvPr/>
          </p:nvSpPr>
          <p:spPr>
            <a:xfrm>
              <a:off x="2161227" y="4229567"/>
              <a:ext cx="3508375" cy="422909"/>
            </a:xfrm>
            <a:custGeom>
              <a:avLst/>
              <a:gdLst/>
              <a:ahLst/>
              <a:cxnLst/>
              <a:rect l="l" t="t" r="r" b="b"/>
              <a:pathLst>
                <a:path w="3508375" h="422910">
                  <a:moveTo>
                    <a:pt x="0" y="422438"/>
                  </a:moveTo>
                  <a:lnTo>
                    <a:pt x="2603" y="376681"/>
                  </a:lnTo>
                  <a:lnTo>
                    <a:pt x="10227" y="332285"/>
                  </a:lnTo>
                  <a:lnTo>
                    <a:pt x="22596" y="289515"/>
                  </a:lnTo>
                  <a:lnTo>
                    <a:pt x="39431" y="248638"/>
                  </a:lnTo>
                  <a:lnTo>
                    <a:pt x="60456" y="209920"/>
                  </a:lnTo>
                  <a:lnTo>
                    <a:pt x="85394" y="173627"/>
                  </a:lnTo>
                  <a:lnTo>
                    <a:pt x="113967" y="140024"/>
                  </a:lnTo>
                  <a:lnTo>
                    <a:pt x="145898" y="109379"/>
                  </a:lnTo>
                  <a:lnTo>
                    <a:pt x="180910" y="81956"/>
                  </a:lnTo>
                  <a:lnTo>
                    <a:pt x="218726" y="58022"/>
                  </a:lnTo>
                  <a:lnTo>
                    <a:pt x="259069" y="37843"/>
                  </a:lnTo>
                  <a:lnTo>
                    <a:pt x="301660" y="21686"/>
                  </a:lnTo>
                  <a:lnTo>
                    <a:pt x="346224" y="9815"/>
                  </a:lnTo>
                  <a:lnTo>
                    <a:pt x="392483" y="2498"/>
                  </a:lnTo>
                  <a:lnTo>
                    <a:pt x="440160" y="0"/>
                  </a:lnTo>
                  <a:lnTo>
                    <a:pt x="3067856" y="0"/>
                  </a:lnTo>
                  <a:lnTo>
                    <a:pt x="3115532" y="2498"/>
                  </a:lnTo>
                  <a:lnTo>
                    <a:pt x="3161791" y="9815"/>
                  </a:lnTo>
                  <a:lnTo>
                    <a:pt x="3206355" y="21686"/>
                  </a:lnTo>
                  <a:lnTo>
                    <a:pt x="3248947" y="37843"/>
                  </a:lnTo>
                  <a:lnTo>
                    <a:pt x="3289289" y="58022"/>
                  </a:lnTo>
                  <a:lnTo>
                    <a:pt x="3327105" y="81956"/>
                  </a:lnTo>
                  <a:lnTo>
                    <a:pt x="3362117" y="109379"/>
                  </a:lnTo>
                  <a:lnTo>
                    <a:pt x="3394048" y="140024"/>
                  </a:lnTo>
                  <a:lnTo>
                    <a:pt x="3422622" y="173627"/>
                  </a:lnTo>
                  <a:lnTo>
                    <a:pt x="3447559" y="209920"/>
                  </a:lnTo>
                  <a:lnTo>
                    <a:pt x="3468585" y="248638"/>
                  </a:lnTo>
                  <a:lnTo>
                    <a:pt x="3485420" y="289515"/>
                  </a:lnTo>
                  <a:lnTo>
                    <a:pt x="3497789" y="332285"/>
                  </a:lnTo>
                  <a:lnTo>
                    <a:pt x="3505413" y="376681"/>
                  </a:lnTo>
                  <a:lnTo>
                    <a:pt x="3508016" y="422438"/>
                  </a:lnTo>
                </a:path>
              </a:pathLst>
            </a:custGeom>
            <a:ln w="28574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2">
              <a:extLst>
                <a:ext uri="{FF2B5EF4-FFF2-40B4-BE49-F238E27FC236}">
                  <a16:creationId xmlns="" xmlns:a16="http://schemas.microsoft.com/office/drawing/2014/main" id="{7C281759-EDB8-20EC-8C26-818851680EF3}"/>
                </a:ext>
              </a:extLst>
            </p:cNvPr>
            <p:cNvSpPr/>
            <p:nvPr/>
          </p:nvSpPr>
          <p:spPr>
            <a:xfrm>
              <a:off x="319154" y="3818008"/>
              <a:ext cx="5773420" cy="408305"/>
            </a:xfrm>
            <a:custGeom>
              <a:avLst/>
              <a:gdLst/>
              <a:ahLst/>
              <a:cxnLst/>
              <a:rect l="l" t="t" r="r" b="b"/>
              <a:pathLst>
                <a:path w="5773420" h="408304">
                  <a:moveTo>
                    <a:pt x="5773049" y="0"/>
                  </a:moveTo>
                  <a:lnTo>
                    <a:pt x="5770164" y="47335"/>
                  </a:lnTo>
                  <a:lnTo>
                    <a:pt x="5761730" y="93140"/>
                  </a:lnTo>
                  <a:lnTo>
                    <a:pt x="5748077" y="137098"/>
                  </a:lnTo>
                  <a:lnTo>
                    <a:pt x="5729533" y="178893"/>
                  </a:lnTo>
                  <a:lnTo>
                    <a:pt x="5706429" y="218208"/>
                  </a:lnTo>
                  <a:lnTo>
                    <a:pt x="5679094" y="254728"/>
                  </a:lnTo>
                  <a:lnTo>
                    <a:pt x="5647857" y="288135"/>
                  </a:lnTo>
                  <a:lnTo>
                    <a:pt x="5613048" y="318114"/>
                  </a:lnTo>
                  <a:lnTo>
                    <a:pt x="5574997" y="344349"/>
                  </a:lnTo>
                  <a:lnTo>
                    <a:pt x="5534032" y="366523"/>
                  </a:lnTo>
                  <a:lnTo>
                    <a:pt x="5490484" y="384320"/>
                  </a:lnTo>
                  <a:lnTo>
                    <a:pt x="5444682" y="397424"/>
                  </a:lnTo>
                  <a:lnTo>
                    <a:pt x="5396956" y="405518"/>
                  </a:lnTo>
                  <a:lnTo>
                    <a:pt x="5347634" y="408286"/>
                  </a:lnTo>
                  <a:lnTo>
                    <a:pt x="425414" y="408286"/>
                  </a:lnTo>
                  <a:lnTo>
                    <a:pt x="376093" y="405518"/>
                  </a:lnTo>
                  <a:lnTo>
                    <a:pt x="328366" y="397424"/>
                  </a:lnTo>
                  <a:lnTo>
                    <a:pt x="282564" y="384320"/>
                  </a:lnTo>
                  <a:lnTo>
                    <a:pt x="239016" y="366523"/>
                  </a:lnTo>
                  <a:lnTo>
                    <a:pt x="198051" y="344349"/>
                  </a:lnTo>
                  <a:lnTo>
                    <a:pt x="160000" y="318114"/>
                  </a:lnTo>
                  <a:lnTo>
                    <a:pt x="125191" y="288135"/>
                  </a:lnTo>
                  <a:lnTo>
                    <a:pt x="93954" y="254728"/>
                  </a:lnTo>
                  <a:lnTo>
                    <a:pt x="66619" y="218208"/>
                  </a:lnTo>
                  <a:lnTo>
                    <a:pt x="43515" y="178893"/>
                  </a:lnTo>
                  <a:lnTo>
                    <a:pt x="24971" y="137098"/>
                  </a:lnTo>
                  <a:lnTo>
                    <a:pt x="11318" y="93140"/>
                  </a:lnTo>
                  <a:lnTo>
                    <a:pt x="2884" y="47335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3">
              <a:extLst>
                <a:ext uri="{FF2B5EF4-FFF2-40B4-BE49-F238E27FC236}">
                  <a16:creationId xmlns="" xmlns:a16="http://schemas.microsoft.com/office/drawing/2014/main" id="{76D27394-6D91-4D5A-EFD9-60090C570918}"/>
                </a:ext>
              </a:extLst>
            </p:cNvPr>
            <p:cNvSpPr/>
            <p:nvPr/>
          </p:nvSpPr>
          <p:spPr>
            <a:xfrm>
              <a:off x="6094101" y="3772849"/>
              <a:ext cx="0" cy="700405"/>
            </a:xfrm>
            <a:custGeom>
              <a:avLst/>
              <a:gdLst/>
              <a:ahLst/>
              <a:cxnLst/>
              <a:rect l="l" t="t" r="r" b="b"/>
              <a:pathLst>
                <a:path h="700404">
                  <a:moveTo>
                    <a:pt x="0" y="0"/>
                  </a:moveTo>
                  <a:lnTo>
                    <a:pt x="0" y="700366"/>
                  </a:lnTo>
                </a:path>
              </a:pathLst>
            </a:custGeom>
            <a:ln w="32366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4">
              <a:extLst>
                <a:ext uri="{FF2B5EF4-FFF2-40B4-BE49-F238E27FC236}">
                  <a16:creationId xmlns="" xmlns:a16="http://schemas.microsoft.com/office/drawing/2014/main" id="{D9D6A129-1B3C-F369-8F04-1947DB6D4D12}"/>
                </a:ext>
              </a:extLst>
            </p:cNvPr>
            <p:cNvSpPr/>
            <p:nvPr/>
          </p:nvSpPr>
          <p:spPr>
            <a:xfrm>
              <a:off x="319153" y="5915739"/>
              <a:ext cx="5777230" cy="408305"/>
            </a:xfrm>
            <a:custGeom>
              <a:avLst/>
              <a:gdLst/>
              <a:ahLst/>
              <a:cxnLst/>
              <a:rect l="l" t="t" r="r" b="b"/>
              <a:pathLst>
                <a:path w="5777230" h="408304">
                  <a:moveTo>
                    <a:pt x="5776840" y="0"/>
                  </a:moveTo>
                  <a:lnTo>
                    <a:pt x="5773956" y="47335"/>
                  </a:lnTo>
                  <a:lnTo>
                    <a:pt x="5765522" y="93140"/>
                  </a:lnTo>
                  <a:lnTo>
                    <a:pt x="5751869" y="137098"/>
                  </a:lnTo>
                  <a:lnTo>
                    <a:pt x="5733325" y="178893"/>
                  </a:lnTo>
                  <a:lnTo>
                    <a:pt x="5710221" y="218208"/>
                  </a:lnTo>
                  <a:lnTo>
                    <a:pt x="5682886" y="254728"/>
                  </a:lnTo>
                  <a:lnTo>
                    <a:pt x="5651649" y="288135"/>
                  </a:lnTo>
                  <a:lnTo>
                    <a:pt x="5616840" y="318114"/>
                  </a:lnTo>
                  <a:lnTo>
                    <a:pt x="5578789" y="344349"/>
                  </a:lnTo>
                  <a:lnTo>
                    <a:pt x="5537824" y="366523"/>
                  </a:lnTo>
                  <a:lnTo>
                    <a:pt x="5494276" y="384320"/>
                  </a:lnTo>
                  <a:lnTo>
                    <a:pt x="5448474" y="397424"/>
                  </a:lnTo>
                  <a:lnTo>
                    <a:pt x="5400748" y="405518"/>
                  </a:lnTo>
                  <a:lnTo>
                    <a:pt x="5351426" y="408286"/>
                  </a:lnTo>
                  <a:lnTo>
                    <a:pt x="425414" y="408286"/>
                  </a:lnTo>
                  <a:lnTo>
                    <a:pt x="376093" y="405518"/>
                  </a:lnTo>
                  <a:lnTo>
                    <a:pt x="328366" y="397424"/>
                  </a:lnTo>
                  <a:lnTo>
                    <a:pt x="282564" y="384320"/>
                  </a:lnTo>
                  <a:lnTo>
                    <a:pt x="239016" y="366523"/>
                  </a:lnTo>
                  <a:lnTo>
                    <a:pt x="198051" y="344349"/>
                  </a:lnTo>
                  <a:lnTo>
                    <a:pt x="160000" y="318114"/>
                  </a:lnTo>
                  <a:lnTo>
                    <a:pt x="125191" y="288135"/>
                  </a:lnTo>
                  <a:lnTo>
                    <a:pt x="93954" y="254728"/>
                  </a:lnTo>
                  <a:lnTo>
                    <a:pt x="66619" y="218208"/>
                  </a:lnTo>
                  <a:lnTo>
                    <a:pt x="43515" y="178893"/>
                  </a:lnTo>
                  <a:lnTo>
                    <a:pt x="24971" y="137098"/>
                  </a:lnTo>
                  <a:lnTo>
                    <a:pt x="11318" y="93140"/>
                  </a:lnTo>
                  <a:lnTo>
                    <a:pt x="2884" y="47335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4" name="object 15">
              <a:extLst>
                <a:ext uri="{FF2B5EF4-FFF2-40B4-BE49-F238E27FC236}">
                  <a16:creationId xmlns="" xmlns:a16="http://schemas.microsoft.com/office/drawing/2014/main" id="{F1F72C31-D0C7-8D5C-7EC7-4F6E2336D23D}"/>
                </a:ext>
              </a:extLst>
            </p:cNvPr>
            <p:cNvSpPr/>
            <p:nvPr/>
          </p:nvSpPr>
          <p:spPr>
            <a:xfrm>
              <a:off x="6094100" y="5375689"/>
              <a:ext cx="45719" cy="654685"/>
            </a:xfrm>
            <a:custGeom>
              <a:avLst/>
              <a:gdLst/>
              <a:ahLst/>
              <a:cxnLst/>
              <a:rect l="l" t="t" r="r" b="b"/>
              <a:pathLst>
                <a:path h="654685">
                  <a:moveTo>
                    <a:pt x="0" y="0"/>
                  </a:moveTo>
                  <a:lnTo>
                    <a:pt x="0" y="654387"/>
                  </a:lnTo>
                </a:path>
              </a:pathLst>
            </a:custGeom>
            <a:ln w="32366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6">
              <a:extLst>
                <a:ext uri="{FF2B5EF4-FFF2-40B4-BE49-F238E27FC236}">
                  <a16:creationId xmlns="" xmlns:a16="http://schemas.microsoft.com/office/drawing/2014/main" id="{D134639E-AC51-C9C8-0C45-4ADA6AD308DF}"/>
                </a:ext>
              </a:extLst>
            </p:cNvPr>
            <p:cNvSpPr/>
            <p:nvPr/>
          </p:nvSpPr>
          <p:spPr>
            <a:xfrm>
              <a:off x="6110698" y="5623793"/>
              <a:ext cx="5739765" cy="408305"/>
            </a:xfrm>
            <a:custGeom>
              <a:avLst/>
              <a:gdLst/>
              <a:ahLst/>
              <a:cxnLst/>
              <a:rect l="l" t="t" r="r" b="b"/>
              <a:pathLst>
                <a:path w="5739765" h="408304">
                  <a:moveTo>
                    <a:pt x="5739437" y="0"/>
                  </a:moveTo>
                  <a:lnTo>
                    <a:pt x="5736552" y="47335"/>
                  </a:lnTo>
                  <a:lnTo>
                    <a:pt x="5728119" y="93140"/>
                  </a:lnTo>
                  <a:lnTo>
                    <a:pt x="5714465" y="137098"/>
                  </a:lnTo>
                  <a:lnTo>
                    <a:pt x="5695922" y="178893"/>
                  </a:lnTo>
                  <a:lnTo>
                    <a:pt x="5672818" y="218208"/>
                  </a:lnTo>
                  <a:lnTo>
                    <a:pt x="5645482" y="254728"/>
                  </a:lnTo>
                  <a:lnTo>
                    <a:pt x="5614245" y="288135"/>
                  </a:lnTo>
                  <a:lnTo>
                    <a:pt x="5579436" y="318114"/>
                  </a:lnTo>
                  <a:lnTo>
                    <a:pt x="5541385" y="344349"/>
                  </a:lnTo>
                  <a:lnTo>
                    <a:pt x="5500420" y="366523"/>
                  </a:lnTo>
                  <a:lnTo>
                    <a:pt x="5456872" y="384320"/>
                  </a:lnTo>
                  <a:lnTo>
                    <a:pt x="5411070" y="397424"/>
                  </a:lnTo>
                  <a:lnTo>
                    <a:pt x="5363344" y="405518"/>
                  </a:lnTo>
                  <a:lnTo>
                    <a:pt x="5314023" y="408286"/>
                  </a:lnTo>
                  <a:lnTo>
                    <a:pt x="425414" y="408286"/>
                  </a:lnTo>
                  <a:lnTo>
                    <a:pt x="376093" y="405518"/>
                  </a:lnTo>
                  <a:lnTo>
                    <a:pt x="328366" y="397424"/>
                  </a:lnTo>
                  <a:lnTo>
                    <a:pt x="282564" y="384320"/>
                  </a:lnTo>
                  <a:lnTo>
                    <a:pt x="239016" y="366523"/>
                  </a:lnTo>
                  <a:lnTo>
                    <a:pt x="198051" y="344349"/>
                  </a:lnTo>
                  <a:lnTo>
                    <a:pt x="160000" y="318114"/>
                  </a:lnTo>
                  <a:lnTo>
                    <a:pt x="125191" y="288135"/>
                  </a:lnTo>
                  <a:lnTo>
                    <a:pt x="93954" y="254728"/>
                  </a:lnTo>
                  <a:lnTo>
                    <a:pt x="66619" y="218208"/>
                  </a:lnTo>
                  <a:lnTo>
                    <a:pt x="43515" y="178893"/>
                  </a:lnTo>
                  <a:lnTo>
                    <a:pt x="24971" y="137098"/>
                  </a:lnTo>
                  <a:lnTo>
                    <a:pt x="11318" y="93140"/>
                  </a:lnTo>
                  <a:lnTo>
                    <a:pt x="2884" y="47335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6" name="object 17">
              <a:extLst>
                <a:ext uri="{FF2B5EF4-FFF2-40B4-BE49-F238E27FC236}">
                  <a16:creationId xmlns="" xmlns:a16="http://schemas.microsoft.com/office/drawing/2014/main" id="{443BFCB1-08EE-03B8-88E5-8020B131A05B}"/>
                </a:ext>
              </a:extLst>
            </p:cNvPr>
            <p:cNvPicPr/>
            <p:nvPr/>
          </p:nvPicPr>
          <p:blipFill rotWithShape="1">
            <a:blip r:embed="rId4" cstate="print">
              <a:biLevel thresh="75000"/>
            </a:blip>
            <a:srcRect l="10317" r="14959" b="7838"/>
            <a:stretch/>
          </p:blipFill>
          <p:spPr>
            <a:xfrm>
              <a:off x="5114152" y="4490577"/>
              <a:ext cx="900000" cy="900000"/>
            </a:xfrm>
            <a:prstGeom prst="rect">
              <a:avLst/>
            </a:prstGeom>
          </p:spPr>
        </p:pic>
        <p:pic>
          <p:nvPicPr>
            <p:cNvPr id="77" name="object 18">
              <a:extLst>
                <a:ext uri="{FF2B5EF4-FFF2-40B4-BE49-F238E27FC236}">
                  <a16:creationId xmlns="" xmlns:a16="http://schemas.microsoft.com/office/drawing/2014/main" id="{9E8033FF-7121-35CA-6412-4C8EACFA4A25}"/>
                </a:ext>
              </a:extLst>
            </p:cNvPr>
            <p:cNvPicPr/>
            <p:nvPr/>
          </p:nvPicPr>
          <p:blipFill>
            <a:blip r:embed="rId5" cstate="print">
              <a:biLevel thresh="75000"/>
            </a:blip>
            <a:stretch>
              <a:fillRect/>
            </a:stretch>
          </p:blipFill>
          <p:spPr>
            <a:xfrm>
              <a:off x="5024660" y="3079303"/>
              <a:ext cx="899999" cy="899999"/>
            </a:xfrm>
            <a:prstGeom prst="rect">
              <a:avLst/>
            </a:prstGeom>
          </p:spPr>
        </p:pic>
        <p:sp>
          <p:nvSpPr>
            <p:cNvPr id="78" name="object 19">
              <a:extLst>
                <a:ext uri="{FF2B5EF4-FFF2-40B4-BE49-F238E27FC236}">
                  <a16:creationId xmlns="" xmlns:a16="http://schemas.microsoft.com/office/drawing/2014/main" id="{400AF85A-E1CB-EA87-4A69-237A9339D2F8}"/>
                </a:ext>
              </a:extLst>
            </p:cNvPr>
            <p:cNvSpPr/>
            <p:nvPr/>
          </p:nvSpPr>
          <p:spPr>
            <a:xfrm>
              <a:off x="6083003" y="1414495"/>
              <a:ext cx="13335" cy="831215"/>
            </a:xfrm>
            <a:custGeom>
              <a:avLst/>
              <a:gdLst/>
              <a:ahLst/>
              <a:cxnLst/>
              <a:rect l="l" t="t" r="r" b="b"/>
              <a:pathLst>
                <a:path w="13335" h="831214">
                  <a:moveTo>
                    <a:pt x="13002" y="0"/>
                  </a:moveTo>
                  <a:lnTo>
                    <a:pt x="0" y="830963"/>
                  </a:lnTo>
                </a:path>
              </a:pathLst>
            </a:custGeom>
            <a:ln w="28575">
              <a:solidFill>
                <a:srgbClr val="1325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0">
              <a:extLst>
                <a:ext uri="{FF2B5EF4-FFF2-40B4-BE49-F238E27FC236}">
                  <a16:creationId xmlns="" xmlns:a16="http://schemas.microsoft.com/office/drawing/2014/main" id="{5F454302-D0B9-FC4A-6CB1-489E30AB2FA7}"/>
                </a:ext>
              </a:extLst>
            </p:cNvPr>
            <p:cNvSpPr/>
            <p:nvPr/>
          </p:nvSpPr>
          <p:spPr>
            <a:xfrm>
              <a:off x="2574950" y="1823045"/>
              <a:ext cx="3508375" cy="422909"/>
            </a:xfrm>
            <a:custGeom>
              <a:avLst/>
              <a:gdLst/>
              <a:ahLst/>
              <a:cxnLst/>
              <a:rect l="l" t="t" r="r" b="b"/>
              <a:pathLst>
                <a:path w="3508375" h="422910">
                  <a:moveTo>
                    <a:pt x="0" y="422438"/>
                  </a:moveTo>
                  <a:lnTo>
                    <a:pt x="2603" y="376681"/>
                  </a:lnTo>
                  <a:lnTo>
                    <a:pt x="10227" y="332285"/>
                  </a:lnTo>
                  <a:lnTo>
                    <a:pt x="22596" y="289515"/>
                  </a:lnTo>
                  <a:lnTo>
                    <a:pt x="39431" y="248638"/>
                  </a:lnTo>
                  <a:lnTo>
                    <a:pt x="60456" y="209920"/>
                  </a:lnTo>
                  <a:lnTo>
                    <a:pt x="85394" y="173627"/>
                  </a:lnTo>
                  <a:lnTo>
                    <a:pt x="113967" y="140024"/>
                  </a:lnTo>
                  <a:lnTo>
                    <a:pt x="145898" y="109379"/>
                  </a:lnTo>
                  <a:lnTo>
                    <a:pt x="180910" y="81956"/>
                  </a:lnTo>
                  <a:lnTo>
                    <a:pt x="218726" y="58022"/>
                  </a:lnTo>
                  <a:lnTo>
                    <a:pt x="259069" y="37843"/>
                  </a:lnTo>
                  <a:lnTo>
                    <a:pt x="301660" y="21686"/>
                  </a:lnTo>
                  <a:lnTo>
                    <a:pt x="346224" y="9815"/>
                  </a:lnTo>
                  <a:lnTo>
                    <a:pt x="392483" y="2498"/>
                  </a:lnTo>
                  <a:lnTo>
                    <a:pt x="440160" y="0"/>
                  </a:lnTo>
                  <a:lnTo>
                    <a:pt x="3067856" y="0"/>
                  </a:lnTo>
                  <a:lnTo>
                    <a:pt x="3115532" y="2498"/>
                  </a:lnTo>
                  <a:lnTo>
                    <a:pt x="3161791" y="9815"/>
                  </a:lnTo>
                  <a:lnTo>
                    <a:pt x="3206355" y="21686"/>
                  </a:lnTo>
                  <a:lnTo>
                    <a:pt x="3248947" y="37843"/>
                  </a:lnTo>
                  <a:lnTo>
                    <a:pt x="3289289" y="58022"/>
                  </a:lnTo>
                  <a:lnTo>
                    <a:pt x="3327105" y="81956"/>
                  </a:lnTo>
                  <a:lnTo>
                    <a:pt x="3362117" y="109379"/>
                  </a:lnTo>
                  <a:lnTo>
                    <a:pt x="3394048" y="140024"/>
                  </a:lnTo>
                  <a:lnTo>
                    <a:pt x="3422622" y="173627"/>
                  </a:lnTo>
                  <a:lnTo>
                    <a:pt x="3447559" y="209920"/>
                  </a:lnTo>
                  <a:lnTo>
                    <a:pt x="3468585" y="248638"/>
                  </a:lnTo>
                  <a:lnTo>
                    <a:pt x="3485420" y="289515"/>
                  </a:lnTo>
                  <a:lnTo>
                    <a:pt x="3497789" y="332285"/>
                  </a:lnTo>
                  <a:lnTo>
                    <a:pt x="3505413" y="376681"/>
                  </a:lnTo>
                  <a:lnTo>
                    <a:pt x="3508016" y="422438"/>
                  </a:lnTo>
                </a:path>
              </a:pathLst>
            </a:custGeom>
            <a:ln w="28574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182E65"/>
                </a:solidFill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="" xmlns:a16="http://schemas.microsoft.com/office/drawing/2014/main" id="{12C9B330-EDF6-CA0B-0AEF-6CE8CDF482D5}"/>
                </a:ext>
              </a:extLst>
            </p:cNvPr>
            <p:cNvSpPr/>
            <p:nvPr/>
          </p:nvSpPr>
          <p:spPr>
            <a:xfrm>
              <a:off x="6105120" y="1065436"/>
              <a:ext cx="4391025" cy="358140"/>
            </a:xfrm>
            <a:custGeom>
              <a:avLst/>
              <a:gdLst/>
              <a:ahLst/>
              <a:cxnLst/>
              <a:rect l="l" t="t" r="r" b="b"/>
              <a:pathLst>
                <a:path w="4391025" h="358140">
                  <a:moveTo>
                    <a:pt x="4390491" y="358090"/>
                  </a:moveTo>
                  <a:lnTo>
                    <a:pt x="4387059" y="309777"/>
                  </a:lnTo>
                  <a:lnTo>
                    <a:pt x="4377068" y="263355"/>
                  </a:lnTo>
                  <a:lnTo>
                    <a:pt x="4360976" y="219264"/>
                  </a:lnTo>
                  <a:lnTo>
                    <a:pt x="4339244" y="177944"/>
                  </a:lnTo>
                  <a:lnTo>
                    <a:pt x="4312329" y="139835"/>
                  </a:lnTo>
                  <a:lnTo>
                    <a:pt x="4280692" y="105379"/>
                  </a:lnTo>
                  <a:lnTo>
                    <a:pt x="4244790" y="75015"/>
                  </a:lnTo>
                  <a:lnTo>
                    <a:pt x="4205083" y="49184"/>
                  </a:lnTo>
                  <a:lnTo>
                    <a:pt x="4162029" y="28326"/>
                  </a:lnTo>
                  <a:lnTo>
                    <a:pt x="4116088" y="12883"/>
                  </a:lnTo>
                  <a:lnTo>
                    <a:pt x="4067718" y="3294"/>
                  </a:lnTo>
                  <a:lnTo>
                    <a:pt x="4017379" y="0"/>
                  </a:lnTo>
                  <a:lnTo>
                    <a:pt x="373112" y="0"/>
                  </a:lnTo>
                  <a:lnTo>
                    <a:pt x="322773" y="3294"/>
                  </a:lnTo>
                  <a:lnTo>
                    <a:pt x="274403" y="12883"/>
                  </a:lnTo>
                  <a:lnTo>
                    <a:pt x="228462" y="28326"/>
                  </a:lnTo>
                  <a:lnTo>
                    <a:pt x="185409" y="49184"/>
                  </a:lnTo>
                  <a:lnTo>
                    <a:pt x="145701" y="75015"/>
                  </a:lnTo>
                  <a:lnTo>
                    <a:pt x="109799" y="105379"/>
                  </a:lnTo>
                  <a:lnTo>
                    <a:pt x="78162" y="139835"/>
                  </a:lnTo>
                  <a:lnTo>
                    <a:pt x="51247" y="177944"/>
                  </a:lnTo>
                  <a:lnTo>
                    <a:pt x="29515" y="219264"/>
                  </a:lnTo>
                  <a:lnTo>
                    <a:pt x="13423" y="263355"/>
                  </a:lnTo>
                  <a:lnTo>
                    <a:pt x="3432" y="309777"/>
                  </a:lnTo>
                  <a:lnTo>
                    <a:pt x="0" y="358090"/>
                  </a:lnTo>
                </a:path>
              </a:pathLst>
            </a:custGeom>
            <a:ln w="28574">
              <a:solidFill>
                <a:srgbClr val="182E65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3" name="object 24">
              <a:extLst>
                <a:ext uri="{FF2B5EF4-FFF2-40B4-BE49-F238E27FC236}">
                  <a16:creationId xmlns="" xmlns:a16="http://schemas.microsoft.com/office/drawing/2014/main" id="{92E103CB-798B-1AA0-A3DE-8E0E6F22A0D4}"/>
                </a:ext>
              </a:extLst>
            </p:cNvPr>
            <p:cNvPicPr/>
            <p:nvPr/>
          </p:nvPicPr>
          <p:blipFill>
            <a:blip r:embed="rId6" cstate="print">
              <a:biLevel thresh="75000"/>
            </a:blip>
            <a:stretch>
              <a:fillRect/>
            </a:stretch>
          </p:blipFill>
          <p:spPr>
            <a:xfrm>
              <a:off x="6274129" y="2276871"/>
              <a:ext cx="899999" cy="899999"/>
            </a:xfrm>
            <a:prstGeom prst="rect">
              <a:avLst/>
            </a:prstGeom>
          </p:spPr>
        </p:pic>
        <p:pic>
          <p:nvPicPr>
            <p:cNvPr id="84" name="object 25">
              <a:extLst>
                <a:ext uri="{FF2B5EF4-FFF2-40B4-BE49-F238E27FC236}">
                  <a16:creationId xmlns="" xmlns:a16="http://schemas.microsoft.com/office/drawing/2014/main" id="{A0067748-1A41-62F0-4A27-1F7AE0A7A5D6}"/>
                </a:ext>
              </a:extLst>
            </p:cNvPr>
            <p:cNvPicPr/>
            <p:nvPr/>
          </p:nvPicPr>
          <p:blipFill>
            <a:blip r:embed="rId7" cstate="print">
              <a:biLevel thresh="75000"/>
            </a:blip>
            <a:stretch>
              <a:fillRect/>
            </a:stretch>
          </p:blipFill>
          <p:spPr>
            <a:xfrm>
              <a:off x="6266387" y="3712958"/>
              <a:ext cx="899999" cy="899999"/>
            </a:xfrm>
            <a:prstGeom prst="rect">
              <a:avLst/>
            </a:prstGeom>
          </p:spPr>
        </p:pic>
      </p:grpSp>
      <p:sp>
        <p:nvSpPr>
          <p:cNvPr id="86" name="object 2">
            <a:extLst>
              <a:ext uri="{FF2B5EF4-FFF2-40B4-BE49-F238E27FC236}">
                <a16:creationId xmlns="" xmlns:a16="http://schemas.microsoft.com/office/drawing/2014/main" id="{70E0FBAC-0225-0A90-3895-1FA5B70684A6}"/>
              </a:ext>
            </a:extLst>
          </p:cNvPr>
          <p:cNvSpPr txBox="1"/>
          <p:nvPr/>
        </p:nvSpPr>
        <p:spPr>
          <a:xfrm>
            <a:off x="8475113" y="2143510"/>
            <a:ext cx="4345489" cy="1583796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2097082" marR="5600" indent="-353480" algn="r">
              <a:spcBef>
                <a:spcPts val="110"/>
              </a:spcBef>
            </a:pPr>
            <a:r>
              <a:rPr lang="en-US" sz="2600" b="1" dirty="0">
                <a:solidFill>
                  <a:srgbClr val="1746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  З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endParaRPr sz="26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53" marR="5600" indent="-828053" algn="r">
              <a:spcBef>
                <a:spcPts val="1185"/>
              </a:spcBef>
            </a:pP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данные информационных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систем, </a:t>
            </a:r>
            <a:r>
              <a:rPr sz="2000" spc="-5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статистической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отчетности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object 3">
            <a:extLst>
              <a:ext uri="{FF2B5EF4-FFF2-40B4-BE49-F238E27FC236}">
                <a16:creationId xmlns="" xmlns:a16="http://schemas.microsoft.com/office/drawing/2014/main" id="{4CF6E819-33E1-0F1A-17E8-BF17C1413DDE}"/>
              </a:ext>
            </a:extLst>
          </p:cNvPr>
          <p:cNvSpPr txBox="1"/>
          <p:nvPr/>
        </p:nvSpPr>
        <p:spPr>
          <a:xfrm>
            <a:off x="619173" y="3104610"/>
            <a:ext cx="4735768" cy="1588232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 marR="5600">
              <a:spcBef>
                <a:spcPts val="110"/>
              </a:spcBef>
            </a:pP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ИМОЗ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ИМО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  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ПОКАЗАТЕЛЕЙ</a:t>
            </a:r>
            <a:endParaRPr sz="26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697" marR="1956390">
              <a:spcBef>
                <a:spcPts val="1174"/>
              </a:spcBef>
            </a:pP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между</a:t>
            </a:r>
            <a:r>
              <a:rPr sz="2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уровнями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spc="-5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6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000" spc="-6" dirty="0" err="1">
                <a:latin typeface="Arial" panose="020B0604020202020204" pitchFamily="34" charset="0"/>
                <a:cs typeface="Arial" panose="020B0604020202020204" pitchFamily="34" charset="0"/>
              </a:rPr>
              <a:t>нутри</a:t>
            </a:r>
            <a:r>
              <a:rPr sz="20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уровней</a:t>
            </a:r>
          </a:p>
        </p:txBody>
      </p:sp>
      <p:sp>
        <p:nvSpPr>
          <p:cNvPr id="88" name="object 4">
            <a:extLst>
              <a:ext uri="{FF2B5EF4-FFF2-40B4-BE49-F238E27FC236}">
                <a16:creationId xmlns="" xmlns:a16="http://schemas.microsoft.com/office/drawing/2014/main" id="{14E994DC-F392-4CF6-4FB1-F0E1E1BEF752}"/>
              </a:ext>
            </a:extLst>
          </p:cNvPr>
          <p:cNvSpPr txBox="1"/>
          <p:nvPr/>
        </p:nvSpPr>
        <p:spPr>
          <a:xfrm>
            <a:off x="7731493" y="4775957"/>
            <a:ext cx="5131759" cy="2159998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06126" marR="5600" indent="499072" algn="r">
              <a:spcBef>
                <a:spcPts val="110"/>
              </a:spcBef>
            </a:pP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ВЗАИМОСВЯЗЬ</a:t>
            </a:r>
            <a:r>
              <a:rPr sz="2600" b="1" spc="-72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spc="-72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spc="-72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2600" b="1" spc="-71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</a:t>
            </a:r>
            <a:endParaRPr sz="26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300" algn="r"/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sz="26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99">
              <a:spcBef>
                <a:spcPts val="1681"/>
              </a:spcBef>
            </a:pPr>
            <a:r>
              <a:rPr lang="ru-RU" sz="2000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000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pc="-6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="" xmlns:a16="http://schemas.microsoft.com/office/drawing/2014/main" id="{109D5E9D-9266-ABF1-0933-3758D9650438}"/>
              </a:ext>
            </a:extLst>
          </p:cNvPr>
          <p:cNvSpPr txBox="1"/>
          <p:nvPr/>
        </p:nvSpPr>
        <p:spPr>
          <a:xfrm>
            <a:off x="634253" y="5806283"/>
            <a:ext cx="4184529" cy="1167550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 marR="713260">
              <a:spcBef>
                <a:spcPts val="110"/>
              </a:spcBef>
            </a:pP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sz="2600" b="1" spc="-72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ДИНАМИКИ </a:t>
            </a:r>
            <a:r>
              <a:rPr sz="2600" b="1" spc="-722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</a:t>
            </a:r>
            <a:endParaRPr sz="2600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99">
              <a:spcBef>
                <a:spcPts val="243"/>
              </a:spcBef>
            </a:pP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</a:t>
            </a:r>
            <a:r>
              <a:rPr sz="2000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сравнения</a:t>
            </a:r>
            <a:r>
              <a:rPr sz="2000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000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latin typeface="Arial" panose="020B0604020202020204" pitchFamily="34" charset="0"/>
                <a:cs typeface="Arial" panose="020B0604020202020204" pitchFamily="34" charset="0"/>
              </a:rPr>
              <a:t>лучшими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Блок-схема: узел 90">
            <a:extLst>
              <a:ext uri="{FF2B5EF4-FFF2-40B4-BE49-F238E27FC236}">
                <a16:creationId xmlns="" xmlns:a16="http://schemas.microsoft.com/office/drawing/2014/main" id="{E29C9CBD-D5E1-2FFB-0E01-86C9DB0046F4}"/>
              </a:ext>
            </a:extLst>
          </p:cNvPr>
          <p:cNvSpPr/>
          <p:nvPr/>
        </p:nvSpPr>
        <p:spPr>
          <a:xfrm>
            <a:off x="10891934" y="4418383"/>
            <a:ext cx="206359" cy="190480"/>
          </a:xfrm>
          <a:prstGeom prst="flowChartConnector">
            <a:avLst/>
          </a:prstGeom>
          <a:solidFill>
            <a:srgbClr val="BD4336"/>
          </a:solidFill>
          <a:ln>
            <a:solidFill>
              <a:srgbClr val="BD4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92" name="Блок-схема: узел 91">
            <a:extLst>
              <a:ext uri="{FF2B5EF4-FFF2-40B4-BE49-F238E27FC236}">
                <a16:creationId xmlns="" xmlns:a16="http://schemas.microsoft.com/office/drawing/2014/main" id="{78506F46-D414-8A7B-2F74-C67C8A984C88}"/>
              </a:ext>
            </a:extLst>
          </p:cNvPr>
          <p:cNvSpPr/>
          <p:nvPr/>
        </p:nvSpPr>
        <p:spPr>
          <a:xfrm>
            <a:off x="11477020" y="1852408"/>
            <a:ext cx="206359" cy="190480"/>
          </a:xfrm>
          <a:prstGeom prst="flowChartConnector">
            <a:avLst/>
          </a:prstGeom>
          <a:solidFill>
            <a:srgbClr val="BD4336"/>
          </a:solidFill>
          <a:ln>
            <a:solidFill>
              <a:srgbClr val="BD4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93" name="Блок-схема: узел 92">
            <a:extLst>
              <a:ext uri="{FF2B5EF4-FFF2-40B4-BE49-F238E27FC236}">
                <a16:creationId xmlns="" xmlns:a16="http://schemas.microsoft.com/office/drawing/2014/main" id="{7EC32676-45D4-04E3-C7CF-BCFE27D50BAD}"/>
              </a:ext>
            </a:extLst>
          </p:cNvPr>
          <p:cNvSpPr/>
          <p:nvPr/>
        </p:nvSpPr>
        <p:spPr>
          <a:xfrm>
            <a:off x="2753772" y="2753743"/>
            <a:ext cx="206359" cy="190480"/>
          </a:xfrm>
          <a:prstGeom prst="flowChartConnector">
            <a:avLst/>
          </a:prstGeom>
          <a:solidFill>
            <a:srgbClr val="BD4336"/>
          </a:solidFill>
          <a:ln>
            <a:solidFill>
              <a:srgbClr val="BD4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94" name="Блок-схема: узел 93">
            <a:extLst>
              <a:ext uri="{FF2B5EF4-FFF2-40B4-BE49-F238E27FC236}">
                <a16:creationId xmlns="" xmlns:a16="http://schemas.microsoft.com/office/drawing/2014/main" id="{3E1A849E-4E17-95E7-B0C0-2E731A752714}"/>
              </a:ext>
            </a:extLst>
          </p:cNvPr>
          <p:cNvSpPr/>
          <p:nvPr/>
        </p:nvSpPr>
        <p:spPr>
          <a:xfrm>
            <a:off x="2304990" y="5407241"/>
            <a:ext cx="206359" cy="190480"/>
          </a:xfrm>
          <a:prstGeom prst="flowChartConnector">
            <a:avLst/>
          </a:prstGeom>
          <a:solidFill>
            <a:srgbClr val="BD4336"/>
          </a:solidFill>
          <a:ln>
            <a:solidFill>
              <a:srgbClr val="BD4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75775" y="624203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ПРИНЦИПЫ МОТИВИРУЮЩЕГО МОНИТОРИНГА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6F29028-6F3E-2592-C457-0C6A2D48339E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9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26" descr="Делиться бесплатно иконка">
            <a:extLst>
              <a:ext uri="{FF2B5EF4-FFF2-40B4-BE49-F238E27FC236}">
                <a16:creationId xmlns="" xmlns:a16="http://schemas.microsoft.com/office/drawing/2014/main" id="{FEF9C488-DC9C-92CC-4CC7-FF09F659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2" y="1893769"/>
            <a:ext cx="583200" cy="5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95021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ПОКАЗАТЕЛИ </a:t>
            </a:r>
          </a:p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МОТИВИРУЮЩЕГО МОНИТОРИНГА 2023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42F7CC-A47A-71FC-9020-61D83DBF9D6D}"/>
              </a:ext>
            </a:extLst>
          </p:cNvPr>
          <p:cNvSpPr txBox="1"/>
          <p:nvPr/>
        </p:nvSpPr>
        <p:spPr>
          <a:xfrm>
            <a:off x="1490602" y="1833827"/>
            <a:ext cx="5317702" cy="840442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007943">
              <a:defRPr/>
            </a:pPr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способностей </a:t>
            </a:r>
          </a:p>
          <a:p>
            <a:pPr defTabSz="1007943">
              <a:defRPr/>
            </a:pPr>
            <a:r>
              <a:rPr lang="ru-RU" sz="2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талантов детей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EBC3E7-B2A5-8569-6F3A-6ACB899605C3}"/>
              </a:ext>
            </a:extLst>
          </p:cNvPr>
          <p:cNvSpPr txBox="1"/>
          <p:nvPr/>
        </p:nvSpPr>
        <p:spPr>
          <a:xfrm>
            <a:off x="1095536" y="2722119"/>
            <a:ext cx="6152612" cy="1640661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Наличие школьного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театра</a:t>
            </a:r>
          </a:p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Наличие школьного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музея</a:t>
            </a:r>
          </a:p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Наличие школьного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спортивного клуба</a:t>
            </a:r>
          </a:p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Обучающиеся, сдавшие нормативы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ГТО</a:t>
            </a:r>
            <a:endParaRPr lang="en-US" sz="2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000" spc="-110" dirty="0">
                <a:latin typeface="Arial Narrow" panose="020B0606020202030204" pitchFamily="34" charset="0"/>
                <a:cs typeface="Arial" panose="020B0604020202020204" pitchFamily="34" charset="0"/>
              </a:rPr>
              <a:t>Участие в проекте </a:t>
            </a:r>
            <a:r>
              <a:rPr lang="ru-RU" sz="2000" b="1" spc="-110" dirty="0">
                <a:latin typeface="Arial Narrow" panose="020B0606020202030204" pitchFamily="34" charset="0"/>
                <a:cs typeface="Arial" panose="020B0604020202020204" pitchFamily="34" charset="0"/>
              </a:rPr>
              <a:t>«Школа Минпросвещения России» </a:t>
            </a:r>
          </a:p>
        </p:txBody>
      </p:sp>
      <p:sp>
        <p:nvSpPr>
          <p:cNvPr id="11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82729" y="2873741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3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82729" y="3180529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4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82729" y="3487216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5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82729" y="3742604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6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82729" y="4054154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3A70A59-F9FB-0F81-3DF4-B49A6F7B2626}"/>
              </a:ext>
            </a:extLst>
          </p:cNvPr>
          <p:cNvSpPr txBox="1"/>
          <p:nvPr/>
        </p:nvSpPr>
        <p:spPr>
          <a:xfrm>
            <a:off x="1495210" y="4798174"/>
            <a:ext cx="3923502" cy="471110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>
            <a:defPPr lvl="0">
              <a:defRPr lang="en-US"/>
            </a:defPPr>
            <a:lvl1pPr defTabSz="1007943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rgbClr val="31356E"/>
                </a:solidFill>
              </a:rPr>
              <a:t>Регионализация школ</a:t>
            </a:r>
          </a:p>
        </p:txBody>
      </p:sp>
      <p:pic>
        <p:nvPicPr>
          <p:cNvPr id="18" name="Picture 52">
            <a:extLst>
              <a:ext uri="{FF2B5EF4-FFF2-40B4-BE49-F238E27FC236}">
                <a16:creationId xmlns="" xmlns:a16="http://schemas.microsoft.com/office/drawing/2014/main" id="{2635CB06-AF11-77BB-A9FC-093247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686099"/>
            <a:ext cx="583200" cy="5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0" descr="Учитель бесплатно иконка">
            <a:extLst>
              <a:ext uri="{FF2B5EF4-FFF2-40B4-BE49-F238E27FC236}">
                <a16:creationId xmlns="" xmlns:a16="http://schemas.microsoft.com/office/drawing/2014/main" id="{0AF31B45-4EA4-F21C-9CF8-A000B672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8" y="5705963"/>
            <a:ext cx="583200" cy="5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866FA06-DA7E-8110-EBD5-69F53934D190}"/>
              </a:ext>
            </a:extLst>
          </p:cNvPr>
          <p:cNvSpPr txBox="1"/>
          <p:nvPr/>
        </p:nvSpPr>
        <p:spPr>
          <a:xfrm>
            <a:off x="1831554" y="6377530"/>
            <a:ext cx="4839525" cy="74554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defTabSz="1007943">
              <a:lnSpc>
                <a:spcPct val="90000"/>
              </a:lnSpc>
              <a:spcAft>
                <a:spcPts val="661"/>
              </a:spcAft>
              <a:defRPr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бюджетных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 мест</a:t>
            </a:r>
          </a:p>
          <a:p>
            <a:pPr defTabSz="1007943">
              <a:lnSpc>
                <a:spcPct val="90000"/>
              </a:lnSpc>
              <a:spcAft>
                <a:spcPts val="661"/>
              </a:spcAft>
              <a:defRPr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студентов по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ключевым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 отраслям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F8EBA54-1F63-0CE2-551A-E1EDFB3CBEFA}"/>
              </a:ext>
            </a:extLst>
          </p:cNvPr>
          <p:cNvSpPr txBox="1"/>
          <p:nvPr/>
        </p:nvSpPr>
        <p:spPr>
          <a:xfrm>
            <a:off x="1383908" y="5796887"/>
            <a:ext cx="4996798" cy="471110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>
            <a:defPPr lvl="0">
              <a:defRPr lang="en-US"/>
            </a:defPPr>
            <a:lvl1pPr defTabSz="1007943">
              <a:defRPr sz="2000" b="1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/>
              <a:t>Востребованность СПО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4762C-E5AA-B8A8-F609-50E27C58CC11}"/>
              </a:ext>
            </a:extLst>
          </p:cNvPr>
          <p:cNvSpPr txBox="1"/>
          <p:nvPr/>
        </p:nvSpPr>
        <p:spPr>
          <a:xfrm>
            <a:off x="7724657" y="4321159"/>
            <a:ext cx="4655209" cy="151396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defTabSz="1007943">
              <a:lnSpc>
                <a:spcPct val="90000"/>
              </a:lnSpc>
              <a:spcAft>
                <a:spcPts val="661"/>
              </a:spcAft>
              <a:defRPr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Открытость деятельности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ОИВ</a:t>
            </a:r>
          </a:p>
          <a:p>
            <a:pPr defTabSz="1007943">
              <a:lnSpc>
                <a:spcPct val="90000"/>
              </a:lnSpc>
              <a:spcAft>
                <a:spcPts val="661"/>
              </a:spcAft>
              <a:defRPr/>
            </a:pPr>
            <a:endParaRPr lang="ru-RU" sz="9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1007943">
              <a:lnSpc>
                <a:spcPct val="90000"/>
              </a:lnSpc>
              <a:spcAft>
                <a:spcPts val="661"/>
              </a:spcAft>
              <a:defRPr/>
            </a:pPr>
            <a:r>
              <a:rPr lang="ru-RU" sz="2000" b="1" dirty="0">
                <a:latin typeface="Arial Narrow" panose="020B0606020202030204" pitchFamily="34" charset="0"/>
              </a:rPr>
              <a:t>Эффективность</a:t>
            </a:r>
            <a:r>
              <a:rPr lang="ru-RU" sz="2000" dirty="0">
                <a:latin typeface="Arial Narrow" panose="020B0606020202030204" pitchFamily="34" charset="0"/>
              </a:rPr>
              <a:t> осуществления </a:t>
            </a:r>
            <a:r>
              <a:rPr lang="ru-RU" sz="2000" b="1" dirty="0">
                <a:latin typeface="Arial Narrow" panose="020B0606020202030204" pitchFamily="34" charset="0"/>
              </a:rPr>
              <a:t>контроля за соблюдением законодательства </a:t>
            </a:r>
            <a:br>
              <a:rPr lang="ru-RU" sz="2000" b="1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при проведении ЕГЭ</a:t>
            </a:r>
            <a:endParaRPr lang="ru-RU" sz="4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1507494" y="6466753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6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1507494" y="6735041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29316FBA-1A93-E68F-0944-7B078B94A912}"/>
              </a:ext>
            </a:extLst>
          </p:cNvPr>
          <p:cNvCxnSpPr>
            <a:cxnSpLocks/>
          </p:cNvCxnSpPr>
          <p:nvPr/>
        </p:nvCxnSpPr>
        <p:spPr>
          <a:xfrm flipV="1">
            <a:off x="6739691" y="1639957"/>
            <a:ext cx="0" cy="5467282"/>
          </a:xfrm>
          <a:prstGeom prst="straightConnector1">
            <a:avLst/>
          </a:prstGeom>
          <a:ln w="12700">
            <a:solidFill>
              <a:srgbClr val="1B3281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919CDA8-E273-6A3A-BFAF-699479E094A1}"/>
              </a:ext>
            </a:extLst>
          </p:cNvPr>
          <p:cNvSpPr/>
          <p:nvPr/>
        </p:nvSpPr>
        <p:spPr>
          <a:xfrm flipH="1">
            <a:off x="7029251" y="3242921"/>
            <a:ext cx="7277100" cy="817128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022428-13B1-B7CA-67DB-27B3D90CA077}"/>
              </a:ext>
            </a:extLst>
          </p:cNvPr>
          <p:cNvSpPr txBox="1"/>
          <p:nvPr/>
        </p:nvSpPr>
        <p:spPr>
          <a:xfrm>
            <a:off x="7323884" y="3242921"/>
            <a:ext cx="4783085" cy="840442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>
            <a:defPPr lvl="0">
              <a:defRPr lang="en-US"/>
            </a:defPPr>
            <a:lvl1pPr defTabSz="1007943">
              <a:defRPr sz="2000" b="1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b="0" dirty="0">
                <a:solidFill>
                  <a:schemeClr val="bg1"/>
                </a:solidFill>
              </a:rPr>
              <a:t>Введены два новых </a:t>
            </a:r>
            <a:r>
              <a:rPr lang="ru-RU" sz="2400" dirty="0">
                <a:solidFill>
                  <a:schemeClr val="bg1"/>
                </a:solidFill>
              </a:rPr>
              <a:t>показателя Рособрнадзора</a:t>
            </a:r>
          </a:p>
        </p:txBody>
      </p:sp>
      <p:sp>
        <p:nvSpPr>
          <p:cNvPr id="8" name="Шеврон 9">
            <a:extLst>
              <a:ext uri="{FF2B5EF4-FFF2-40B4-BE49-F238E27FC236}">
                <a16:creationId xmlns="" xmlns:a16="http://schemas.microsoft.com/office/drawing/2014/main" id="{02283398-A2D5-A7EC-BA5D-4BBCBBCE1674}"/>
              </a:ext>
            </a:extLst>
          </p:cNvPr>
          <p:cNvSpPr/>
          <p:nvPr/>
        </p:nvSpPr>
        <p:spPr bwMode="auto">
          <a:xfrm>
            <a:off x="7474453" y="4398507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2" name="Шеврон 9">
            <a:extLst>
              <a:ext uri="{FF2B5EF4-FFF2-40B4-BE49-F238E27FC236}">
                <a16:creationId xmlns="" xmlns:a16="http://schemas.microsoft.com/office/drawing/2014/main" id="{8E97760F-30F2-4EA6-13A6-C1DB2B2A4C9F}"/>
              </a:ext>
            </a:extLst>
          </p:cNvPr>
          <p:cNvSpPr/>
          <p:nvPr/>
        </p:nvSpPr>
        <p:spPr bwMode="auto">
          <a:xfrm>
            <a:off x="7474453" y="5025926"/>
            <a:ext cx="125140" cy="160797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8" name="Номер слайда 3">
            <a:extLst>
              <a:ext uri="{FF2B5EF4-FFF2-40B4-BE49-F238E27FC236}">
                <a16:creationId xmlns="" xmlns:a16="http://schemas.microsoft.com/office/drawing/2014/main" id="{19D53D08-BC04-986A-3922-97149EDF401B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6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142F7CC-A47A-71FC-9020-61D83DBF9D6D}"/>
              </a:ext>
            </a:extLst>
          </p:cNvPr>
          <p:cNvSpPr txBox="1"/>
          <p:nvPr/>
        </p:nvSpPr>
        <p:spPr>
          <a:xfrm>
            <a:off x="1490601" y="1835403"/>
            <a:ext cx="5629637" cy="717331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007943">
              <a:defRPr/>
            </a:pPr>
            <a:r>
              <a:rPr lang="ru-RU" sz="20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педагогов новых субъектов Российской Федерации</a:t>
            </a:r>
            <a:endParaRPr lang="en-US" sz="2000" b="1" dirty="0">
              <a:solidFill>
                <a:srgbClr val="313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66FA06-DA7E-8110-EBD5-69F53934D190}"/>
              </a:ext>
            </a:extLst>
          </p:cNvPr>
          <p:cNvSpPr txBox="1"/>
          <p:nvPr/>
        </p:nvSpPr>
        <p:spPr>
          <a:xfrm>
            <a:off x="1199226" y="5923279"/>
            <a:ext cx="5847844" cy="129954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>
              <a:spcAft>
                <a:spcPts val="661"/>
              </a:spcAft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новых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мест в общеобразовательных организациях </a:t>
            </a:r>
          </a:p>
          <a:p>
            <a:pPr>
              <a:spcAft>
                <a:spcPts val="661"/>
              </a:spcAft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 школьных систем образования 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F8EBA54-1F63-0CE2-551A-E1EDFB3CBEFA}"/>
              </a:ext>
            </a:extLst>
          </p:cNvPr>
          <p:cNvSpPr txBox="1"/>
          <p:nvPr/>
        </p:nvSpPr>
        <p:spPr>
          <a:xfrm>
            <a:off x="1490602" y="5165886"/>
            <a:ext cx="4969833" cy="409555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007943">
              <a:defRPr/>
            </a:pPr>
            <a:r>
              <a:rPr lang="ru-RU" sz="20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школьной и</a:t>
            </a:r>
            <a:r>
              <a:rPr lang="ru-RU" sz="2000" b="1" dirty="0" err="1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нфраструктуры</a:t>
            </a:r>
            <a:endParaRPr lang="ru-RU" sz="2000" b="1" dirty="0">
              <a:solidFill>
                <a:srgbClr val="313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A70A59-F9FB-0F81-3DF4-B49A6F7B2626}"/>
              </a:ext>
            </a:extLst>
          </p:cNvPr>
          <p:cNvSpPr txBox="1"/>
          <p:nvPr/>
        </p:nvSpPr>
        <p:spPr>
          <a:xfrm>
            <a:off x="1490602" y="2859857"/>
            <a:ext cx="5188235" cy="409555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007943">
              <a:defRPr/>
            </a:pPr>
            <a:r>
              <a:rPr lang="ru-RU" sz="20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педагогических кадров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98AD4DF-7313-BEC0-99A5-F118EE2DEFF0}"/>
              </a:ext>
            </a:extLst>
          </p:cNvPr>
          <p:cNvSpPr txBox="1"/>
          <p:nvPr/>
        </p:nvSpPr>
        <p:spPr>
          <a:xfrm>
            <a:off x="1186774" y="3617251"/>
            <a:ext cx="6512512" cy="1209774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Целевое обучение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будущих педагогов в ВУЗах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Трудоустройство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выпускников ВУЗов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педагогическим специальностям</a:t>
            </a:r>
          </a:p>
        </p:txBody>
      </p:sp>
      <p:pic>
        <p:nvPicPr>
          <p:cNvPr id="2" name="Picture 100">
            <a:extLst>
              <a:ext uri="{FF2B5EF4-FFF2-40B4-BE49-F238E27FC236}">
                <a16:creationId xmlns="" xmlns:a16="http://schemas.microsoft.com/office/drawing/2014/main" id="{337762D1-D05D-9682-0679-EE07AD85F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3" y="1899651"/>
            <a:ext cx="582198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0">
            <a:extLst>
              <a:ext uri="{FF2B5EF4-FFF2-40B4-BE49-F238E27FC236}">
                <a16:creationId xmlns="" xmlns:a16="http://schemas.microsoft.com/office/drawing/2014/main" id="{CF33BE02-954B-C5F1-1910-13188399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3" y="2771695"/>
            <a:ext cx="582198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4">
            <a:extLst>
              <a:ext uri="{FF2B5EF4-FFF2-40B4-BE49-F238E27FC236}">
                <a16:creationId xmlns="" xmlns:a16="http://schemas.microsoft.com/office/drawing/2014/main" id="{DF305F3C-E86A-209E-B9DF-7ADC3DB9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3" y="5077411"/>
            <a:ext cx="582198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95021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ПОКАЗАТЕЛИ </a:t>
            </a:r>
          </a:p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МОТИВИРУЮЩЕГО МОНИТОРИНГА 2023 г.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29316FBA-1A93-E68F-0944-7B078B94A912}"/>
              </a:ext>
            </a:extLst>
          </p:cNvPr>
          <p:cNvCxnSpPr>
            <a:cxnSpLocks/>
          </p:cNvCxnSpPr>
          <p:nvPr/>
        </p:nvCxnSpPr>
        <p:spPr>
          <a:xfrm>
            <a:off x="-252919" y="4984595"/>
            <a:ext cx="6743171" cy="0"/>
          </a:xfrm>
          <a:prstGeom prst="straightConnector1">
            <a:avLst/>
          </a:prstGeom>
          <a:ln w="12700">
            <a:solidFill>
              <a:srgbClr val="1B3281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79463" y="3673911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5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79463" y="4222041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6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79463" y="5993321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7" name="Шеврон 9">
            <a:extLst>
              <a:ext uri="{FF2B5EF4-FFF2-40B4-BE49-F238E27FC236}">
                <a16:creationId xmlns="" xmlns:a16="http://schemas.microsoft.com/office/drawing/2014/main" id="{6284C145-44FD-7A6B-EBAA-7133583F9A4D}"/>
              </a:ext>
            </a:extLst>
          </p:cNvPr>
          <p:cNvSpPr/>
          <p:nvPr/>
        </p:nvSpPr>
        <p:spPr bwMode="auto">
          <a:xfrm>
            <a:off x="779463" y="6626253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2" r="14350"/>
          <a:stretch/>
        </p:blipFill>
        <p:spPr>
          <a:xfrm>
            <a:off x="8080510" y="1965068"/>
            <a:ext cx="4114801" cy="5142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DA4FAA46-73CA-3D31-112D-0C75B9C070C7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6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B2BFBE-82DC-3314-2923-F5A69777A545}"/>
              </a:ext>
            </a:extLst>
          </p:cNvPr>
          <p:cNvSpPr txBox="1"/>
          <p:nvPr/>
        </p:nvSpPr>
        <p:spPr>
          <a:xfrm>
            <a:off x="1230907" y="1783730"/>
            <a:ext cx="9881593" cy="1320574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343891">
              <a:lnSpc>
                <a:spcPct val="90000"/>
              </a:lnSpc>
            </a:pP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Доля учителей, у которых средняя заработная плата не ниже среднемесячной начисленной заработной платы наемных работников в организациях у индивидуальных предпринимателей и физических лиц в субъекте Российской Федерации, в общей численности учителей </a:t>
            </a:r>
            <a:b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в субъекте Российской Федерации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363A6EC-EF5C-B8A4-071D-907DA0EE3894}"/>
              </a:ext>
            </a:extLst>
          </p:cNvPr>
          <p:cNvSpPr txBox="1"/>
          <p:nvPr/>
        </p:nvSpPr>
        <p:spPr>
          <a:xfrm>
            <a:off x="1230907" y="3244927"/>
            <a:ext cx="10932173" cy="711176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343891">
              <a:lnSpc>
                <a:spcPct val="90000"/>
              </a:lnSpc>
              <a:defRPr/>
            </a:pP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Темп роста доли численности педагогических работников в общей численности работников образовательных организаций в субъекте Российской Федерации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9D7518C-8E41-889F-04CB-5117FCBD302C}"/>
              </a:ext>
            </a:extLst>
          </p:cNvPr>
          <p:cNvSpPr txBox="1"/>
          <p:nvPr/>
        </p:nvSpPr>
        <p:spPr>
          <a:xfrm>
            <a:off x="1264829" y="4096727"/>
            <a:ext cx="10457271" cy="711176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343891">
              <a:lnSpc>
                <a:spcPct val="90000"/>
              </a:lnSpc>
              <a:defRPr/>
            </a:pP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Доля педагогических работников в возрасте до 35 лет в общей численности педагогических работников в субъекте Российской Федерации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484592D-08E3-ED9E-3AD4-0C4ADA7F4CB9}"/>
              </a:ext>
            </a:extLst>
          </p:cNvPr>
          <p:cNvSpPr txBox="1"/>
          <p:nvPr/>
        </p:nvSpPr>
        <p:spPr>
          <a:xfrm>
            <a:off x="1230903" y="4948527"/>
            <a:ext cx="9627597" cy="1320574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defTabSz="1343891">
              <a:lnSpc>
                <a:spcPct val="90000"/>
              </a:lnSpc>
              <a:defRPr/>
            </a:pP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Доля средств, полученных по договорам об оказании образовательных услуг, заключенным с предприятиями и организациями, в целях повышения квалификации, профессиональной подготовки и переподготовки работников и служащих, в общем объеме финансирования профессиональных образовательных организаций</a:t>
            </a:r>
            <a:endParaRPr lang="en-US" sz="2200" spc="-55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1E2997C-A6C3-5524-4D56-204486BB743F}"/>
              </a:ext>
            </a:extLst>
          </p:cNvPr>
          <p:cNvSpPr txBox="1"/>
          <p:nvPr/>
        </p:nvSpPr>
        <p:spPr>
          <a:xfrm>
            <a:off x="1230907" y="6468831"/>
            <a:ext cx="9212504" cy="44033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defTabSz="1343891">
              <a:defRPr/>
            </a:pPr>
            <a:r>
              <a:rPr lang="ru-RU" sz="2200" spc="-55" dirty="0">
                <a:latin typeface="Arial Narrow" panose="020B0606020202030204" pitchFamily="34" charset="0"/>
                <a:cs typeface="Arial" panose="020B0604020202020204" pitchFamily="34" charset="0"/>
              </a:rPr>
              <a:t>Механизмы управления качеством образования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95021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ИСКЛЮЧЕННЫЕ ПОКАЗАТЕЛИ </a:t>
            </a:r>
          </a:p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МОТИВИРУЮЩЕГО МОНИТОРИНГА 2023 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727" y="170046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727" y="3096127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727" y="397844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7727" y="484471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727" y="62776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3274F650-5D98-4370-25E5-C0641BF09717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8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0E684148-23CA-9DB7-AF41-28FEED979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800854"/>
              </p:ext>
            </p:extLst>
          </p:nvPr>
        </p:nvGraphicFramePr>
        <p:xfrm>
          <a:off x="-553374" y="2066623"/>
          <a:ext cx="7229084" cy="48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FC17C01-8111-951C-6E2E-73620315A739}"/>
              </a:ext>
            </a:extLst>
          </p:cNvPr>
          <p:cNvSpPr txBox="1"/>
          <p:nvPr/>
        </p:nvSpPr>
        <p:spPr>
          <a:xfrm>
            <a:off x="7581123" y="2157193"/>
            <a:ext cx="5594783" cy="209617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Размещение результатов мотивирующего мониторинга в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личных кабинетах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исполнительных органов субъектов Российской Федерации, осуществляющих государственное управление в сфере образования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="" xmlns:a16="http://schemas.microsoft.com/office/drawing/2014/main" id="{8282D196-7680-7E35-9D90-E6D801CF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21" y="4773412"/>
            <a:ext cx="940178" cy="9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764639AD-2A5D-7156-F8F6-9A90ADB9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95" y="2331206"/>
            <a:ext cx="936551" cy="9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581123" y="4927348"/>
            <a:ext cx="48408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Дополнение мотивирующего мониторинга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муниципальным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(распоряжение Министерства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от 7 августа 2023 № Р-170)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школьным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уровнями</a:t>
            </a:r>
            <a:endParaRPr lang="ru-RU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75775" y="624203"/>
            <a:ext cx="1274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МОТИВИРУЮЩЕГО МОНИТОРИНГА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2F83F77C-6B32-DDDB-AE29-C0531A24F0BD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86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0" y="3637269"/>
            <a:ext cx="7678615" cy="2071162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7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33">
            <a:extLst>
              <a:ext uri="{FF2B5EF4-FFF2-40B4-BE49-F238E27FC236}">
                <a16:creationId xmlns="" xmlns:a16="http://schemas.microsoft.com/office/drawing/2014/main" id="{A7546F6E-3CB6-C748-BA90-D04DFAA50F70}"/>
              </a:ext>
            </a:extLst>
          </p:cNvPr>
          <p:cNvSpPr txBox="1"/>
          <p:nvPr/>
        </p:nvSpPr>
        <p:spPr bwMode="auto">
          <a:xfrm>
            <a:off x="759585" y="2078084"/>
            <a:ext cx="8634672" cy="752091"/>
          </a:xfrm>
          <a:prstGeom prst="rect">
            <a:avLst/>
          </a:prstGeom>
        </p:spPr>
        <p:txBody>
          <a:bodyPr vert="horz" wrap="square" lIns="0" tIns="13297" rIns="0" bIns="0" rtlCol="0">
            <a:spAutoFit/>
          </a:bodyPr>
          <a:lstStyle/>
          <a:p>
            <a:pPr marL="4899">
              <a:spcBef>
                <a:spcPts val="104"/>
              </a:spcBef>
              <a:defRPr/>
            </a:pPr>
            <a:r>
              <a:rPr lang="ru-RU" sz="2400" cap="all" spc="-55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ИНСТИТУТ ЦИФРОВОЙ ТРАНСФОРМАЦИИ В СФЕРЕ ОБРАЗОВАНИЯ (ФГАНУ «ФИЦТО»)</a:t>
            </a:r>
            <a:endParaRPr sz="2400" cap="all" spc="-55" dirty="0">
              <a:solidFill>
                <a:srgbClr val="18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AB09F41-F73C-A24A-B094-6952B3CA2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4" r="3623"/>
          <a:stretch/>
        </p:blipFill>
        <p:spPr>
          <a:xfrm>
            <a:off x="7214018" y="3035300"/>
            <a:ext cx="6596952" cy="4079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6A21464-E77E-3815-0137-8824700974DA}"/>
              </a:ext>
            </a:extLst>
          </p:cNvPr>
          <p:cNvSpPr txBox="1"/>
          <p:nvPr/>
        </p:nvSpPr>
        <p:spPr>
          <a:xfrm>
            <a:off x="1283440" y="6220608"/>
            <a:ext cx="2868505" cy="44033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+ 7 (495) 009-98-88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EFE3B6B-3D29-D483-A27C-C1971B439D8F}"/>
              </a:ext>
            </a:extLst>
          </p:cNvPr>
          <p:cNvSpPr txBox="1"/>
          <p:nvPr/>
        </p:nvSpPr>
        <p:spPr>
          <a:xfrm>
            <a:off x="1278286" y="5795319"/>
            <a:ext cx="2587803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600" b="1" dirty="0">
                <a:solidFill>
                  <a:srgbClr val="18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Колл-центр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EFBB86-6A11-9505-A88D-9A869DE3A6D5}"/>
              </a:ext>
            </a:extLst>
          </p:cNvPr>
          <p:cNvSpPr txBox="1"/>
          <p:nvPr/>
        </p:nvSpPr>
        <p:spPr>
          <a:xfrm>
            <a:off x="1292100" y="6602865"/>
            <a:ext cx="3549531" cy="33261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пн-чт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: 9:00–18:00,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пт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: 9:00–16:45</a:t>
            </a:r>
          </a:p>
        </p:txBody>
      </p:sp>
      <p:pic>
        <p:nvPicPr>
          <p:cNvPr id="26" name="Рисунок 2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5404B03C-740C-30E0-99F2-F50DCC9D2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5815074"/>
            <a:ext cx="469404" cy="469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294415-BE35-BB44-4CB7-6CB67DC0B1DA}"/>
              </a:ext>
            </a:extLst>
          </p:cNvPr>
          <p:cNvSpPr txBox="1"/>
          <p:nvPr/>
        </p:nvSpPr>
        <p:spPr>
          <a:xfrm>
            <a:off x="2469645" y="3877900"/>
            <a:ext cx="4686621" cy="181609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Муратов Александр Владимирович</a:t>
            </a:r>
          </a:p>
          <a:p>
            <a:pPr>
              <a:lnSpc>
                <a:spcPct val="90000"/>
              </a:lnSpc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31"/>
              </a:spcAft>
            </a:pPr>
            <a:r>
              <a:rPr lang="ru-RU" sz="18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1800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аналитики и больших данных ФГАНУ «ФИЦТО»</a:t>
            </a:r>
            <a:endParaRPr lang="en-US" sz="1800" spc="-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800" b="1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</a:t>
            </a:r>
            <a:r>
              <a:rPr lang="ru-RU" sz="1800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(495) 009-98-88 (доб. 1155)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a.muratov@ficto.ru</a:t>
            </a:r>
            <a:r>
              <a:rPr lang="ru-RU" sz="2000" spc="-88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91AA2430-B069-64C7-B4B6-55C7511E3605}"/>
              </a:ext>
            </a:extLst>
          </p:cNvPr>
          <p:cNvSpPr/>
          <p:nvPr/>
        </p:nvSpPr>
        <p:spPr>
          <a:xfrm>
            <a:off x="675771" y="624199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ОПЕРАТОР МОТИВИРУЮЩЕГО МОНИТОРИНГА</a:t>
            </a:r>
          </a:p>
        </p:txBody>
      </p:sp>
      <p:sp>
        <p:nvSpPr>
          <p:cNvPr id="36" name="Прямоугольник: скругленные углы 1023">
            <a:extLst>
              <a:ext uri="{FF2B5EF4-FFF2-40B4-BE49-F238E27FC236}">
                <a16:creationId xmlns="" xmlns:a16="http://schemas.microsoft.com/office/drawing/2014/main" id="{AC7455F9-02BF-39A4-4175-91F73266EA07}"/>
              </a:ext>
            </a:extLst>
          </p:cNvPr>
          <p:cNvSpPr/>
          <p:nvPr/>
        </p:nvSpPr>
        <p:spPr>
          <a:xfrm>
            <a:off x="779463" y="3831659"/>
            <a:ext cx="1682383" cy="1682383"/>
          </a:xfrm>
          <a:prstGeom prst="roundRect">
            <a:avLst>
              <a:gd name="adj" fmla="val 38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человек, Человеческое лицо, стен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7C40E8C-2995-67CE-2216-F57527C66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-1" r="19618" b="726"/>
          <a:stretch/>
        </p:blipFill>
        <p:spPr>
          <a:xfrm>
            <a:off x="873246" y="3931972"/>
            <a:ext cx="1494816" cy="1494816"/>
          </a:xfrm>
          <a:prstGeom prst="roundRect">
            <a:avLst>
              <a:gd name="adj" fmla="val 4124"/>
            </a:avLst>
          </a:prstGeom>
          <a:solidFill>
            <a:schemeClr val="bg1"/>
          </a:solidFill>
          <a:ln>
            <a:noFill/>
          </a:ln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BEB1F88-5090-CDCA-5120-382BD53D4C5E}"/>
              </a:ext>
            </a:extLst>
          </p:cNvPr>
          <p:cNvGrpSpPr/>
          <p:nvPr/>
        </p:nvGrpSpPr>
        <p:grpSpPr>
          <a:xfrm>
            <a:off x="6223092" y="2830176"/>
            <a:ext cx="8477058" cy="4912346"/>
            <a:chOff x="4278382" y="2825830"/>
            <a:chExt cx="8805317" cy="5102568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01FB0AED-7A8A-066D-2078-C66D48D1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382" y="2825830"/>
              <a:ext cx="8805317" cy="5102568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7536E5F1-0DB1-E5BB-F308-73D72F086098}"/>
                </a:ext>
              </a:extLst>
            </p:cNvPr>
            <p:cNvSpPr/>
            <p:nvPr/>
          </p:nvSpPr>
          <p:spPr>
            <a:xfrm>
              <a:off x="8263884" y="7323274"/>
              <a:ext cx="834312" cy="158133"/>
            </a:xfrm>
            <a:prstGeom prst="rect">
              <a:avLst/>
            </a:prstGeom>
            <a:solidFill>
              <a:srgbClr val="1B1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="" xmlns:a16="http://schemas.microsoft.com/office/drawing/2014/main" id="{077E8D27-2ECC-E523-96E0-00FB2C0F5576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5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B046B3-3C25-E691-0A8E-7CC16C3E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"/>
          <a:stretch/>
        </p:blipFill>
        <p:spPr>
          <a:xfrm>
            <a:off x="-25106" y="-18733"/>
            <a:ext cx="13464881" cy="757840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E2EC5D6C-B4D4-1D40-E5AE-0FB6EB85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8" y="1524520"/>
            <a:ext cx="432000" cy="43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8"/>
          <p:cNvSpPr txBox="1">
            <a:spLocks noChangeArrowheads="1"/>
          </p:cNvSpPr>
          <p:nvPr/>
        </p:nvSpPr>
        <p:spPr bwMode="auto">
          <a:xfrm>
            <a:off x="1177289" y="1612859"/>
            <a:ext cx="34502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 marR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800" dirty="0">
                <a:solidFill>
                  <a:srgbClr val="31356E"/>
                </a:solidFill>
                <a:latin typeface="Arial" panose="020B0604020202020204" pitchFamily="34" charset="0"/>
              </a:rPr>
              <a:t>ДОСТУПНОСТЬ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87316" y="2121653"/>
            <a:ext cx="4477691" cy="331960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 defTabSz="914135">
              <a:defRPr/>
            </a:pPr>
            <a:r>
              <a:rPr lang="ru-RU" sz="1700" b="1" dirty="0">
                <a:solidFill>
                  <a:srgbClr val="BD43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детей от 2 месяцев до 3 лет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77678" y="2488818"/>
            <a:ext cx="1752310" cy="852097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1800" b="1" kern="0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96,13%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1 января 2022 г.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i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(на 1 августа 2022 г.– </a:t>
            </a:r>
            <a:r>
              <a:rPr lang="ru-RU" b="1" i="1" kern="0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99,40%</a:t>
            </a:r>
            <a:r>
              <a:rPr lang="ru-RU" i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ru-RU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8"/>
          <p:cNvSpPr txBox="1">
            <a:spLocks noChangeArrowheads="1"/>
          </p:cNvSpPr>
          <p:nvPr/>
        </p:nvSpPr>
        <p:spPr bwMode="auto">
          <a:xfrm>
            <a:off x="6230843" y="1588462"/>
            <a:ext cx="75048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 marR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800" dirty="0">
                <a:solidFill>
                  <a:srgbClr val="31356E"/>
                </a:solidFill>
                <a:latin typeface="Arial" panose="020B0604020202020204" pitchFamily="34" charset="0"/>
              </a:rPr>
              <a:t>ФЕДЕРАЛЬНАЯ ОБРАЗОВАТЕЛЬНАЯ  ПРОГРАММА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837239" y="2489701"/>
            <a:ext cx="2189202" cy="852097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1800" b="1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98,09%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1 января 2023 г.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(на 1 августа 2023 г. – </a:t>
            </a:r>
            <a:r>
              <a:rPr lang="ru-RU" b="1" i="1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99,81%</a:t>
            </a:r>
            <a:r>
              <a:rPr lang="ru-RU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87251" y="3433305"/>
            <a:ext cx="4487154" cy="331960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 defTabSz="914135">
              <a:defRPr/>
            </a:pPr>
            <a:r>
              <a:rPr lang="ru-RU" sz="1700" b="1" dirty="0">
                <a:solidFill>
                  <a:srgbClr val="BD43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детей от 3 до 7 лет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72528" y="3800471"/>
            <a:ext cx="1686939" cy="852097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1800" b="1" kern="0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99,58%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1 января 2022 г.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i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(на 1 </a:t>
            </a:r>
            <a:r>
              <a:rPr lang="ru-RU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августа</a:t>
            </a:r>
            <a:r>
              <a:rPr lang="ru-RU" i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2022 г. – </a:t>
            </a:r>
            <a:r>
              <a:rPr lang="ru-RU" b="1" i="1" kern="0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99,73%</a:t>
            </a:r>
            <a:r>
              <a:rPr lang="ru-RU" i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ru-RU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8"/>
          <p:cNvSpPr txBox="1">
            <a:spLocks noChangeArrowheads="1"/>
          </p:cNvSpPr>
          <p:nvPr/>
        </p:nvSpPr>
        <p:spPr bwMode="auto">
          <a:xfrm>
            <a:off x="6299142" y="2311504"/>
            <a:ext cx="7610377" cy="28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2" rIns="0" bIns="0">
            <a:spAutoFit/>
          </a:bodyPr>
          <a:lstStyle>
            <a:lvl1pPr marL="12700" indent="508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696" indent="0" eaLnBrk="1" hangingPunct="1">
              <a:lnSpc>
                <a:spcPct val="100000"/>
              </a:lnSpc>
              <a:spcBef>
                <a:spcPts val="100"/>
              </a:spcBef>
              <a:buNone/>
              <a:defRPr/>
            </a:pPr>
            <a:r>
              <a:rPr lang="ru-RU" altLang="ru-RU" sz="1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РАЗВИТИЯ ДОШКОЛЬНОГО ОБРАЗОВАНИЯ</a:t>
            </a:r>
          </a:p>
        </p:txBody>
      </p:sp>
      <p:pic>
        <p:nvPicPr>
          <p:cNvPr id="57" name="Рисунок 8">
            <a:extLst>
              <a:ext uri="{FF2B5EF4-FFF2-40B4-BE49-F238E27FC236}">
                <a16:creationId xmlns="" xmlns:a16="http://schemas.microsoft.com/office/drawing/2014/main" id="{9116B035-0879-106F-B18B-743A5C8BC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93" y="4764612"/>
            <a:ext cx="673612" cy="65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bject 8"/>
          <p:cNvSpPr txBox="1">
            <a:spLocks noChangeArrowheads="1"/>
          </p:cNvSpPr>
          <p:nvPr/>
        </p:nvSpPr>
        <p:spPr bwMode="auto">
          <a:xfrm>
            <a:off x="6269890" y="3063890"/>
            <a:ext cx="5791200" cy="28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2" rIns="0" bIns="0">
            <a:spAutoFit/>
          </a:bodyPr>
          <a:lstStyle>
            <a:lvl1pPr marL="12700" indent="508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696" indent="0" eaLnBrk="1" hangingPunct="1">
              <a:lnSpc>
                <a:spcPct val="100000"/>
              </a:lnSpc>
              <a:spcBef>
                <a:spcPts val="100"/>
              </a:spcBef>
              <a:buNone/>
              <a:defRPr/>
            </a:pPr>
            <a:r>
              <a:rPr lang="ru-RU" altLang="ru-RU" sz="18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64427" y="2677025"/>
            <a:ext cx="3832222" cy="31391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разработан проект Концепции</a:t>
            </a:r>
          </a:p>
        </p:txBody>
      </p:sp>
      <p:sp>
        <p:nvSpPr>
          <p:cNvPr id="62" name="object 117">
            <a:extLst>
              <a:ext uri="{FF2B5EF4-FFF2-40B4-BE49-F238E27FC236}">
                <a16:creationId xmlns="" xmlns:a16="http://schemas.microsoft.com/office/drawing/2014/main" id="{FB0CF1AE-C63A-500B-E506-8A7CA53C673F}"/>
              </a:ext>
            </a:extLst>
          </p:cNvPr>
          <p:cNvSpPr txBox="1"/>
          <p:nvPr/>
        </p:nvSpPr>
        <p:spPr>
          <a:xfrm>
            <a:off x="8154899" y="3654903"/>
            <a:ext cx="5061275" cy="900529"/>
          </a:xfrm>
          <a:prstGeom prst="rect">
            <a:avLst/>
          </a:prstGeom>
          <a:noFill/>
        </p:spPr>
        <p:txBody>
          <a:bodyPr wrap="square" lIns="0" tIns="13996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на 1-м этапе отбора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11 организаций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из: </a:t>
            </a:r>
            <a:r>
              <a:rPr lang="ru-RU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Алтайского, Приморского, Хабаровского краев; республик Башкортостан, Марий Эл; Архангельской, Белгородской, Московской,  Новосибирской, Оренбургской и Ярославской областей</a:t>
            </a:r>
            <a:endParaRPr sz="16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209">
            <a:extLst>
              <a:ext uri="{FF2B5EF4-FFF2-40B4-BE49-F238E27FC236}">
                <a16:creationId xmlns="" xmlns:a16="http://schemas.microsoft.com/office/drawing/2014/main" id="{6F4E9FA3-4B62-FA6B-1F27-D4757EA74548}"/>
              </a:ext>
            </a:extLst>
          </p:cNvPr>
          <p:cNvSpPr txBox="1"/>
          <p:nvPr/>
        </p:nvSpPr>
        <p:spPr>
          <a:xfrm>
            <a:off x="8154899" y="4618875"/>
            <a:ext cx="4980451" cy="1347262"/>
          </a:xfrm>
          <a:prstGeom prst="rect">
            <a:avLst/>
          </a:prstGeom>
        </p:spPr>
        <p:txBody>
          <a:bodyPr wrap="square" lIns="0" tIns="17496" rIns="0" bIns="0">
            <a:spAutoFit/>
          </a:bodyPr>
          <a:lstStyle/>
          <a:p>
            <a:pPr marL="13996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600" b="1" dirty="0"/>
              <a:t>на 2-м этапе отбора </a:t>
            </a:r>
            <a:r>
              <a:rPr lang="ru-RU" sz="1600" dirty="0"/>
              <a:t>– </a:t>
            </a:r>
            <a:r>
              <a:rPr lang="ru-RU" sz="1600" b="1" dirty="0"/>
              <a:t>21 организация</a:t>
            </a:r>
            <a:r>
              <a:rPr lang="ru-RU" sz="1600" dirty="0"/>
              <a:t> из: </a:t>
            </a:r>
            <a:r>
              <a:rPr lang="ru-RU" sz="1600" i="1" dirty="0"/>
              <a:t>Камчатского, Хабаровского краев (2 ДОО); республик Дагестан, Мордовия (2 ДОО), Тыва, Удмуртской (2 ДОО); Владимирской, Вологодской, Воронежской, Липецкой (2 ДОО), Кузбасса, Курской, Мурманской, Пензенской, Саратовской, Свердловской и Челябинской областей</a:t>
            </a:r>
            <a:endParaRPr sz="16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619B90BE-4706-596A-4B31-978FF3878373}"/>
              </a:ext>
            </a:extLst>
          </p:cNvPr>
          <p:cNvSpPr txBox="1"/>
          <p:nvPr/>
        </p:nvSpPr>
        <p:spPr>
          <a:xfrm>
            <a:off x="8154900" y="6192118"/>
            <a:ext cx="4998740" cy="875907"/>
          </a:xfrm>
          <a:prstGeom prst="rect">
            <a:avLst/>
          </a:prstGeom>
        </p:spPr>
        <p:txBody>
          <a:bodyPr wrap="square" lIns="0" tIns="13996" rIns="0" bIns="0">
            <a:spAutoFit/>
          </a:bodyPr>
          <a:lstStyle>
            <a:defPPr>
              <a:defRPr lang="en-US"/>
            </a:defPPr>
            <a:lvl1pPr>
              <a:spcBef>
                <a:spcPts val="110"/>
              </a:spcBef>
              <a:defRPr sz="200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Calibri (Основной текст)"/>
              </a:rPr>
              <a:t>8</a:t>
            </a:r>
            <a:r>
              <a:rPr lang="ru-RU" sz="1400" dirty="0" smtClean="0">
                <a:solidFill>
                  <a:schemeClr val="tx1"/>
                </a:solidFill>
                <a:latin typeface="Calibri (Основной текст)"/>
              </a:rPr>
              <a:t> организаций стали </a:t>
            </a:r>
            <a:r>
              <a:rPr lang="ru-RU" sz="1400" b="1" dirty="0">
                <a:solidFill>
                  <a:schemeClr val="tx1"/>
                </a:solidFill>
                <a:latin typeface="Calibri (Основной текст)"/>
              </a:rPr>
              <a:t>победителями</a:t>
            </a:r>
            <a:r>
              <a:rPr lang="ru-RU" sz="1400" dirty="0">
                <a:solidFill>
                  <a:schemeClr val="tx1"/>
                </a:solidFill>
                <a:latin typeface="Calibri (Основной текст)"/>
              </a:rPr>
              <a:t> из: </a:t>
            </a:r>
            <a:r>
              <a:rPr lang="ru-RU" sz="1400" i="1" dirty="0">
                <a:solidFill>
                  <a:schemeClr val="tx1"/>
                </a:solidFill>
                <a:latin typeface="Calibri (Основной текст)"/>
              </a:rPr>
              <a:t>Алтайского и Хабаровского краев; Удмуртской Республики; Москвы </a:t>
            </a:r>
            <a:r>
              <a:rPr lang="ru-RU" sz="1400" i="1" dirty="0" smtClean="0">
                <a:solidFill>
                  <a:schemeClr val="tx1"/>
                </a:solidFill>
                <a:latin typeface="Calibri (Основной текст)"/>
              </a:rPr>
              <a:t>и Санкт-Петербурга</a:t>
            </a:r>
            <a:r>
              <a:rPr lang="ru-RU" sz="1400" i="1" dirty="0">
                <a:solidFill>
                  <a:schemeClr val="tx1"/>
                </a:solidFill>
                <a:latin typeface="Calibri (Основной текст)"/>
              </a:rPr>
              <a:t>; Воронежской, Московской, Ульяновской </a:t>
            </a:r>
            <a:r>
              <a:rPr lang="ru-RU" sz="1400" i="1" dirty="0" smtClean="0">
                <a:solidFill>
                  <a:schemeClr val="tx1"/>
                </a:solidFill>
                <a:latin typeface="Calibri (Основной текст)"/>
              </a:rPr>
              <a:t>областей</a:t>
            </a:r>
            <a:endParaRPr lang="ru-RU" sz="1400" i="1" dirty="0">
              <a:solidFill>
                <a:schemeClr val="tx1"/>
              </a:solidFill>
              <a:latin typeface="Calibri (Основной текст)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7427" y="3786643"/>
            <a:ext cx="1778421" cy="874067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1800" b="1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99,66%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1 января 2023 г.</a:t>
            </a:r>
          </a:p>
          <a:p>
            <a:pPr defTabSz="44241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(на 1 августа 2023 г. – </a:t>
            </a:r>
            <a:r>
              <a:rPr lang="ru-RU" b="1" i="1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99,81%</a:t>
            </a:r>
            <a:r>
              <a:rPr lang="ru-RU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62" descr="Выпускников бесплатно иконка">
            <a:extLst>
              <a:ext uri="{FF2B5EF4-FFF2-40B4-BE49-F238E27FC236}">
                <a16:creationId xmlns="" xmlns:a16="http://schemas.microsoft.com/office/drawing/2014/main" id="{E1A68530-05E6-F8DB-A5CC-694FC355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98" y="1519257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36444" y="1956664"/>
            <a:ext cx="7108893" cy="338536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BD4336"/>
                </a:solidFill>
                <a:latin typeface="Arial" panose="020B0604020202020204" pitchFamily="34" charset="0"/>
              </a:rPr>
              <a:t>Организационно-методическое сопровождение внедрения ФОП ДО</a:t>
            </a:r>
            <a:endParaRPr lang="ru-RU" sz="1200" b="1" dirty="0">
              <a:solidFill>
                <a:srgbClr val="BD4336"/>
              </a:solidFill>
              <a:latin typeface="Calibri"/>
            </a:endParaRPr>
          </a:p>
        </p:txBody>
      </p:sp>
      <p:pic>
        <p:nvPicPr>
          <p:cNvPr id="54" name="Picture 92">
            <a:extLst>
              <a:ext uri="{FF2B5EF4-FFF2-40B4-BE49-F238E27FC236}">
                <a16:creationId xmlns="" xmlns:a16="http://schemas.microsoft.com/office/drawing/2014/main" id="{AEE69E54-B061-3E4E-9194-BA53951B1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98" y="304077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>
            <a:extLst>
              <a:ext uri="{FF2B5EF4-FFF2-40B4-BE49-F238E27FC236}">
                <a16:creationId xmlns="" xmlns:a16="http://schemas.microsoft.com/office/drawing/2014/main" id="{11439932-64ED-2543-B51E-1FCE1104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98" y="2293147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2">
            <a:extLst>
              <a:ext uri="{FF2B5EF4-FFF2-40B4-BE49-F238E27FC236}">
                <a16:creationId xmlns="" xmlns:a16="http://schemas.microsoft.com/office/drawing/2014/main" id="{B5F53720-DDEC-DB22-EA86-BF236EF7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99" y="6245995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19B90BE-4706-596A-4B31-978FF3878373}"/>
              </a:ext>
            </a:extLst>
          </p:cNvPr>
          <p:cNvSpPr txBox="1"/>
          <p:nvPr/>
        </p:nvSpPr>
        <p:spPr>
          <a:xfrm>
            <a:off x="6321100" y="2684130"/>
            <a:ext cx="1167200" cy="291135"/>
          </a:xfrm>
          <a:prstGeom prst="rect">
            <a:avLst/>
          </a:prstGeom>
        </p:spPr>
        <p:txBody>
          <a:bodyPr wrap="square" lIns="0" tIns="13996" rIns="0" bIns="0">
            <a:spAutoFit/>
          </a:bodyPr>
          <a:lstStyle>
            <a:defPPr>
              <a:defRPr lang="en-US"/>
            </a:defPPr>
            <a:lvl1pPr>
              <a:spcBef>
                <a:spcPts val="110"/>
              </a:spcBef>
              <a:defRPr sz="200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800" b="1" dirty="0">
                <a:solidFill>
                  <a:srgbClr val="BD4336"/>
                </a:solidFill>
              </a:rPr>
              <a:t>202</a:t>
            </a:r>
            <a:r>
              <a:rPr lang="ru-RU" sz="1800" b="1" dirty="0">
                <a:solidFill>
                  <a:srgbClr val="BD4336"/>
                </a:solidFill>
              </a:rPr>
              <a:t>2</a:t>
            </a:r>
            <a:r>
              <a:rPr lang="en-US" sz="1800" b="1" dirty="0">
                <a:solidFill>
                  <a:srgbClr val="BD4336"/>
                </a:solidFill>
              </a:rPr>
              <a:t> </a:t>
            </a:r>
            <a:r>
              <a:rPr lang="ru-RU" sz="1800" b="1" dirty="0">
                <a:solidFill>
                  <a:srgbClr val="BD4336"/>
                </a:solidFill>
              </a:rPr>
              <a:t>г.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19B90BE-4706-596A-4B31-978FF3878373}"/>
              </a:ext>
            </a:extLst>
          </p:cNvPr>
          <p:cNvSpPr txBox="1"/>
          <p:nvPr/>
        </p:nvSpPr>
        <p:spPr>
          <a:xfrm>
            <a:off x="5941798" y="4048603"/>
            <a:ext cx="1957602" cy="291132"/>
          </a:xfrm>
          <a:prstGeom prst="rect">
            <a:avLst/>
          </a:prstGeom>
        </p:spPr>
        <p:txBody>
          <a:bodyPr wrap="square" lIns="0" tIns="13996" rIns="0" bIns="0">
            <a:spAutoFit/>
          </a:bodyPr>
          <a:lstStyle>
            <a:defPPr>
              <a:defRPr lang="en-US"/>
            </a:defPPr>
            <a:lvl1pPr>
              <a:spcBef>
                <a:spcPts val="110"/>
              </a:spcBef>
              <a:defRPr sz="200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z="1800" b="1" dirty="0" smtClean="0">
                <a:solidFill>
                  <a:srgbClr val="BD4336"/>
                </a:solidFill>
              </a:rPr>
              <a:t>32 организации</a:t>
            </a:r>
            <a:endParaRPr lang="ru-RU" sz="1800" b="1" dirty="0">
              <a:solidFill>
                <a:srgbClr val="BD433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8835" y="3371522"/>
            <a:ext cx="7322990" cy="353925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</a:t>
            </a:r>
            <a:r>
              <a:rPr lang="ru-RU" sz="1700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гранта на создание </a:t>
            </a:r>
            <a:r>
              <a:rPr lang="ru-RU" sz="1700" dirty="0" err="1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стажировочной</a:t>
            </a:r>
            <a:r>
              <a:rPr lang="ru-RU" sz="1700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площадки -</a:t>
            </a:r>
            <a:r>
              <a:rPr lang="ru-RU" sz="1700" b="1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 тыс. руб.:</a:t>
            </a:r>
            <a:endParaRPr lang="ru-RU" sz="1400" dirty="0">
              <a:solidFill>
                <a:srgbClr val="BD4336"/>
              </a:solidFill>
              <a:latin typeface="Calibri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70043" y="5398924"/>
            <a:ext cx="4272476" cy="501232"/>
          </a:xfrm>
          <a:prstGeom prst="rect">
            <a:avLst/>
          </a:prstGeom>
        </p:spPr>
        <p:txBody>
          <a:bodyPr wrap="square" lIns="69661" tIns="34832" rIns="69661" bIns="34832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Республики Дагестан, Ингушетия, Крым, Бурятия, Саха (Якутия) и Забайкальский край</a:t>
            </a:r>
            <a:endParaRPr lang="ru-RU" sz="1050" dirty="0">
              <a:solidFill>
                <a:srgbClr val="31356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" name="Рисунок 60" descr="https://ivfrao.ru/wp-content/uploads/2022/08/%D0%BD%D0%BE%D0%B2%D1%8B%D0%B9-%D0%BB%D0%BE%D0%B3%D0%BE%D1%82%D0%B8%D0%BF-%D1%84%D0%B8%D0%BD2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012" y="1350190"/>
            <a:ext cx="762163" cy="52533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object 8"/>
          <p:cNvSpPr txBox="1">
            <a:spLocks noChangeArrowheads="1"/>
          </p:cNvSpPr>
          <p:nvPr/>
        </p:nvSpPr>
        <p:spPr bwMode="auto">
          <a:xfrm>
            <a:off x="1155178" y="5992767"/>
            <a:ext cx="3987194" cy="4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2" rIns="0" bIns="0">
            <a:spAutoFit/>
          </a:bodyPr>
          <a:lstStyle>
            <a:lvl1pPr marL="12700" indent="508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696" indent="0" eaLnBrk="1" hangingPunct="1">
              <a:spcBef>
                <a:spcPts val="600"/>
              </a:spcBef>
              <a:buNone/>
              <a:defRPr/>
            </a:pPr>
            <a:r>
              <a:rPr lang="ru-RU" altLang="ru-RU" sz="1100" dirty="0">
                <a:latin typeface="Arial Narrow" panose="020B0606020202030204" pitchFamily="34" charset="0"/>
                <a:cs typeface="Arial" panose="020B0604020202020204" pitchFamily="34" charset="0"/>
              </a:rPr>
              <a:t>Распоряжение Минпросвещения России Р-32 от 10.02.2023</a:t>
            </a:r>
            <a:br>
              <a:rPr lang="ru-RU" altLang="ru-RU" sz="1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altLang="ru-RU" sz="1100" dirty="0">
                <a:latin typeface="Arial Narrow" panose="020B0606020202030204" pitchFamily="34" charset="0"/>
                <a:cs typeface="Arial" panose="020B0604020202020204" pitchFamily="34" charset="0"/>
              </a:rPr>
              <a:t>об утверждении МР для организации работы по обеспечению детей местами в ДОО;</a:t>
            </a:r>
          </a:p>
        </p:txBody>
      </p:sp>
      <p:sp>
        <p:nvSpPr>
          <p:cNvPr id="72" name="Шеврон 9">
            <a:extLst>
              <a:ext uri="{FF2B5EF4-FFF2-40B4-BE49-F238E27FC236}">
                <a16:creationId xmlns="" xmlns:a16="http://schemas.microsoft.com/office/drawing/2014/main" id="{9FC85A77-6286-6356-575C-346AB602A933}"/>
              </a:ext>
            </a:extLst>
          </p:cNvPr>
          <p:cNvSpPr/>
          <p:nvPr/>
        </p:nvSpPr>
        <p:spPr bwMode="auto">
          <a:xfrm>
            <a:off x="2388817" y="2561764"/>
            <a:ext cx="313115" cy="720844"/>
          </a:xfrm>
          <a:prstGeom prst="chevron">
            <a:avLst>
              <a:gd name="adj" fmla="val 63520"/>
            </a:avLst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78" name="Шеврон 9">
            <a:extLst>
              <a:ext uri="{FF2B5EF4-FFF2-40B4-BE49-F238E27FC236}">
                <a16:creationId xmlns="" xmlns:a16="http://schemas.microsoft.com/office/drawing/2014/main" id="{9FC85A77-6286-6356-575C-346AB602A933}"/>
              </a:ext>
            </a:extLst>
          </p:cNvPr>
          <p:cNvSpPr/>
          <p:nvPr/>
        </p:nvSpPr>
        <p:spPr bwMode="auto">
          <a:xfrm>
            <a:off x="2388817" y="3868056"/>
            <a:ext cx="313115" cy="720844"/>
          </a:xfrm>
          <a:prstGeom prst="chevron">
            <a:avLst>
              <a:gd name="adj" fmla="val 60816"/>
            </a:avLst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25106" y="340200"/>
            <a:ext cx="13464881" cy="821045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91AA2430-B069-64C7-B4B6-55C7511E3605}"/>
              </a:ext>
            </a:extLst>
          </p:cNvPr>
          <p:cNvSpPr/>
          <p:nvPr/>
        </p:nvSpPr>
        <p:spPr>
          <a:xfrm>
            <a:off x="675775" y="454120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ДОШКОЛЬНОЕ ОБРАЗОВАНИЕ</a:t>
            </a:r>
          </a:p>
        </p:txBody>
      </p:sp>
      <p:sp>
        <p:nvSpPr>
          <p:cNvPr id="83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229149" y="2684534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86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684776" y="3701261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87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828897" y="4592105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88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899399" y="6374689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9" y="5988658"/>
            <a:ext cx="357155" cy="357155"/>
          </a:xfrm>
          <a:prstGeom prst="rect">
            <a:avLst/>
          </a:prstGeom>
        </p:spPr>
      </p:pic>
      <p:cxnSp>
        <p:nvCxnSpPr>
          <p:cNvPr id="89" name="Прямая со стрелкой 88">
            <a:extLst>
              <a:ext uri="{FF2B5EF4-FFF2-40B4-BE49-F238E27FC236}">
                <a16:creationId xmlns="" xmlns:a16="http://schemas.microsoft.com/office/drawing/2014/main" id="{29316FBA-1A93-E68F-0944-7B078B94A912}"/>
              </a:ext>
            </a:extLst>
          </p:cNvPr>
          <p:cNvCxnSpPr>
            <a:cxnSpLocks/>
          </p:cNvCxnSpPr>
          <p:nvPr/>
        </p:nvCxnSpPr>
        <p:spPr>
          <a:xfrm>
            <a:off x="5288835" y="1520178"/>
            <a:ext cx="0" cy="5864087"/>
          </a:xfrm>
          <a:prstGeom prst="straightConnector1">
            <a:avLst/>
          </a:prstGeom>
          <a:ln w="12700">
            <a:solidFill>
              <a:srgbClr val="1B3281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7CFE48-D23A-D500-6FE4-57D4E1CADC7C}"/>
              </a:ext>
            </a:extLst>
          </p:cNvPr>
          <p:cNvSpPr txBox="1"/>
          <p:nvPr/>
        </p:nvSpPr>
        <p:spPr>
          <a:xfrm>
            <a:off x="659584" y="6512578"/>
            <a:ext cx="4239039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6" indent="0" eaLnBrk="1" hangingPunct="1">
              <a:lnSpc>
                <a:spcPct val="90000"/>
              </a:lnSpc>
              <a:spcBef>
                <a:spcPts val="600"/>
              </a:spcBef>
              <a:buNone/>
              <a:defRPr/>
            </a:pPr>
            <a:r>
              <a:rPr lang="ru-RU" altLang="ru-RU" dirty="0">
                <a:latin typeface="Arial Narrow" panose="020B0606020202030204" pitchFamily="34" charset="0"/>
                <a:cs typeface="Arial" panose="020B0604020202020204" pitchFamily="34" charset="0"/>
              </a:rPr>
              <a:t>Письмо от 13 февраля 2023 г. № ТВ-413/03 с рекомендациями </a:t>
            </a:r>
            <a:br>
              <a:rPr lang="ru-RU" altLang="ru-RU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 Narrow" panose="020B0606020202030204" pitchFamily="34" charset="0"/>
                <a:cs typeface="Arial" panose="020B0604020202020204" pitchFamily="34" charset="0"/>
              </a:rPr>
              <a:t>по формированию инфраструктуры ДОО и комплектации учебно-методических материалов в целях реализации образовательных программ дошкольного образования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950776D-1117-6746-22E2-6CE5617F12FB}"/>
              </a:ext>
            </a:extLst>
          </p:cNvPr>
          <p:cNvSpPr/>
          <p:nvPr/>
        </p:nvSpPr>
        <p:spPr>
          <a:xfrm>
            <a:off x="-71633" y="4877777"/>
            <a:ext cx="4239039" cy="506082"/>
          </a:xfrm>
          <a:prstGeom prst="rect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object 8">
            <a:extLst>
              <a:ext uri="{FF2B5EF4-FFF2-40B4-BE49-F238E27FC236}">
                <a16:creationId xmlns="" xmlns:a16="http://schemas.microsoft.com/office/drawing/2014/main" id="{4C94C521-429D-D164-803D-BE53B3861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96" y="4889279"/>
            <a:ext cx="4121314" cy="48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2" rIns="0" bIns="0">
            <a:spAutoFit/>
          </a:bodyPr>
          <a:lstStyle>
            <a:lvl1pPr marL="12700" indent="508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696" indent="0" eaLnBrk="1" hangingPunct="1">
              <a:spcBef>
                <a:spcPts val="100"/>
              </a:spcBef>
              <a:buNone/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 доступности наиболее актуально для регионов:</a:t>
            </a:r>
          </a:p>
        </p:txBody>
      </p:sp>
      <p:sp>
        <p:nvSpPr>
          <p:cNvPr id="23" name="Номер слайда 3">
            <a:extLst>
              <a:ext uri="{FF2B5EF4-FFF2-40B4-BE49-F238E27FC236}">
                <a16:creationId xmlns="" xmlns:a16="http://schemas.microsoft.com/office/drawing/2014/main" id="{6B646202-07B1-A083-DB5D-39FD9CA44225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225472" y="5912736"/>
            <a:ext cx="8223749" cy="338536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гранта на повышение квалификации педагогов ДОО –</a:t>
            </a:r>
            <a:r>
              <a:rPr lang="ru-RU" sz="1600" b="1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</a:t>
            </a:r>
            <a:r>
              <a:rPr lang="ru-RU" sz="1600" b="1" dirty="0" smtClean="0">
                <a:solidFill>
                  <a:srgbClr val="BD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млн. руб.:</a:t>
            </a:r>
            <a:endParaRPr lang="ru-RU" sz="1600" b="1" dirty="0">
              <a:solidFill>
                <a:srgbClr val="BD4336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19B90BE-4706-596A-4B31-978FF3878373}"/>
              </a:ext>
            </a:extLst>
          </p:cNvPr>
          <p:cNvSpPr txBox="1"/>
          <p:nvPr/>
        </p:nvSpPr>
        <p:spPr>
          <a:xfrm>
            <a:off x="6094198" y="6385403"/>
            <a:ext cx="1957602" cy="291132"/>
          </a:xfrm>
          <a:prstGeom prst="rect">
            <a:avLst/>
          </a:prstGeom>
        </p:spPr>
        <p:txBody>
          <a:bodyPr wrap="square" lIns="0" tIns="13996" rIns="0" bIns="0">
            <a:spAutoFit/>
          </a:bodyPr>
          <a:lstStyle>
            <a:defPPr>
              <a:defRPr lang="en-US"/>
            </a:defPPr>
            <a:lvl1pPr>
              <a:spcBef>
                <a:spcPts val="110"/>
              </a:spcBef>
              <a:defRPr sz="200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z="1800" b="1" dirty="0" smtClean="0">
                <a:solidFill>
                  <a:srgbClr val="BD4336"/>
                </a:solidFill>
              </a:rPr>
              <a:t>  8 организаций</a:t>
            </a:r>
            <a:endParaRPr lang="ru-RU" sz="1800" b="1" dirty="0">
              <a:solidFill>
                <a:srgbClr val="BD4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3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618" y="5189623"/>
            <a:ext cx="8013547" cy="101566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Благинин А.Г., директор Департамента государственной политики и управления в сфере общего образования Министерства просвещения Российской Федерации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DC9856-2AF7-3504-198B-F3120E78E3FA}"/>
              </a:ext>
            </a:extLst>
          </p:cNvPr>
          <p:cNvSpPr txBox="1"/>
          <p:nvPr/>
        </p:nvSpPr>
        <p:spPr>
          <a:xfrm>
            <a:off x="1673178" y="3145657"/>
            <a:ext cx="10093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14400">
              <a:lnSpc>
                <a:spcPct val="100000"/>
              </a:lnSpc>
              <a:defRPr sz="280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АКТУАЛЬНЫЕ ЗАДАЧИ ГОСУДАРСТВЕННОЙ ПОЛИТИКИ И УПРАВЛЕНИЯ В СФЕРЕ ОБЩЕГО ОБРАЗОВАНИЯ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D88AF82-4B24-78B4-CB46-D76BF912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13" y="915270"/>
            <a:ext cx="3871174" cy="811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06632-B969-8D83-8B55-3993D118D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63" y="458367"/>
            <a:ext cx="2534338" cy="1952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FE67AB-5FBC-C6D6-6503-B6118F016F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74" y="857095"/>
            <a:ext cx="901164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8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AC7E7A4-235E-FA47-B559-67457F12BBFE}"/>
              </a:ext>
            </a:extLst>
          </p:cNvPr>
          <p:cNvSpPr/>
          <p:nvPr/>
        </p:nvSpPr>
        <p:spPr>
          <a:xfrm>
            <a:off x="-71633" y="5504864"/>
            <a:ext cx="7633947" cy="506082"/>
          </a:xfrm>
          <a:prstGeom prst="rect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F67D6C6-76CD-A9DB-36C0-9118C4EFEC5C}"/>
              </a:ext>
            </a:extLst>
          </p:cNvPr>
          <p:cNvSpPr/>
          <p:nvPr/>
        </p:nvSpPr>
        <p:spPr>
          <a:xfrm>
            <a:off x="-25106" y="340200"/>
            <a:ext cx="13464881" cy="821045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30774" y="2938074"/>
            <a:ext cx="2266122" cy="2418589"/>
          </a:xfrm>
          <a:prstGeom prst="roundRect">
            <a:avLst>
              <a:gd name="adj" fmla="val 1779"/>
            </a:avLst>
          </a:prstGeom>
          <a:solidFill>
            <a:srgbClr val="FFFFFF">
              <a:alpha val="80000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Учебники, включенные  </a:t>
            </a:r>
            <a:b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в ФПУ до 2022 г.:</a:t>
            </a:r>
            <a:b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до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11 завершенных  линеек  учебников </a:t>
            </a:r>
            <a:b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по каждому учебному предмету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97455" y="2938074"/>
            <a:ext cx="2613600" cy="2418589"/>
          </a:xfrm>
          <a:prstGeom prst="roundRect">
            <a:avLst>
              <a:gd name="adj" fmla="val 1301"/>
            </a:avLst>
          </a:prstGeom>
          <a:solidFill>
            <a:srgbClr val="FFFFFF">
              <a:alpha val="80000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Учебники, включенные  </a:t>
            </a:r>
            <a:b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в ФПУ после 2022 г.: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1 завершенная линейка учебников </a:t>
            </a:r>
          </a:p>
          <a:p>
            <a:pPr algn="ctr" defTabSz="580606"/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по каждому предмету </a:t>
            </a:r>
            <a:b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(кроме истории)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0775" y="2004961"/>
            <a:ext cx="2266121" cy="831239"/>
          </a:xfrm>
          <a:prstGeom prst="roundRect">
            <a:avLst>
              <a:gd name="adj" fmla="val 4845"/>
            </a:avLst>
          </a:prstGeom>
          <a:solidFill>
            <a:srgbClr val="FFFFFF">
              <a:alpha val="69804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Старый ФПУ</a:t>
            </a:r>
            <a:r>
              <a:rPr lang="ru-RU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rgbClr val="31356E"/>
                </a:solidFill>
                <a:latin typeface="Arial Narrow" panose="020B0606020202030204" pitchFamily="34" charset="0"/>
              </a:rPr>
              <a:t>2241 учебник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00053" y="2006383"/>
            <a:ext cx="2615179" cy="829976"/>
          </a:xfrm>
          <a:prstGeom prst="roundRect">
            <a:avLst>
              <a:gd name="adj" fmla="val 3400"/>
            </a:avLst>
          </a:prstGeom>
          <a:noFill/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Текущий ФПУ (2022 г.)</a:t>
            </a:r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rgbClr val="31356E"/>
                </a:solidFill>
                <a:latin typeface="Arial Narrow" panose="020B0606020202030204" pitchFamily="34" charset="0"/>
              </a:rPr>
              <a:t>941 учебник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05914" y="6138242"/>
            <a:ext cx="2756400" cy="990600"/>
          </a:xfrm>
          <a:prstGeom prst="roundRect">
            <a:avLst>
              <a:gd name="adj" fmla="val 2842"/>
            </a:avLst>
          </a:prstGeom>
          <a:solidFill>
            <a:srgbClr val="FFFFFF">
              <a:alpha val="69804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Поступило в 2022/2023 гг.: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2409 ЭОР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9152" y="6138242"/>
            <a:ext cx="2884148" cy="990600"/>
          </a:xfrm>
          <a:prstGeom prst="roundRect">
            <a:avLst>
              <a:gd name="adj" fmla="val 2969"/>
            </a:avLst>
          </a:prstGeom>
          <a:solidFill>
            <a:srgbClr val="FFFFFF">
              <a:alpha val="69804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Включено в федеральный перечень в 2022 г.: </a:t>
            </a:r>
            <a:b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180 ЭОР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60265" y="2004961"/>
            <a:ext cx="4709365" cy="831239"/>
          </a:xfrm>
          <a:prstGeom prst="roundRect">
            <a:avLst>
              <a:gd name="adj" fmla="val 4431"/>
            </a:avLst>
          </a:prstGeom>
          <a:noFill/>
          <a:ln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Новый ФПУ (2023 г.)</a:t>
            </a:r>
          </a:p>
          <a:p>
            <a:pPr algn="ctr" defTabSz="580606"/>
            <a:r>
              <a:rPr lang="ru-RU" sz="2000" b="1" dirty="0">
                <a:solidFill>
                  <a:srgbClr val="31356E"/>
                </a:solidFill>
                <a:latin typeface="Arial Narrow" panose="020B0606020202030204" pitchFamily="34" charset="0"/>
              </a:rPr>
              <a:t>учебники + учебные пособия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53490" y="2938074"/>
            <a:ext cx="4709365" cy="2418589"/>
          </a:xfrm>
          <a:prstGeom prst="roundRect">
            <a:avLst>
              <a:gd name="adj" fmla="val 1127"/>
            </a:avLst>
          </a:prstGeom>
          <a:solidFill>
            <a:srgbClr val="FFFFFF">
              <a:alpha val="80000"/>
            </a:srgbClr>
          </a:solidFill>
          <a:ln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Единые государственные учебники по истории </a:t>
            </a:r>
            <a:r>
              <a:rPr lang="ru-RU" sz="1800" b="1" dirty="0">
                <a:solidFill>
                  <a:srgbClr val="0066F1"/>
                </a:solidFill>
                <a:latin typeface="Arial Narrow" panose="020B0606020202030204" pitchFamily="34" charset="0"/>
              </a:rPr>
              <a:t/>
            </a:r>
            <a:br>
              <a:rPr lang="ru-RU" sz="1800" b="1" dirty="0">
                <a:solidFill>
                  <a:srgbClr val="0066F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для 10–11 классов (до 1 сентября 2023 г.)</a:t>
            </a:r>
          </a:p>
          <a:p>
            <a:pPr algn="ctr" defTabSz="580606"/>
            <a:r>
              <a:rPr lang="ru-RU" sz="1800" b="1" dirty="0">
                <a:solidFill>
                  <a:srgbClr val="BD4336"/>
                </a:solidFill>
                <a:latin typeface="Arial Narrow" panose="020B0606020202030204" pitchFamily="34" charset="0"/>
              </a:rPr>
              <a:t>включены в ФПУ </a:t>
            </a:r>
            <a:br>
              <a:rPr lang="ru-RU" sz="1800" b="1" dirty="0">
                <a:solidFill>
                  <a:srgbClr val="BD4336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BD4336"/>
                </a:solidFill>
                <a:latin typeface="Arial Narrow" panose="020B0606020202030204" pitchFamily="34" charset="0"/>
              </a:rPr>
              <a:t>(приказ № 556 от 21 июля 2023 г.)</a:t>
            </a:r>
          </a:p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Государственные учебники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по русскому языку, литературе, окружающему миру, обществознанию, географии, ОБЖ </a:t>
            </a:r>
            <a:r>
              <a:rPr lang="ru-RU" sz="1800" b="1" dirty="0">
                <a:solidFill>
                  <a:srgbClr val="0066F1"/>
                </a:solidFill>
                <a:latin typeface="Arial Narrow" panose="020B0606020202030204" pitchFamily="34" charset="0"/>
              </a:rPr>
              <a:t/>
            </a:r>
            <a:br>
              <a:rPr lang="ru-RU" sz="1800" b="1" dirty="0">
                <a:solidFill>
                  <a:srgbClr val="0066F1"/>
                </a:solidFill>
                <a:latin typeface="Arial Narrow" panose="020B060602020203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(до 1 марта 2024 г.)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33861" y="6135560"/>
            <a:ext cx="4616832" cy="990600"/>
          </a:xfrm>
          <a:prstGeom prst="roundRect">
            <a:avLst>
              <a:gd name="adj" fmla="val 2875"/>
            </a:avLst>
          </a:prstGeom>
          <a:solidFill>
            <a:srgbClr val="FFFFFF">
              <a:alpha val="80000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800" dirty="0">
                <a:solidFill>
                  <a:schemeClr val="tx1"/>
                </a:solidFill>
                <a:latin typeface="Arial Narrow" panose="020B0606020202030204" pitchFamily="34" charset="0"/>
              </a:rPr>
              <a:t>Получили положительные экспертные заключения в 2023 г.: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31356E"/>
                </a:solidFill>
                <a:latin typeface="Arial Narrow" panose="020B0606020202030204" pitchFamily="34" charset="0"/>
              </a:rPr>
              <a:t>191 ЭОР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693667" y="2938074"/>
            <a:ext cx="2541688" cy="2418589"/>
          </a:xfrm>
          <a:prstGeom prst="roundRect">
            <a:avLst>
              <a:gd name="adj" fmla="val 487"/>
            </a:avLst>
          </a:prstGeom>
          <a:solidFill>
            <a:srgbClr val="FFFFFF">
              <a:alpha val="80000"/>
            </a:srgbClr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580606"/>
            <a:r>
              <a:rPr lang="ru-RU" sz="1700" dirty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Использование ранее приобретенных учебников:</a:t>
            </a:r>
          </a:p>
          <a:p>
            <a:pPr marL="357188" indent="-285750" defTabSz="580606">
              <a:buFontTx/>
              <a:buChar char="-"/>
            </a:pPr>
            <a:r>
              <a:rPr lang="ru-RU" sz="1700" b="1" dirty="0">
                <a:solidFill>
                  <a:srgbClr val="31356E"/>
                </a:solidFill>
                <a:latin typeface="Arial Narrow" panose="020B0606020202030204" pitchFamily="34" charset="0"/>
              </a:rPr>
              <a:t>внеурочная деятельность,</a:t>
            </a:r>
          </a:p>
          <a:p>
            <a:pPr marL="357188" indent="-285750" defTabSz="580606">
              <a:buFontTx/>
              <a:buChar char="-"/>
            </a:pPr>
            <a:r>
              <a:rPr lang="ru-RU" sz="1700" b="1" dirty="0">
                <a:solidFill>
                  <a:srgbClr val="31356E"/>
                </a:solidFill>
                <a:latin typeface="Arial Narrow" panose="020B0606020202030204" pitchFamily="34" charset="0"/>
              </a:rPr>
              <a:t>патриотические клубы,</a:t>
            </a:r>
          </a:p>
          <a:p>
            <a:pPr marL="357188" indent="-285750" defTabSz="580606">
              <a:buFontTx/>
              <a:buChar char="-"/>
            </a:pPr>
            <a:r>
              <a:rPr lang="ru-RU" sz="1700" b="1" dirty="0">
                <a:solidFill>
                  <a:srgbClr val="31356E"/>
                </a:solidFill>
                <a:latin typeface="Arial Narrow" panose="020B0606020202030204" pitchFamily="34" charset="0"/>
              </a:rPr>
              <a:t>детские лагеря,</a:t>
            </a:r>
          </a:p>
          <a:p>
            <a:pPr marL="357188" indent="-285750" defTabSz="580606">
              <a:buFontTx/>
              <a:buChar char="-"/>
            </a:pPr>
            <a:r>
              <a:rPr lang="ru-RU" sz="1700" b="1" dirty="0">
                <a:solidFill>
                  <a:srgbClr val="31356E"/>
                </a:solidFill>
                <a:latin typeface="Arial Narrow" panose="020B0606020202030204" pitchFamily="34" charset="0"/>
              </a:rPr>
              <a:t>педагогические вузы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123D69F-0318-838D-F3EB-09964DA8FD1F}"/>
              </a:ext>
            </a:extLst>
          </p:cNvPr>
          <p:cNvSpPr/>
          <p:nvPr/>
        </p:nvSpPr>
        <p:spPr>
          <a:xfrm>
            <a:off x="675775" y="489112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ШКОЛЬНОЕ ОБРАЗОВАНИЕ</a:t>
            </a:r>
          </a:p>
        </p:txBody>
      </p:sp>
      <p:sp>
        <p:nvSpPr>
          <p:cNvPr id="29" name="Шеврон 28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770409" y="6364595"/>
            <a:ext cx="473949" cy="60899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30" name="Шеврон 29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 flipH="1">
            <a:off x="3897160" y="6364595"/>
            <a:ext cx="473949" cy="60899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5123D69F-0318-838D-F3EB-09964DA8FD1F}"/>
              </a:ext>
            </a:extLst>
          </p:cNvPr>
          <p:cNvSpPr/>
          <p:nvPr/>
        </p:nvSpPr>
        <p:spPr>
          <a:xfrm>
            <a:off x="730774" y="5549281"/>
            <a:ext cx="10722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ЭЛЕКТРОННЫЕ ОБРАЗОВАТЕЛЬНЫЕ РЕСУРСЫ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5FA6F650-C6F1-AB06-E163-01B41027C436}"/>
              </a:ext>
            </a:extLst>
          </p:cNvPr>
          <p:cNvSpPr txBox="1">
            <a:spLocks/>
          </p:cNvSpPr>
          <p:nvPr/>
        </p:nvSpPr>
        <p:spPr>
          <a:xfrm>
            <a:off x="12756500" y="70427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A35B495-72F7-2A33-56E0-87380A566F56}"/>
              </a:ext>
            </a:extLst>
          </p:cNvPr>
          <p:cNvSpPr/>
          <p:nvPr/>
        </p:nvSpPr>
        <p:spPr>
          <a:xfrm>
            <a:off x="-71633" y="1357243"/>
            <a:ext cx="7633947" cy="506082"/>
          </a:xfrm>
          <a:prstGeom prst="rect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C432A16-2BF9-302B-50AE-5657F4784824}"/>
              </a:ext>
            </a:extLst>
          </p:cNvPr>
          <p:cNvSpPr/>
          <p:nvPr/>
        </p:nvSpPr>
        <p:spPr>
          <a:xfrm>
            <a:off x="730774" y="1401660"/>
            <a:ext cx="10722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ШКОЛЬНЫЕ УЧЕБНИКИ</a:t>
            </a:r>
          </a:p>
        </p:txBody>
      </p:sp>
    </p:spTree>
    <p:extLst>
      <p:ext uri="{BB962C8B-B14F-4D97-AF65-F5344CB8AC3E}">
        <p14:creationId xmlns:p14="http://schemas.microsoft.com/office/powerpoint/2010/main" val="99814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31BAFEE-0592-F295-601F-78F2FE497D35}"/>
              </a:ext>
            </a:extLst>
          </p:cNvPr>
          <p:cNvSpPr/>
          <p:nvPr/>
        </p:nvSpPr>
        <p:spPr>
          <a:xfrm>
            <a:off x="319085" y="243504"/>
            <a:ext cx="12801604" cy="526517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26819"/>
              </p:ext>
            </p:extLst>
          </p:nvPr>
        </p:nvGraphicFramePr>
        <p:xfrm>
          <a:off x="319085" y="247589"/>
          <a:ext cx="12801604" cy="7046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04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004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004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544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ФГОС 2021–2022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ФПУ 2022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ФООП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ФПУ 2023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6674">
                <a:tc rowSpan="4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Arial Narrow" panose="020B0606020202030204" pitchFamily="34" charset="0"/>
                        </a:rPr>
                        <a:t>НОО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Минпросвещения России от 31.05.2021 № 286)</a:t>
                      </a:r>
                    </a:p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 для НОО </a:t>
                      </a:r>
                    </a:p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с ФГОС 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– предметными результатами </a:t>
                      </a:r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на уровень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 Narrow" panose="020B0606020202030204" pitchFamily="34" charset="0"/>
                        </a:rPr>
                        <a:t>ФОП НОО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Минпросвещения России от 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18.05.2023 </a:t>
                      </a:r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№</a:t>
                      </a:r>
                      <a:r>
                        <a:rPr lang="ru-RU" sz="1800" i="1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800" i="1" baseline="0" dirty="0" smtClean="0">
                          <a:latin typeface="Arial Narrow" panose="020B0606020202030204" pitchFamily="34" charset="0"/>
                        </a:rPr>
                        <a:t>372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800" i="1" dirty="0">
                          <a:latin typeface="Arial Narrow" panose="020B0606020202030204" pitchFamily="34" charset="0"/>
                        </a:rPr>
                      </a:br>
                      <a:r>
                        <a:rPr lang="ru-RU" sz="500" i="1" baseline="0" dirty="0">
                          <a:latin typeface="Arial Narrow" panose="020B0606020202030204" pitchFamily="34" charset="0"/>
                        </a:rPr>
                        <a:t> </a:t>
                      </a:r>
                      <a:endParaRPr lang="ru-RU" sz="1800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1 класс</a:t>
                      </a:r>
                    </a:p>
                  </a:txBody>
                  <a:tcPr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для 1-4 классов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с ФООП 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– предметные результаты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по годам обучения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2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3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4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6674">
                <a:tc rowSpan="5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Arial Narrow" panose="020B0606020202030204" pitchFamily="34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Минпросвещения России от 31.05.2021 № 287)</a:t>
                      </a:r>
                    </a:p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 для ООО</a:t>
                      </a:r>
                    </a:p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с ФГОС 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– предметными результатами </a:t>
                      </a:r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на 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 Narrow" panose="020B0606020202030204" pitchFamily="34" charset="0"/>
                        </a:rPr>
                        <a:t>ФОП ООО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Минпросвещения России от 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118.05.2023 №</a:t>
                      </a:r>
                      <a:r>
                        <a:rPr lang="ru-RU" sz="1800" i="1" baseline="0" dirty="0" smtClean="0">
                          <a:latin typeface="Arial Narrow" panose="020B0606020202030204" pitchFamily="34" charset="0"/>
                        </a:rPr>
                        <a:t> 370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1800" i="1" dirty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500" i="1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5 класс</a:t>
                      </a:r>
                    </a:p>
                  </a:txBody>
                  <a:tcPr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для 5-9 классов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с ФООП 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– предметные результаты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по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годам обучения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6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7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8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77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9 класс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43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236674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Arial Narrow" panose="020B0606020202030204" pitchFamily="34" charset="0"/>
                        </a:rPr>
                        <a:t>СОО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№ 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413 </a:t>
                      </a:r>
                      <a:r>
                        <a:rPr lang="ru-RU" sz="1800" i="1" dirty="0" err="1">
                          <a:latin typeface="Arial Narrow" panose="020B0606020202030204" pitchFamily="34" charset="0"/>
                        </a:rPr>
                        <a:t>Минобрнауки</a:t>
                      </a:r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 России</a:t>
                      </a:r>
                      <a:r>
                        <a:rPr lang="ru-RU" sz="1800" i="1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от 17.05.2012, 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ред. от 12.08.2022)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 для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СОО</a:t>
                      </a:r>
                    </a:p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с ФГОС 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– предметными результатами </a:t>
                      </a:r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на уровень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 Narrow" panose="020B0606020202030204" pitchFamily="34" charset="0"/>
                        </a:rPr>
                        <a:t>ФОП СОО</a:t>
                      </a:r>
                    </a:p>
                    <a:p>
                      <a:pPr algn="ctr"/>
                      <a:r>
                        <a:rPr lang="ru-RU" sz="1800" i="1" dirty="0">
                          <a:latin typeface="Arial Narrow" panose="020B0606020202030204" pitchFamily="34" charset="0"/>
                        </a:rPr>
                        <a:t>(приказ Минпросвещения России 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18.05.2023 №</a:t>
                      </a:r>
                      <a:r>
                        <a:rPr lang="ru-RU" sz="1800" i="1" baseline="0" dirty="0" smtClean="0">
                          <a:latin typeface="Arial Narrow" panose="020B0606020202030204" pitchFamily="34" charset="0"/>
                        </a:rPr>
                        <a:t> 371</a:t>
                      </a:r>
                      <a:r>
                        <a:rPr lang="ru-RU" sz="1800" i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1800" i="1" dirty="0">
                        <a:latin typeface="Arial Narrow" panose="020B0606020202030204" pitchFamily="34" charset="0"/>
                      </a:endParaRPr>
                    </a:p>
                    <a:p>
                      <a:endParaRPr lang="ru-RU" sz="500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10 класс</a:t>
                      </a:r>
                    </a:p>
                  </a:txBody>
                  <a:tcPr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 Narrow" panose="020B0606020202030204" pitchFamily="34" charset="0"/>
                        </a:rPr>
                        <a:t>учебники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для 10-11 классов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в соответствии </a:t>
                      </a: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с ФООП 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– предметные результаты </a:t>
                      </a:r>
                      <a:br>
                        <a:rPr lang="ru-RU" sz="18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по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800" b="1" baseline="0" dirty="0">
                          <a:latin typeface="Arial Narrow" panose="020B0606020202030204" pitchFamily="34" charset="0"/>
                        </a:rPr>
                        <a:t>годам обучения</a:t>
                      </a:r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6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11 класс</a:t>
                      </a:r>
                    </a:p>
                  </a:txBody>
                  <a:tcPr>
                    <a:lnL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3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495121A1-1504-6B76-16E1-46539838CDB9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7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9DAFFFA-9353-D83F-D552-EE4A8C8D2C26}"/>
              </a:ext>
            </a:extLst>
          </p:cNvPr>
          <p:cNvSpPr/>
          <p:nvPr/>
        </p:nvSpPr>
        <p:spPr>
          <a:xfrm>
            <a:off x="-25106" y="340200"/>
            <a:ext cx="13464881" cy="821045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96" y="1036102"/>
            <a:ext cx="7684459" cy="60201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2130" y="1934048"/>
            <a:ext cx="568843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323"/>
              </a:spcAft>
              <a:buClr>
                <a:srgbClr val="28458D"/>
              </a:buClr>
              <a:buSzPct val="120000"/>
            </a:pPr>
            <a:r>
              <a:rPr lang="ru-RU" altLang="ru-RU" sz="2200" dirty="0"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Методические рекомендации по использованию учебников действующего ФПУ и дополнительные учебные материалы по каждому предмету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32130" y="3375999"/>
            <a:ext cx="548672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323"/>
              </a:spcAft>
              <a:buClr>
                <a:srgbClr val="28458D"/>
              </a:buClr>
              <a:buSzPct val="120000"/>
            </a:pPr>
            <a:r>
              <a:rPr lang="ru-RU" altLang="ru-RU" sz="2200" dirty="0"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Онлайн консультации специалистов издательства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2130" y="4486246"/>
            <a:ext cx="481177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323"/>
              </a:spcAft>
              <a:buClr>
                <a:srgbClr val="28458D"/>
              </a:buClr>
              <a:buSzPct val="120000"/>
            </a:pPr>
            <a:r>
              <a:rPr lang="ru-RU" altLang="ru-RU" sz="2200" dirty="0"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Рекомендации учебных пособий </a:t>
            </a:r>
            <a:br>
              <a:rPr lang="ru-RU" altLang="ru-RU" sz="2200" dirty="0"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</a:br>
            <a:r>
              <a:rPr lang="ru-RU" altLang="ru-RU" sz="2200" dirty="0"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и цифровых сервисов к учебникам ФПУ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BFE0057-2882-831D-9244-83B50966E6D7}"/>
              </a:ext>
            </a:extLst>
          </p:cNvPr>
          <p:cNvSpPr/>
          <p:nvPr/>
        </p:nvSpPr>
        <p:spPr>
          <a:xfrm>
            <a:off x="665836" y="458334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СИНХРОНИЗАЦИЯ УЧЕБНИКОВ И ФООП </a:t>
            </a:r>
          </a:p>
        </p:txBody>
      </p:sp>
      <p:sp>
        <p:nvSpPr>
          <p:cNvPr id="20" name="Шеврон 19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1999054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1" name="Шеврон 20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3508074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3" name="Шеврон 22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787286" y="4653075"/>
            <a:ext cx="286452" cy="368074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algn="ctr" defTabSz="200482">
              <a:defRPr/>
            </a:pPr>
            <a:endParaRPr lang="ru-RU" sz="702" kern="0" dirty="0">
              <a:solidFill>
                <a:prstClr val="white"/>
              </a:solidFill>
              <a:highlight>
                <a:srgbClr val="FFFF00"/>
              </a:highlight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6649278" y="6052930"/>
            <a:ext cx="6790497" cy="813987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1023">
            <a:extLst>
              <a:ext uri="{FF2B5EF4-FFF2-40B4-BE49-F238E27FC236}">
                <a16:creationId xmlns="" xmlns:a16="http://schemas.microsoft.com/office/drawing/2014/main" id="{AC7455F9-02BF-39A4-4175-91F73266EA07}"/>
              </a:ext>
            </a:extLst>
          </p:cNvPr>
          <p:cNvSpPr/>
          <p:nvPr/>
        </p:nvSpPr>
        <p:spPr>
          <a:xfrm>
            <a:off x="6644311" y="5772506"/>
            <a:ext cx="1363789" cy="1363789"/>
          </a:xfrm>
          <a:prstGeom prst="roundRect">
            <a:avLst>
              <a:gd name="adj" fmla="val 3841"/>
            </a:avLst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FBB96CEF-BD12-7F72-BDDB-7951299F6100}"/>
              </a:ext>
            </a:extLst>
          </p:cNvPr>
          <p:cNvGrpSpPr/>
          <p:nvPr/>
        </p:nvGrpSpPr>
        <p:grpSpPr>
          <a:xfrm>
            <a:off x="6718854" y="5843725"/>
            <a:ext cx="1212573" cy="1212575"/>
            <a:chOff x="6548323" y="-1817430"/>
            <a:chExt cx="1980421" cy="1980422"/>
          </a:xfrm>
        </p:grpSpPr>
        <p:sp>
          <p:nvSpPr>
            <p:cNvPr id="32" name="Прямоугольник: скругленные углы 1027">
              <a:extLst>
                <a:ext uri="{FF2B5EF4-FFF2-40B4-BE49-F238E27FC236}">
                  <a16:creationId xmlns="" xmlns:a16="http://schemas.microsoft.com/office/drawing/2014/main" id="{A2C44589-8FAA-D474-688C-8D92C96408A9}"/>
                </a:ext>
              </a:extLst>
            </p:cNvPr>
            <p:cNvSpPr/>
            <p:nvPr/>
          </p:nvSpPr>
          <p:spPr>
            <a:xfrm>
              <a:off x="6548323" y="-1817430"/>
              <a:ext cx="1980421" cy="1980422"/>
            </a:xfrm>
            <a:prstGeom prst="roundRect">
              <a:avLst>
                <a:gd name="adj" fmla="val 38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рямоугольник: скругленные углы 1028">
              <a:extLst>
                <a:ext uri="{FF2B5EF4-FFF2-40B4-BE49-F238E27FC236}">
                  <a16:creationId xmlns="" xmlns:a16="http://schemas.microsoft.com/office/drawing/2014/main" id="{2D36F48D-CFA2-E532-360E-009338F6161C}"/>
                </a:ext>
              </a:extLst>
            </p:cNvPr>
            <p:cNvSpPr/>
            <p:nvPr/>
          </p:nvSpPr>
          <p:spPr>
            <a:xfrm>
              <a:off x="6657682" y="-1706420"/>
              <a:ext cx="1755450" cy="1755449"/>
            </a:xfrm>
            <a:prstGeom prst="roundRect">
              <a:avLst>
                <a:gd name="adj" fmla="val 38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0417" name="Picture 2" descr="http://qrcoder.ru/code/?https%3A%2F%2Fuchitel.club%2Ffgos&amp;4&amp;0">
            <a:extLst>
              <a:ext uri="{FF2B5EF4-FFF2-40B4-BE49-F238E27FC236}">
                <a16:creationId xmlns="" xmlns:a16="http://schemas.microsoft.com/office/drawing/2014/main" id="{F4CFE55D-5DD3-C06A-C305-F27112AA7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9346" r="9346" b="9346"/>
          <a:stretch/>
        </p:blipFill>
        <p:spPr bwMode="auto">
          <a:xfrm>
            <a:off x="6790540" y="5915426"/>
            <a:ext cx="1069200" cy="10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Прямоугольник 12">
            <a:extLst>
              <a:ext uri="{FF2B5EF4-FFF2-40B4-BE49-F238E27FC236}">
                <a16:creationId xmlns="" xmlns:a16="http://schemas.microsoft.com/office/drawing/2014/main" id="{7989A508-0E1A-0C91-450C-99E4288D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939" y="6199979"/>
            <a:ext cx="5428836" cy="6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SzPct val="100000"/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информации </a:t>
            </a:r>
            <a:r>
              <a:rPr lang="ru-RU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https://uchitel.club/fgos </a:t>
            </a:r>
          </a:p>
          <a:p>
            <a:pPr eaLnBrk="1" hangingPunct="1">
              <a:buSzPct val="100000"/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90043C5E-21D7-737E-4778-52179CE47A9C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25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1" y="-1"/>
            <a:ext cx="13439775" cy="755987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95021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ТЕХНОЛОГИЧЕСКОГО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СУВЕРЕНИТЕТА СТРАНЫ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79189" y="3603868"/>
            <a:ext cx="47125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Выявление, сопровождение и поддержка талантливых и одаренных детей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1" y="6352674"/>
            <a:ext cx="6261316" cy="921467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5021" y="6388853"/>
            <a:ext cx="5566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участий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ВсОШ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лет выросло на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ru-RU" sz="24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23,5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милн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5021" y="3496314"/>
            <a:ext cx="43320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Шеврон 15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3332153" y="1983171"/>
            <a:ext cx="338085" cy="434420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3212" y="1687597"/>
            <a:ext cx="2351094" cy="1025569"/>
          </a:xfrm>
          <a:prstGeom prst="roundRect">
            <a:avLst>
              <a:gd name="adj" fmla="val 5593"/>
            </a:avLst>
          </a:prstGeom>
          <a:noFill/>
          <a:ln w="19050"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580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Достижение технологического суверенитета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82131" y="1687597"/>
            <a:ext cx="4198727" cy="1025569"/>
          </a:xfrm>
          <a:prstGeom prst="roundRect">
            <a:avLst>
              <a:gd name="adj" fmla="val 1839"/>
            </a:avLst>
          </a:prstGeom>
          <a:noFill/>
          <a:ln w="19050"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580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системы образования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пересмотра подхода к системе профориентации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798684" y="1687597"/>
            <a:ext cx="4015438" cy="1025569"/>
          </a:xfrm>
          <a:prstGeom prst="roundRect">
            <a:avLst>
              <a:gd name="adj" fmla="val 3716"/>
            </a:avLst>
          </a:prstGeom>
          <a:noFill/>
          <a:ln w="19050"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580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Обеспечения промышленности эффективными инструментами поддержки</a:t>
            </a:r>
          </a:p>
        </p:txBody>
      </p:sp>
      <p:sp>
        <p:nvSpPr>
          <p:cNvPr id="20" name="Шеврон 19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8276617" y="1983171"/>
            <a:ext cx="338085" cy="434420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0073" y="3049479"/>
            <a:ext cx="943840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КЛЮЧЕВЫЕ НАПРАВЛЕНИЯ: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0250" y="4354977"/>
            <a:ext cx="43320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79191" y="4425915"/>
            <a:ext cx="4712536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Создание единой системы профильной подготовки обучающихся, направленной на формирование у школьников инженерного мышления, развития интереса к профессиям инженерно-технического профиля и подготовку инженерных кадров</a:t>
            </a:r>
          </a:p>
        </p:txBody>
      </p:sp>
      <p:sp>
        <p:nvSpPr>
          <p:cNvPr id="25" name="Шеврон 24">
            <a:extLst>
              <a:ext uri="{FF2B5EF4-FFF2-40B4-BE49-F238E27FC236}">
                <a16:creationId xmlns="" xmlns:a16="http://schemas.microsoft.com/office/drawing/2014/main" id="{8BCC9926-B5BE-DE5A-A299-D4D6AF52E838}"/>
              </a:ext>
            </a:extLst>
          </p:cNvPr>
          <p:cNvSpPr/>
          <p:nvPr/>
        </p:nvSpPr>
        <p:spPr bwMode="auto">
          <a:xfrm>
            <a:off x="5923232" y="3732853"/>
            <a:ext cx="338085" cy="434420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38000" y="3517322"/>
            <a:ext cx="642894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На федеральном уровне создана и функционирует эффективная система работы с одарёнными детьми, ключевым элементом которой является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ВсОШ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9886" y="4849632"/>
            <a:ext cx="6318988" cy="2157085"/>
          </a:xfrm>
          <a:prstGeom prst="roundRect">
            <a:avLst>
              <a:gd name="adj" fmla="val 3017"/>
            </a:avLst>
          </a:prstGeom>
          <a:solidFill>
            <a:schemeClr val="bg1"/>
          </a:solidFill>
          <a:ln w="28575"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l" defTabSz="580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«Правительству РФ принять дополнительные меры по вовлечению школьников и студентов </a:t>
            </a:r>
            <a:b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научно-технологическую деятельность организаций – участников инновационных </a:t>
            </a:r>
            <a:b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научно-технологических центров…»</a:t>
            </a:r>
          </a:p>
          <a:p>
            <a:pPr marL="0" marR="0" lvl="0" indent="0" algn="r" defTabSz="5806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 Путин, Президент Российской Федерации 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EE0AD302-35AA-5775-AAA3-3CD9713D9A09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7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6" t="25189" r="12988" b="25890"/>
          <a:stretch/>
        </p:blipFill>
        <p:spPr>
          <a:xfrm>
            <a:off x="176" y="99"/>
            <a:ext cx="13439422" cy="75596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474" y="417603"/>
            <a:ext cx="13612838" cy="990498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>
              <a:defRPr/>
            </a:pPr>
            <a:endParaRPr lang="ru-RU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7EB27F-D37F-F8E3-8456-09CD8EACC440}"/>
              </a:ext>
            </a:extLst>
          </p:cNvPr>
          <p:cNvSpPr txBox="1"/>
          <p:nvPr/>
        </p:nvSpPr>
        <p:spPr>
          <a:xfrm>
            <a:off x="680635" y="2878323"/>
            <a:ext cx="2356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 Санкт-Петербург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 Москва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32ACD8-3C24-3B39-003C-183A2D1CB64F}"/>
              </a:ext>
            </a:extLst>
          </p:cNvPr>
          <p:cNvSpPr txBox="1"/>
          <p:nvPr/>
        </p:nvSpPr>
        <p:spPr>
          <a:xfrm>
            <a:off x="3395666" y="2878323"/>
            <a:ext cx="2754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3879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Челябинская область</a:t>
            </a:r>
          </a:p>
          <a:p>
            <a:pPr defTabSz="583879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Московская 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32ACD8-3C24-3B39-003C-183A2D1CB64F}"/>
              </a:ext>
            </a:extLst>
          </p:cNvPr>
          <p:cNvSpPr txBox="1"/>
          <p:nvPr/>
        </p:nvSpPr>
        <p:spPr>
          <a:xfrm>
            <a:off x="6379076" y="2878322"/>
            <a:ext cx="2997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3879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Республика Татарстан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7EB27F-D37F-F8E3-8456-09CD8EACC440}"/>
              </a:ext>
            </a:extLst>
          </p:cNvPr>
          <p:cNvSpPr txBox="1"/>
          <p:nvPr/>
        </p:nvSpPr>
        <p:spPr>
          <a:xfrm>
            <a:off x="680636" y="5595362"/>
            <a:ext cx="2331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Краснодарский край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Красноярский край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Камчатский край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Алтайский край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27EB27F-D37F-F8E3-8456-09CD8EACC440}"/>
              </a:ext>
            </a:extLst>
          </p:cNvPr>
          <p:cNvSpPr txBox="1"/>
          <p:nvPr/>
        </p:nvSpPr>
        <p:spPr>
          <a:xfrm>
            <a:off x="3387906" y="5595359"/>
            <a:ext cx="2618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Приморский край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Ямало-Ненецкий автономный округ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Нижегородская область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27EB27F-D37F-F8E3-8456-09CD8EACC440}"/>
              </a:ext>
            </a:extLst>
          </p:cNvPr>
          <p:cNvSpPr txBox="1"/>
          <p:nvPr/>
        </p:nvSpPr>
        <p:spPr>
          <a:xfrm>
            <a:off x="6382042" y="5595356"/>
            <a:ext cx="2295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Томская область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Мурманская область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Тверская область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Псковская область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27EB27F-D37F-F8E3-8456-09CD8EACC440}"/>
              </a:ext>
            </a:extLst>
          </p:cNvPr>
          <p:cNvSpPr txBox="1"/>
          <p:nvPr/>
        </p:nvSpPr>
        <p:spPr>
          <a:xfrm>
            <a:off x="9053452" y="5590748"/>
            <a:ext cx="2618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Чувашская Республика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Республика Мордовия</a:t>
            </a:r>
          </a:p>
          <a:p>
            <a:pPr defTabSz="914406">
              <a:lnSpc>
                <a:spcPct val="9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Свердловская область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-111560" y="1771929"/>
            <a:ext cx="11957062" cy="882401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>
              <a:defRPr/>
            </a:pPr>
            <a:endParaRPr lang="ru-RU" sz="22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3117" y="1779113"/>
            <a:ext cx="1167113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3879">
              <a:lnSpc>
                <a:spcPct val="90000"/>
              </a:lnSpc>
            </a:pPr>
            <a:r>
              <a:rPr lang="ru-RU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Субъекты, демонстрирующие стабильно высокие качественные показатели результативности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-111560" y="4425412"/>
            <a:ext cx="11957062" cy="882401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>
              <a:defRPr/>
            </a:pPr>
            <a:endParaRPr lang="ru-RU" sz="22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3117" y="4432596"/>
            <a:ext cx="102278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3879">
              <a:lnSpc>
                <a:spcPct val="90000"/>
              </a:lnSpc>
            </a:pPr>
            <a:r>
              <a:rPr lang="ru-RU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Позитивные примеры выстроенной работы на уровне субъекта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FAF6A54-702F-4616-4C65-2DE1EAEF0331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65204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ВСЕРОССИЙСКАЯ ОЛИМПИАДА ШКОЛЬНИКОВ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(положительная динамика)</a:t>
            </a:r>
          </a:p>
        </p:txBody>
      </p:sp>
    </p:spTree>
    <p:extLst>
      <p:ext uri="{BB962C8B-B14F-4D97-AF65-F5344CB8AC3E}">
        <p14:creationId xmlns:p14="http://schemas.microsoft.com/office/powerpoint/2010/main" val="219892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98CAB95-60FA-3F30-26A7-F5563B652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"/>
          <a:stretch/>
        </p:blipFill>
        <p:spPr>
          <a:xfrm>
            <a:off x="-25106" y="-18733"/>
            <a:ext cx="13464881" cy="75784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8C4FB-D33B-924D-BAC6-B3CD924B020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3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65204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ВСЕРОССИЙСКАЯ ОЛИМПИАДА ШКОЛЬНИКОВ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(отрицательная динамика)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0669" y="2278880"/>
            <a:ext cx="7695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Задачи федерального уровня: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разработка банка заданий повышенного и высокого уровня сложности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организация профильных и проектных смен, учебно-тренировочных сборов для обучающихся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организация семинаров и стажировок для региональных тренерских команд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4206" y="4171730"/>
            <a:ext cx="767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Задачи регионального уровня: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региональной системы выявления, поддержки и развития способностей талантливых детей и молодежи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банк тренировочных заданий для разного уровня подготовки детей и т.д.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единой системы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профориентационной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 деятельности и развитие инженерного образования в школе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90574" y="1625550"/>
            <a:ext cx="4191172" cy="2658773"/>
          </a:xfrm>
          <a:prstGeom prst="roundRect">
            <a:avLst>
              <a:gd name="adj" fmla="val 2335"/>
            </a:avLst>
          </a:prstGeom>
          <a:noFill/>
          <a:ln w="19050"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323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Субъекты РФ, демонстрирующие стабильно низкие качественные показатели результативности участия в заключительном этапе</a:t>
            </a:r>
          </a:p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Республика Северная Осетия – Алания</a:t>
            </a:r>
          </a:p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Республика Тыва</a:t>
            </a:r>
          </a:p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Республика Ингушетия</a:t>
            </a:r>
          </a:p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Чукотская автономная область</a:t>
            </a:r>
          </a:p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Еврейская автономная область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4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491121" y="2363432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5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491121" y="4266280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988425" y="4539420"/>
            <a:ext cx="1508282" cy="1508282"/>
            <a:chOff x="9193517" y="4645938"/>
            <a:chExt cx="1508282" cy="1508282"/>
          </a:xfrm>
        </p:grpSpPr>
        <p:sp>
          <p:nvSpPr>
            <p:cNvPr id="17" name="Прямоугольник: скругленные углы 1023">
              <a:extLst>
                <a:ext uri="{FF2B5EF4-FFF2-40B4-BE49-F238E27FC236}">
                  <a16:creationId xmlns="" xmlns:a16="http://schemas.microsoft.com/office/drawing/2014/main" id="{AC7455F9-02BF-39A4-4175-91F73266EA07}"/>
                </a:ext>
              </a:extLst>
            </p:cNvPr>
            <p:cNvSpPr/>
            <p:nvPr/>
          </p:nvSpPr>
          <p:spPr>
            <a:xfrm>
              <a:off x="9193517" y="4645938"/>
              <a:ext cx="1508282" cy="1508282"/>
            </a:xfrm>
            <a:prstGeom prst="roundRect">
              <a:avLst>
                <a:gd name="adj" fmla="val 3841"/>
              </a:avLst>
            </a:prstGeom>
            <a:solidFill>
              <a:srgbClr val="BD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290112" y="4742533"/>
              <a:ext cx="1315092" cy="1315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3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933" y="4787354"/>
              <a:ext cx="1225450" cy="1225450"/>
            </a:xfrm>
            <a:prstGeom prst="rect">
              <a:avLst/>
            </a:prstGeom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93E464F-F192-B4E5-54AE-E2BA47E1C6D2}"/>
              </a:ext>
            </a:extLst>
          </p:cNvPr>
          <p:cNvSpPr/>
          <p:nvPr/>
        </p:nvSpPr>
        <p:spPr>
          <a:xfrm>
            <a:off x="8990574" y="6016172"/>
            <a:ext cx="4499203" cy="1287928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12">
            <a:extLst>
              <a:ext uri="{FF2B5EF4-FFF2-40B4-BE49-F238E27FC236}">
                <a16:creationId xmlns="" xmlns:a16="http://schemas.microsoft.com/office/drawing/2014/main" id="{7989A508-0E1A-0C91-450C-99E4288D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3518" y="6186775"/>
            <a:ext cx="3988228" cy="93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Материалы – на портале «Единое содержание общего образования»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https://edsoo.ru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9B81D824-AD70-EDC0-A354-AACB589D5CD7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9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-8764" y="-198"/>
            <a:ext cx="13439775" cy="755987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D0B5851-2B6E-6157-80B8-8622DCD44821}"/>
              </a:ext>
            </a:extLst>
          </p:cNvPr>
          <p:cNvSpPr/>
          <p:nvPr/>
        </p:nvSpPr>
        <p:spPr>
          <a:xfrm>
            <a:off x="-64652" y="417515"/>
            <a:ext cx="13613196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58B97D5-5A95-2BF0-AA17-46EE9D0CD735}"/>
              </a:ext>
            </a:extLst>
          </p:cNvPr>
          <p:cNvSpPr/>
          <p:nvPr/>
        </p:nvSpPr>
        <p:spPr>
          <a:xfrm>
            <a:off x="665204" y="4588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единой системы профильной подготовки обучающихся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1392" y="2153677"/>
            <a:ext cx="7561289" cy="292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НА ФЕДЕРАЛЬНОМ УРОВНЕ: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Внедрение программ углублённого уровня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 основной школе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/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 7-9 классах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Методическое сопровождение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профильного обучения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Разработка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 виртуальных тренажеров, симуляторов, учебных интерактивных задач</a:t>
            </a:r>
          </a:p>
          <a:p>
            <a:pPr marL="285750" marR="0" lvl="0" indent="-28575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Запуск в сентябре пилотного проекта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«Создание модели образовательной системы «Школа – СПО/вуз – предприятие»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[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17 регионов с высокой концентрацией производства из всех федеральных округов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]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1392" y="5972575"/>
            <a:ext cx="797958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458D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НА РЕГИОНАЛЬНОМ УРОВНЕ:</a:t>
            </a:r>
          </a:p>
          <a:p>
            <a:pPr marL="285750" marR="0" lvl="0" indent="-285750" algn="l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Разработка и утверждение в каждом субъекте РФ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комплексный план реализации мероприятий по развитию инженерного образования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[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до конца 2023 года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]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4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62329" y="2178210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15" name="Шеврон 9">
            <a:extLst>
              <a:ext uri="{FF2B5EF4-FFF2-40B4-BE49-F238E27FC236}">
                <a16:creationId xmlns="" xmlns:a16="http://schemas.microsoft.com/office/drawing/2014/main" id="{3D0FEC24-B676-94B4-4C14-1DDFE9ED660F}"/>
              </a:ext>
            </a:extLst>
          </p:cNvPr>
          <p:cNvSpPr/>
          <p:nvPr/>
        </p:nvSpPr>
        <p:spPr bwMode="auto">
          <a:xfrm>
            <a:off x="779463" y="5983085"/>
            <a:ext cx="214623" cy="275778"/>
          </a:xfrm>
          <a:prstGeom prst="chevron">
            <a:avLst/>
          </a:prstGeom>
          <a:solidFill>
            <a:srgbClr val="193A85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3" name="object 8"/>
          <p:cNvSpPr txBox="1">
            <a:spLocks noChangeArrowheads="1"/>
          </p:cNvSpPr>
          <p:nvPr/>
        </p:nvSpPr>
        <p:spPr bwMode="auto">
          <a:xfrm>
            <a:off x="665204" y="1613386"/>
            <a:ext cx="640332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 marR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КАКИЕ ЗАДАЧИ СТОЯТ ПЕРЕД НАМИ?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62329" y="5086183"/>
            <a:ext cx="649987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38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Ожидаемый результат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– снижение кадрового дефицита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/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и внутренней миграции</a:t>
            </a:r>
          </a:p>
        </p:txBody>
      </p:sp>
      <p:pic>
        <p:nvPicPr>
          <p:cNvPr id="1026" name="Picture 2" descr="https://api.rbsmi.ru/attachments/504c9f571f7a7a6f02d39ea6436962c927ccff28/store/crop/0/0/1024/681/1024/681/0/bfe6bde1316d71ff18304e6ff1b090b9dd352801ed1e446a6e5e3af3121a/42aeb2a767e8c39ab288d7a60c5fce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02" y="1408040"/>
            <a:ext cx="9250037" cy="61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88C1EDD2-8D05-73CF-FC01-E7178D93B3DD}"/>
              </a:ext>
            </a:extLst>
          </p:cNvPr>
          <p:cNvSpPr txBox="1">
            <a:spLocks/>
          </p:cNvSpPr>
          <p:nvPr/>
        </p:nvSpPr>
        <p:spPr>
          <a:xfrm>
            <a:off x="12756500" y="697927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38" lvl="1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876" lvl="2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814" lvl="3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753" lvl="4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691" lvl="5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629" lvl="6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566" lvl="7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505" lvl="8" algn="l" defTabSz="583876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72615"/>
      </p:ext>
    </p:extLst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1554</Words>
  <Application>Microsoft Office PowerPoint</Application>
  <PresentationFormat>Произвольный</PresentationFormat>
  <Paragraphs>307</Paragraphs>
  <Slides>20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6" baseType="lpstr">
      <vt:lpstr>Arial</vt:lpstr>
      <vt:lpstr>Wingdings</vt:lpstr>
      <vt:lpstr>Calibri (Основной текст)</vt:lpstr>
      <vt:lpstr>Montserrat</vt:lpstr>
      <vt:lpstr>Golos Text Regular</vt:lpstr>
      <vt:lpstr>Calibri</vt:lpstr>
      <vt:lpstr>Calibri Light</vt:lpstr>
      <vt:lpstr>Phenomena</vt:lpstr>
      <vt:lpstr>Arial Narrow</vt:lpstr>
      <vt:lpstr>Tahoma</vt:lpstr>
      <vt:lpstr>Yu Gothic UI Light</vt:lpstr>
      <vt:lpstr>Times New Roman</vt:lpstr>
      <vt:lpstr>4_Тема Office</vt:lpstr>
      <vt:lpstr>Office Theme</vt:lpstr>
      <vt:lpstr>1_Office Theme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МП</dc:creator>
  <cp:lastModifiedBy>Реут Александр Владимирович</cp:lastModifiedBy>
  <cp:revision>340</cp:revision>
  <cp:lastPrinted>2023-06-23T08:59:00Z</cp:lastPrinted>
  <dcterms:modified xsi:type="dcterms:W3CDTF">2023-08-14T12:38:00Z</dcterms:modified>
</cp:coreProperties>
</file>